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327" r:id="rId4"/>
    <p:sldId id="441" r:id="rId5"/>
    <p:sldId id="436" r:id="rId6"/>
    <p:sldId id="442" r:id="rId7"/>
    <p:sldId id="444" r:id="rId8"/>
    <p:sldId id="408" r:id="rId9"/>
    <p:sldId id="438" r:id="rId10"/>
    <p:sldId id="440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0000"/>
    <a:srgbClr val="FF3399"/>
    <a:srgbClr val="FF0066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85" d="100"/>
          <a:sy n="85" d="100"/>
        </p:scale>
        <p:origin x="-258" y="-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2625" y="1143000"/>
            <a:ext cx="549275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8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5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9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78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88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16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49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86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0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77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08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97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1496484"/>
            <a:ext cx="13835142" cy="3183467"/>
          </a:xfrm>
        </p:spPr>
        <p:txBody>
          <a:bodyPr anchor="b"/>
          <a:lstStyle>
            <a:lvl1pPr algn="ctr">
              <a:defRPr sz="9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26262" indent="0" algn="ctr">
              <a:buNone/>
              <a:defRPr sz="3200"/>
            </a:lvl2pPr>
            <a:lvl3pPr marL="1452524" indent="0" algn="ctr">
              <a:buNone/>
              <a:defRPr sz="2900"/>
            </a:lvl3pPr>
            <a:lvl4pPr marL="2178787" indent="0" algn="ctr">
              <a:buNone/>
              <a:defRPr sz="2500"/>
            </a:lvl4pPr>
            <a:lvl5pPr marL="2905049" indent="0" algn="ctr">
              <a:buNone/>
              <a:defRPr sz="2500"/>
            </a:lvl5pPr>
            <a:lvl6pPr marL="3631311" indent="0" algn="ctr">
              <a:buNone/>
              <a:defRPr sz="2500"/>
            </a:lvl6pPr>
            <a:lvl7pPr marL="4357573" indent="0" algn="ctr">
              <a:buNone/>
              <a:defRPr sz="2500"/>
            </a:lvl7pPr>
            <a:lvl8pPr marL="5083835" indent="0" algn="ctr">
              <a:buNone/>
              <a:defRPr sz="2500"/>
            </a:lvl8pPr>
            <a:lvl9pPr marL="5810098" indent="0" algn="ctr">
              <a:buNone/>
              <a:defRPr sz="2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38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3"/>
            <a:ext cx="14038600" cy="3803649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6"/>
            <a:ext cx="1403860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/>
                </a:solidFill>
              </a:defRPr>
            </a:lvl1pPr>
            <a:lvl2pPr marL="7262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05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69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6"/>
            <a:ext cx="140386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1" y="2241551"/>
            <a:ext cx="6885780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1" y="3340100"/>
            <a:ext cx="6885780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9" y="2241551"/>
            <a:ext cx="6919691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9" y="3340100"/>
            <a:ext cx="6919691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94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24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4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9"/>
            <a:ext cx="8240048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71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9691" y="1316569"/>
            <a:ext cx="8240048" cy="6498167"/>
          </a:xfrm>
        </p:spPr>
        <p:txBody>
          <a:bodyPr anchor="t"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55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13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0" y="486834"/>
            <a:ext cx="350965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0" y="486834"/>
            <a:ext cx="10325492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6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4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6"/>
            <a:ext cx="14038600" cy="1767417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524" eaLnBrk="1" fontAlgn="auto" hangingPunct="1">
                <a:spcBef>
                  <a:spcPts val="0"/>
                </a:spcBef>
                <a:spcAft>
                  <a:spcPts val="0"/>
                </a:spcAft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6"/>
            <a:ext cx="5493365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52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21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52524" rtl="0" eaLnBrk="1" latinLnBrk="0" hangingPunct="1">
        <a:lnSpc>
          <a:spcPct val="90000"/>
        </a:lnSpc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131" indent="-363131" algn="l" defTabSz="1452524" rtl="0" eaLnBrk="1" latinLnBrk="0" hangingPunct="1">
        <a:lnSpc>
          <a:spcPct val="90000"/>
        </a:lnSpc>
        <a:spcBef>
          <a:spcPts val="1589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9393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HỌC PHÚC LỢI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24604" y="2458410"/>
            <a:ext cx="1163407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Việt  - Luyện tập 1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18:Từ ngữ có nghĩa giống nhau. Biện pháp so sánh.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022975" y="590182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6719" y="1524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</a:rPr>
              <a:t>TUẦN 28</a:t>
            </a:r>
            <a:endParaRPr lang="vi-VN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6119" y="2438400"/>
            <a:ext cx="4038600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KHỞI ĐỘNG</a:t>
            </a:r>
            <a:endParaRPr lang="vi-VN" sz="40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6096000"/>
            <a:ext cx="2036763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119" y="347663"/>
            <a:ext cx="25003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04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397536" y="304800"/>
            <a:ext cx="2608984" cy="584775"/>
            <a:chOff x="6651116" y="743102"/>
            <a:chExt cx="2564962" cy="584775"/>
          </a:xfrm>
        </p:grpSpPr>
        <p:sp>
          <p:nvSpPr>
            <p:cNvPr id="37" name="TextBox 36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4279976" y="12586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8" descr="Water droplets"/>
          <p:cNvSpPr txBox="1">
            <a:spLocks noChangeArrowheads="1"/>
          </p:cNvSpPr>
          <p:nvPr/>
        </p:nvSpPr>
        <p:spPr bwMode="auto">
          <a:xfrm>
            <a:off x="11430794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3" name="Straight Connector 42"/>
            <p:cNvCxnSpPr>
              <a:stCxn id="42" idx="2"/>
              <a:endCxn id="42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0"/>
              <a:endCxn id="42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19729" y="6783388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ung hay ưng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s…… s…….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35014" y="7385764"/>
            <a:ext cx="239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ừng    ững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60" name="Picture 8" descr="Cá chuồn bay là gì? Đặc điểm, thành phần dinh dưỡng và nơi mua cá chuồn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47364" y="6602625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 tinh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6504" y="691728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57" name="Picture 4" descr="Những điều chưa biết về sứa - VnExpres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412617" y="3043834"/>
            <a:ext cx="2821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….ặng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00199" y="365391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54" name="Picture 6" descr="Cá heo có thật thông minh đến mức biết cứu người không?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82709" y="3025794"/>
            <a:ext cx="2897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 ….ực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26295" y="3641347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51" name="Picture 2" descr="Cá Ngựa: Đặc Điểm, Công Dụng, Cách Dùng &amp;amp; Giá Bán 20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65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B05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200" b="1" smtClean="0">
                <a:solidFill>
                  <a:srgbClr val="00B050"/>
                </a:solidFill>
                <a:latin typeface="Times New Roman" pitchFamily="18" charset="0"/>
              </a:rPr>
              <a:t>PHÚC LỢI</a:t>
            </a:r>
            <a:endParaRPr lang="en-US" altLang="en-US" sz="3200" b="1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95250" y="2787324"/>
            <a:ext cx="12137699" cy="371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Việt- Luyện tập 1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18:Từ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 có nghĩa giống nhau. Biện pháp so sánh.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519" y="1828800"/>
            <a:ext cx="2352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TUẦN 28</a:t>
            </a:r>
            <a:endParaRPr lang="vi-VN" sz="32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1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0051" y="-304800"/>
            <a:ext cx="17044671" cy="9570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5497" y="3713431"/>
            <a:ext cx="12517375" cy="20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4211" y="5388999"/>
            <a:ext cx="5684799" cy="40564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466591" y="-113141"/>
            <a:ext cx="7301422" cy="1555426"/>
          </a:xfrm>
          <a:prstGeom prst="rect">
            <a:avLst/>
          </a:prstGeom>
          <a:noFill/>
          <a:ln>
            <a:noFill/>
          </a:ln>
        </p:spPr>
        <p:txBody>
          <a:bodyPr wrap="square" lIns="145224" tIns="72612" rIns="145224" bIns="72612" rtlCol="0">
            <a:spAutoFit/>
          </a:bodyPr>
          <a:lstStyle/>
          <a:p>
            <a:pPr defTabSz="145223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</a:t>
            </a:r>
            <a:r>
              <a:rPr lang="en-US" altLang="zh-CN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 </a:t>
            </a:r>
            <a:r>
              <a:rPr lang="en-US" altLang="zh-CN" sz="54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ĐẠT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9944" y="6352210"/>
            <a:ext cx="663579" cy="1023805"/>
          </a:xfrm>
          <a:prstGeom prst="rect">
            <a:avLst/>
          </a:prstGeom>
          <a:noFill/>
        </p:spPr>
        <p:txBody>
          <a:bodyPr wrap="none" lIns="145224" tIns="72612" rIns="145224" bIns="72612" rtlCol="0">
            <a:spAutoFit/>
          </a:bodyPr>
          <a:lstStyle/>
          <a:p>
            <a:pPr defTabSz="145223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5700" dirty="0">
                <a:solidFill>
                  <a:prstClr val="white"/>
                </a:solidFill>
                <a:latin typeface="Calibri"/>
              </a:rPr>
              <a:t>4</a:t>
            </a:r>
            <a:endParaRPr lang="zh-CN" altLang="en-US" sz="57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7380" y="1814740"/>
            <a:ext cx="12642521" cy="18788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595255" y="2175796"/>
            <a:ext cx="8172757" cy="1254638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Nhận diện được những từ ngữ có nghĩa giống nhau.</a:t>
            </a:r>
            <a:endParaRPr lang="vi-VN" sz="3600">
              <a:effectLst/>
              <a:latin typeface="Times New Roman"/>
              <a:ea typeface="Times New Roman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7382" y="5684341"/>
            <a:ext cx="12579947" cy="19147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609" y="2202377"/>
            <a:ext cx="1952631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315" y="4110817"/>
            <a:ext cx="1952631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611" y="5921645"/>
            <a:ext cx="167287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704530" y="4463722"/>
            <a:ext cx="7982117" cy="700640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Biết tìm từ gần nghĩa để thay thế.</a:t>
            </a:r>
            <a:endParaRPr lang="vi-VN" sz="3600">
              <a:effectLst/>
              <a:latin typeface="Times New Roman"/>
              <a:ea typeface="Times New Roman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704533" y="6337486"/>
            <a:ext cx="8375507" cy="700640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Đặt được câu văn có hình ảnh so sánh.</a:t>
            </a:r>
            <a:endParaRPr lang="vi-VN" sz="20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224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9319" y="914400"/>
            <a:ext cx="139662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Tìm trong các câu in đậm những từ ngữ có nghĩa giống nhau</a:t>
            </a:r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 cây im lặng quá.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Một tiếng lá rơi lúc này cũng có thể khiến người ta giật mình. Gió bắt đầu thổi rào rào.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 yên tĩnh của rừng ban mai dần biến đi.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Nắng bốc hương hoa tràm thơm ngây ngất. Gió đưa mùi hương ngọt lan xa, phảng phất khắp rừng.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Thoắt cái, có một khoảng rừng nguyên sơ đã trở về lại vẻ tĩnh lặng.</a:t>
            </a:r>
            <a:endParaRPr lang="nl-NL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3319" y="5715000"/>
            <a:ext cx="11810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im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98458" y="685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319" y="3886200"/>
            <a:ext cx="1531619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smtClean="0">
                <a:latin typeface="Times New Roman" pitchFamily="18" charset="0"/>
                <a:cs typeface="Times New Roman" pitchFamily="18" charset="0"/>
              </a:rPr>
              <a:t> hiền </a:t>
            </a:r>
            <a:r>
              <a:rPr lang="en-US" sz="380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chịu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7919" y="2348080"/>
            <a:ext cx="2253964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4419" y="2362200"/>
            <a:ext cx="19431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99919" y="2438400"/>
            <a:ext cx="21336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9025460" y="1524000"/>
            <a:ext cx="6809058" cy="3429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04119" y="6553200"/>
            <a:ext cx="146303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chịu khó - chăm chỉ</a:t>
            </a:r>
          </a:p>
          <a:p>
            <a:pPr algn="just"/>
            <a:r>
              <a:rPr lang="nl-NL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vàng rực - vàng ruộm</a:t>
            </a:r>
          </a:p>
          <a:p>
            <a:pPr algn="just"/>
            <a:r>
              <a:rPr lang="nl-NL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hùng vĩ - </a:t>
            </a:r>
            <a:r>
              <a:rPr lang="nl-NL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sừng sững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6" grpId="0" animBg="1"/>
      <p:bldP spid="27" grpId="0" animBg="1"/>
      <p:bldP spid="28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46034" y="1295400"/>
            <a:ext cx="1424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4407" y="2514600"/>
            <a:ext cx="149655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4407" y="3962400"/>
            <a:ext cx="139662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Dòng sông quê tôi quanh co, uốn khúc như dải lụa đào.</a:t>
            </a:r>
          </a:p>
          <a:p>
            <a:pPr lvl="0"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 sông uốn lượn quanh co như một tấm khăn lụa</a:t>
            </a:r>
            <a:r>
              <a:rPr lang="en-US" sz="4000">
                <a:solidFill>
                  <a:srgbClr val="000000"/>
                </a:solidFill>
                <a:latin typeface="Roboto"/>
              </a:rPr>
              <a:t>.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1319" y="5943600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/>
              <a:buChar char="•"/>
            </a:pPr>
            <a:r>
              <a:rPr lang="vi-VN" sz="2800">
                <a:solidFill>
                  <a:srgbClr val="000000"/>
                </a:solidFill>
                <a:latin typeface="Open Sans"/>
              </a:rPr>
              <a:t>Nhìn từ xa, dòng sông trông giống như một tấm lụa xanh mềm mại vắt ngang cánh đồng.</a:t>
            </a:r>
          </a:p>
          <a:p>
            <a:pPr lvl="0">
              <a:buFont typeface="Arial"/>
              <a:buChar char="•"/>
            </a:pPr>
            <a:r>
              <a:rPr lang="vi-VN" sz="2800">
                <a:solidFill>
                  <a:srgbClr val="000000"/>
                </a:solidFill>
                <a:latin typeface="Open Sans"/>
              </a:rPr>
              <a:t>Dòng sông như một chiếc gương khổng lồ phản chiếu mọi vật xung quanh nó.</a:t>
            </a:r>
          </a:p>
          <a:p>
            <a:pPr lvl="0">
              <a:buFont typeface="Arial"/>
              <a:buChar char="•"/>
            </a:pPr>
            <a:r>
              <a:rPr lang="vi-VN" sz="2800">
                <a:solidFill>
                  <a:srgbClr val="000000"/>
                </a:solidFill>
                <a:latin typeface="Open Sans"/>
              </a:rPr>
              <a:t>Cánh đồng lúa chín vàng trải dài như tấm thảm khổng lồ.</a:t>
            </a:r>
            <a:endParaRPr lang="vi-VN" sz="2800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415944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9597</TotalTime>
  <Words>388</Words>
  <Application>Microsoft Office PowerPoint</Application>
  <PresentationFormat>Custom</PresentationFormat>
  <Paragraphs>68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Default Design</vt:lpstr>
      <vt:lpstr>1_Default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</cp:lastModifiedBy>
  <cp:revision>1065</cp:revision>
  <dcterms:created xsi:type="dcterms:W3CDTF">2008-09-09T22:52:10Z</dcterms:created>
  <dcterms:modified xsi:type="dcterms:W3CDTF">2023-02-05T16:01:13Z</dcterms:modified>
</cp:coreProperties>
</file>