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95" r:id="rId2"/>
    <p:sldId id="325" r:id="rId3"/>
    <p:sldId id="291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330" r:id="rId12"/>
    <p:sldId id="326" r:id="rId13"/>
    <p:sldId id="296" r:id="rId14"/>
    <p:sldId id="298" r:id="rId15"/>
    <p:sldId id="299" r:id="rId16"/>
    <p:sldId id="300" r:id="rId17"/>
    <p:sldId id="301" r:id="rId18"/>
    <p:sldId id="302" r:id="rId19"/>
    <p:sldId id="324" r:id="rId20"/>
    <p:sldId id="32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5" r:id="rId32"/>
    <p:sldId id="316" r:id="rId33"/>
    <p:sldId id="317" r:id="rId34"/>
    <p:sldId id="318" r:id="rId35"/>
    <p:sldId id="320" r:id="rId36"/>
    <p:sldId id="327" r:id="rId37"/>
    <p:sldId id="328" r:id="rId38"/>
    <p:sldId id="329" r:id="rId39"/>
  </p:sldIdLst>
  <p:sldSz cx="9144000" cy="5143500" type="screen16x9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5050"/>
    <a:srgbClr val="73A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93" d="100"/>
          <a:sy n="93" d="100"/>
        </p:scale>
        <p:origin x="84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BABFB-E114-495B-BE30-6E23DB141BD2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7196C-E283-4C2D-BCAF-D1952B5D6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8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2698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7196C-E283-4C2D-BCAF-D1952B5D63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88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ưu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đc</a:t>
            </a:r>
            <a:r>
              <a:rPr lang="en-US" baseline="0" dirty="0"/>
              <a:t> </a:t>
            </a:r>
            <a:r>
              <a:rPr lang="en-US" baseline="0" dirty="0" err="1"/>
              <a:t>khen</a:t>
            </a:r>
            <a:r>
              <a:rPr lang="en-US" baseline="0" dirty="0"/>
              <a:t> ở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tiền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quy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thưởng</a:t>
            </a:r>
            <a:r>
              <a:rPr lang="en-US" baseline="0" dirty="0"/>
              <a:t> ở </a:t>
            </a:r>
            <a:r>
              <a:rPr lang="en-US" baseline="0" dirty="0" err="1"/>
              <a:t>ClassDojo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2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baseline="0" dirty="0"/>
          </a:p>
          <a:p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6 </a:t>
            </a:r>
            <a:r>
              <a:rPr lang="en-US" baseline="0" dirty="0" err="1"/>
              <a:t>câu</a:t>
            </a:r>
            <a:r>
              <a:rPr lang="en-US" baseline="0" dirty="0"/>
              <a:t> –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mèo</a:t>
            </a:r>
            <a:r>
              <a:rPr lang="en-US" baseline="0" dirty="0"/>
              <a:t> </a:t>
            </a:r>
            <a:r>
              <a:rPr lang="en-US" baseline="0" dirty="0" err="1"/>
              <a:t>thần</a:t>
            </a:r>
            <a:r>
              <a:rPr lang="en-US" baseline="0" dirty="0"/>
              <a:t> </a:t>
            </a:r>
            <a:r>
              <a:rPr lang="en-US" baseline="0" dirty="0" err="1"/>
              <a:t>tài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7196C-E283-4C2D-BCAF-D1952B5D63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60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1: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/>
              <a:t>đầu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7196C-E283-4C2D-BCAF-D1952B5D638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11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7196C-E283-4C2D-BCAF-D1952B5D638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50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02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71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98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29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84">
            <a:off x="2807100" y="3450043"/>
            <a:ext cx="3529800" cy="355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14300" y="1123900"/>
            <a:ext cx="5315400" cy="1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 b="0"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3033450" y="2717488"/>
            <a:ext cx="30771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 rot="1224549">
            <a:off x="-750587" y="-324129"/>
            <a:ext cx="1904825" cy="3311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3962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95264" y="171450"/>
            <a:ext cx="8339137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C6661-C0B4-4BF9-963B-AB50B683C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67587"/>
      </p:ext>
    </p:extLst>
  </p:cSld>
  <p:clrMapOvr>
    <a:masterClrMapping/>
  </p:clrMapOvr>
  <p:transition spd="slow">
    <p:wheel spokes="8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391900" y="3113675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127400" y="1137925"/>
            <a:ext cx="889200" cy="1917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 rot="473">
            <a:off x="2409675" y="3912800"/>
            <a:ext cx="43602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9530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46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15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40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31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18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72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36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7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DF41-5A94-447F-8133-48D51F155CFD}" type="datetimeFigureOut">
              <a:rPr lang="en-US" smtClean="0"/>
              <a:pPr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1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18" Type="http://schemas.openxmlformats.org/officeDocument/2006/relationships/image" Target="../media/image5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18" Type="http://schemas.openxmlformats.org/officeDocument/2006/relationships/image" Target="../media/image5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emf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6.xml"/><Relationship Id="rId18" Type="http://schemas.openxmlformats.org/officeDocument/2006/relationships/image" Target="../media/image19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slide" Target="slide7.xml"/><Relationship Id="rId25" Type="http://schemas.openxmlformats.org/officeDocument/2006/relationships/slide" Target="slide10.xml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29" Type="http://schemas.openxmlformats.org/officeDocument/2006/relationships/audio" Target="../media/audio10.wav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11" Type="http://schemas.openxmlformats.org/officeDocument/2006/relationships/image" Target="../media/image15.png"/><Relationship Id="rId24" Type="http://schemas.openxmlformats.org/officeDocument/2006/relationships/image" Target="../media/image24.png"/><Relationship Id="rId5" Type="http://schemas.openxmlformats.org/officeDocument/2006/relationships/audio" Target="../media/audio1.wav"/><Relationship Id="rId15" Type="http://schemas.openxmlformats.org/officeDocument/2006/relationships/slide" Target="slide8.xml"/><Relationship Id="rId23" Type="http://schemas.openxmlformats.org/officeDocument/2006/relationships/image" Target="../media/image23.gif"/><Relationship Id="rId28" Type="http://schemas.openxmlformats.org/officeDocument/2006/relationships/image" Target="../media/image8.gif"/><Relationship Id="rId10" Type="http://schemas.openxmlformats.org/officeDocument/2006/relationships/slide" Target="slide5.xml"/><Relationship Id="rId19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Relationship Id="rId14" Type="http://schemas.openxmlformats.org/officeDocument/2006/relationships/image" Target="../media/image17.png"/><Relationship Id="rId22" Type="http://schemas.openxmlformats.org/officeDocument/2006/relationships/image" Target="../media/image22.png"/><Relationship Id="rId27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15.png"/><Relationship Id="rId5" Type="http://schemas.openxmlformats.org/officeDocument/2006/relationships/image" Target="../media/image26.png"/><Relationship Id="rId10" Type="http://schemas.openxmlformats.org/officeDocument/2006/relationships/slide" Target="slide4.xml"/><Relationship Id="rId4" Type="http://schemas.openxmlformats.org/officeDocument/2006/relationships/image" Target="../media/image11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7.png"/><Relationship Id="rId4" Type="http://schemas.openxmlformats.org/officeDocument/2006/relationships/image" Target="../media/image26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9.png"/><Relationship Id="rId4" Type="http://schemas.openxmlformats.org/officeDocument/2006/relationships/image" Target="../media/image26.png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4.png"/><Relationship Id="rId4" Type="http://schemas.openxmlformats.org/officeDocument/2006/relationships/image" Target="../media/image26.png"/><Relationship Id="rId9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6"/>
          <p:cNvSpPr txBox="1">
            <a:spLocks noGrp="1"/>
          </p:cNvSpPr>
          <p:nvPr>
            <p:ph type="ctrTitle"/>
          </p:nvPr>
        </p:nvSpPr>
        <p:spPr>
          <a:xfrm>
            <a:off x="1571604" y="145143"/>
            <a:ext cx="6072230" cy="23256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4000" dirty="0">
                <a:solidFill>
                  <a:srgbClr val="FF0000"/>
                </a:solidFill>
              </a:rPr>
              <a:t>LỊCH SỬ</a:t>
            </a:r>
            <a:br>
              <a:rPr lang="vi-VN" dirty="0"/>
            </a:br>
            <a:r>
              <a:rPr lang="vi-VN" sz="3200" dirty="0"/>
              <a:t>Hoàn thành thống nhất đất nước</a:t>
            </a:r>
            <a:endParaRPr sz="3200" dirty="0"/>
          </a:p>
        </p:txBody>
      </p:sp>
      <p:pic>
        <p:nvPicPr>
          <p:cNvPr id="1026" name="Picture 2" descr="Tìm hiểu về lịch sử, ý nghĩa ngày giải phóng miền Nam, thống nhất đất nước  30/4 và ngày Quốc tế Lao động 1/5 - Trường Đại học Lâm ng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146" y="2491621"/>
            <a:ext cx="4096894" cy="228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964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429830" y="399460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143504" y="2428874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rPr>
              <a:t>Xe tăng 843</a:t>
            </a:r>
            <a:endParaRPr lang="en-US" sz="2800" b="1" dirty="0">
              <a:solidFill>
                <a:srgbClr val="C0504D">
                  <a:lumMod val="50000"/>
                </a:srgb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428659" y="333449"/>
            <a:ext cx="6096000" cy="4810051"/>
            <a:chOff x="-247759" y="495835"/>
            <a:chExt cx="5805089" cy="4810051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7759" y="495835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840702" y="2019756"/>
              <a:ext cx="32003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Chiếc xe tăng nào đã lao vào cổng phụ và bị kẹt lại</a:t>
              </a:r>
              <a:endParaRPr lang="en-US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" y="622518"/>
            <a:ext cx="680237" cy="2404000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97592" y="216190"/>
            <a:ext cx="887456" cy="10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2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699001" y="231497"/>
            <a:ext cx="6221267" cy="379475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625" y="3109931"/>
            <a:ext cx="9445721" cy="217978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668" y="434340"/>
            <a:ext cx="1056904" cy="9601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71736" y="2143122"/>
            <a:ext cx="495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C000"/>
                </a:solidFill>
                <a:latin typeface="Dancing Script" panose="03080600040507000D00" pitchFamily="66" charset="0"/>
              </a:rPr>
              <a:t>KH</a:t>
            </a:r>
            <a:r>
              <a:rPr lang="vi-VN" sz="6000" b="1" dirty="0">
                <a:solidFill>
                  <a:srgbClr val="FFC000"/>
                </a:solidFill>
                <a:latin typeface="Dancing Script" panose="03080600040507000D00" pitchFamily="66" charset="0"/>
              </a:rPr>
              <a:t>ÁM PHÁ</a:t>
            </a:r>
            <a:endParaRPr lang="en-US" sz="6000" b="1" dirty="0">
              <a:solidFill>
                <a:srgbClr val="FFC000"/>
              </a:solidFill>
              <a:latin typeface="Dancing Script" panose="03080600040507000D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421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170" y="4467742"/>
            <a:ext cx="9552340" cy="114656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20376" y="4087727"/>
            <a:ext cx="870460" cy="74097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71613" y="420272"/>
            <a:ext cx="6200775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Mục</a:t>
            </a:r>
            <a:r>
              <a:rPr lang="en-US" sz="36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36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tiêu</a:t>
            </a:r>
            <a:r>
              <a:rPr lang="en-US" sz="36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36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bài</a:t>
            </a:r>
            <a:r>
              <a:rPr lang="en-US" sz="36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36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học</a:t>
            </a:r>
            <a:endParaRPr lang="en-US" sz="3600" b="1" dirty="0">
              <a:solidFill>
                <a:srgbClr val="D1581F"/>
              </a:solidFill>
              <a:latin typeface="Baloo" panose="020B0604020202020204" charset="0"/>
              <a:cs typeface="Baloo" panose="020B0604020202020204" charset="0"/>
            </a:endParaRP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id="{8CEDF7B7-8114-4783-9101-359B6760AAFA}"/>
              </a:ext>
            </a:extLst>
          </p:cNvPr>
          <p:cNvGrpSpPr/>
          <p:nvPr/>
        </p:nvGrpSpPr>
        <p:grpSpPr>
          <a:xfrm>
            <a:off x="3295156" y="2933257"/>
            <a:ext cx="5647439" cy="1064317"/>
            <a:chOff x="4393541" y="3911011"/>
            <a:chExt cx="7529918" cy="1419090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393541" y="4130146"/>
              <a:ext cx="749465" cy="749465"/>
            </a:xfrm>
            <a:prstGeom prst="rect">
              <a:avLst/>
            </a:prstGeom>
          </p:spPr>
        </p:pic>
        <p:grpSp>
          <p:nvGrpSpPr>
            <p:cNvPr id="5" name="Group 13"/>
            <p:cNvGrpSpPr/>
            <p:nvPr/>
          </p:nvGrpSpPr>
          <p:grpSpPr>
            <a:xfrm>
              <a:off x="5241562" y="3911011"/>
              <a:ext cx="6681897" cy="1358095"/>
              <a:chOff x="0" y="0"/>
              <a:chExt cx="44271943" cy="89982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271943" cy="8998275"/>
              </a:xfrm>
              <a:custGeom>
                <a:avLst/>
                <a:gdLst/>
                <a:ahLst/>
                <a:cxnLst/>
                <a:rect l="l" t="t" r="r" b="b"/>
                <a:pathLst>
                  <a:path w="39579841" h="4965700">
                    <a:moveTo>
                      <a:pt x="39579841" y="0"/>
                    </a:moveTo>
                    <a:lnTo>
                      <a:pt x="39579841" y="4965700"/>
                    </a:lnTo>
                    <a:lnTo>
                      <a:pt x="896620" y="4965700"/>
                    </a:lnTo>
                    <a:lnTo>
                      <a:pt x="896620" y="3385820"/>
                    </a:lnTo>
                    <a:lnTo>
                      <a:pt x="0" y="2487930"/>
                    </a:lnTo>
                    <a:lnTo>
                      <a:pt x="896620" y="1591310"/>
                    </a:lnTo>
                    <a:lnTo>
                      <a:pt x="896620" y="0"/>
                    </a:lnTo>
                    <a:lnTo>
                      <a:pt x="3957984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D" dirty="0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5429245" y="4000506"/>
              <a:ext cx="6410026" cy="13295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400" b="1" dirty="0" err="1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vi-VN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sự kiện này đánh dấu đất nước ta sau 30 năm lại được thống nhất về mặt nhà nước</a:t>
              </a:r>
              <a:r>
                <a:rPr lang="en-US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2400" b="1" dirty="0"/>
            </a:p>
          </p:txBody>
        </p:sp>
      </p:grpSp>
      <p:grpSp>
        <p:nvGrpSpPr>
          <p:cNvPr id="8" name="Group 10">
            <a:extLst>
              <a:ext uri="{FF2B5EF4-FFF2-40B4-BE49-F238E27FC236}">
                <a16:creationId xmlns:a16="http://schemas.microsoft.com/office/drawing/2014/main" id="{74A98101-2E5F-4F38-BE4E-33149C0CBB20}"/>
              </a:ext>
            </a:extLst>
          </p:cNvPr>
          <p:cNvGrpSpPr/>
          <p:nvPr/>
        </p:nvGrpSpPr>
        <p:grpSpPr>
          <a:xfrm>
            <a:off x="3227441" y="1257703"/>
            <a:ext cx="5670744" cy="1117096"/>
            <a:chOff x="4303254" y="1676937"/>
            <a:chExt cx="7560992" cy="1489463"/>
          </a:xfrm>
        </p:grpSpPr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id="{27800817-9917-401F-B4A6-A8344FCAEA2A}"/>
                </a:ext>
              </a:extLst>
            </p:cNvPr>
            <p:cNvGrpSpPr/>
            <p:nvPr/>
          </p:nvGrpSpPr>
          <p:grpSpPr>
            <a:xfrm>
              <a:off x="4303254" y="1676937"/>
              <a:ext cx="7560992" cy="1489463"/>
              <a:chOff x="4303254" y="1676937"/>
              <a:chExt cx="7560992" cy="1489463"/>
            </a:xfrm>
          </p:grpSpPr>
          <p:pic>
            <p:nvPicPr>
              <p:cNvPr id="20" name="Picture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03254" y="1928984"/>
                <a:ext cx="749465" cy="749465"/>
              </a:xfrm>
              <a:prstGeom prst="rect">
                <a:avLst/>
              </a:prstGeom>
            </p:spPr>
          </p:pic>
          <p:grpSp>
            <p:nvGrpSpPr>
              <p:cNvPr id="10" name="Group 21"/>
              <p:cNvGrpSpPr/>
              <p:nvPr/>
            </p:nvGrpSpPr>
            <p:grpSpPr>
              <a:xfrm>
                <a:off x="5182349" y="1676937"/>
                <a:ext cx="6681897" cy="1489463"/>
                <a:chOff x="0" y="0"/>
                <a:chExt cx="39579840" cy="4965700"/>
              </a:xfrm>
            </p:grpSpPr>
            <p:sp>
              <p:nvSpPr>
                <p:cNvPr id="22" name="Freeform 22"/>
                <p:cNvSpPr/>
                <p:nvPr/>
              </p:nvSpPr>
              <p:spPr>
                <a:xfrm>
                  <a:off x="0" y="0"/>
                  <a:ext cx="39579841" cy="496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79841" h="4965700">
                      <a:moveTo>
                        <a:pt x="39579841" y="0"/>
                      </a:moveTo>
                      <a:lnTo>
                        <a:pt x="39579841" y="4965700"/>
                      </a:lnTo>
                      <a:lnTo>
                        <a:pt x="896620" y="4965700"/>
                      </a:lnTo>
                      <a:lnTo>
                        <a:pt x="896620" y="3385820"/>
                      </a:lnTo>
                      <a:lnTo>
                        <a:pt x="0" y="2487930"/>
                      </a:lnTo>
                      <a:lnTo>
                        <a:pt x="896620" y="1591310"/>
                      </a:lnTo>
                      <a:lnTo>
                        <a:pt x="896620" y="0"/>
                      </a:lnTo>
                      <a:lnTo>
                        <a:pt x="395798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</p:grpSp>
        <p:sp>
          <p:nvSpPr>
            <p:cNvPr id="23" name="TextBox 23"/>
            <p:cNvSpPr txBox="1"/>
            <p:nvPr/>
          </p:nvSpPr>
          <p:spPr>
            <a:xfrm>
              <a:off x="5524495" y="1809738"/>
              <a:ext cx="5799647" cy="13295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 những nét chính về cuộc bầu cử và kì họp đầu tiên của Quốc hội khóa VI</a:t>
              </a:r>
              <a:r>
                <a:rPr lang="en-US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18710" y="4553687"/>
            <a:ext cx="610940" cy="45876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23494" y="4734729"/>
            <a:ext cx="914933" cy="144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18710" y="235644"/>
            <a:ext cx="923885" cy="95123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6329"/>
          <a:stretch>
            <a:fillRect/>
          </a:stretch>
        </p:blipFill>
        <p:spPr>
          <a:xfrm>
            <a:off x="1" y="353817"/>
            <a:ext cx="889628" cy="81456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93376" y="658393"/>
            <a:ext cx="592505" cy="338468"/>
          </a:xfrm>
          <a:prstGeom prst="rect">
            <a:avLst/>
          </a:prstGeom>
        </p:spPr>
      </p:pic>
      <p:pic>
        <p:nvPicPr>
          <p:cNvPr id="29" name="图片 39">
            <a:extLst>
              <a:ext uri="{FF2B5EF4-FFF2-40B4-BE49-F238E27FC236}">
                <a16:creationId xmlns:a16="http://schemas.microsoft.com/office/drawing/2014/main" id="{392FEE1B-C82A-473C-9414-26ABDF6827F2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-2897" y="2421468"/>
            <a:ext cx="3024000" cy="2589678"/>
          </a:xfrm>
          <a:prstGeom prst="rect">
            <a:avLst/>
          </a:prstGeom>
        </p:spPr>
      </p:pic>
      <p:pic>
        <p:nvPicPr>
          <p:cNvPr id="30" name="图片 36">
            <a:extLst>
              <a:ext uri="{FF2B5EF4-FFF2-40B4-BE49-F238E27FC236}">
                <a16:creationId xmlns:a16="http://schemas.microsoft.com/office/drawing/2014/main" id="{EE69B2ED-6A0B-4210-8109-5E35EAEA06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75000" y="761097"/>
            <a:ext cx="1915834" cy="4599831"/>
          </a:xfrm>
          <a:prstGeom prst="rect">
            <a:avLst/>
          </a:prstGeom>
          <a:effectLst>
            <a:outerShdw blurRad="25400" dist="254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7532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5143500"/>
            <a:ext cx="685800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1885950" y="1257300"/>
            <a:ext cx="628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1885950" y="1257300"/>
            <a:ext cx="628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1885950" y="1257300"/>
            <a:ext cx="628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09578" name="WordArt 10"/>
          <p:cNvSpPr>
            <a:spLocks noChangeArrowheads="1" noChangeShapeType="1" noTextEdit="1"/>
          </p:cNvSpPr>
          <p:nvPr/>
        </p:nvSpPr>
        <p:spPr bwMode="auto">
          <a:xfrm>
            <a:off x="1543050" y="571500"/>
            <a:ext cx="5950744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400" b="1" kern="10" dirty="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295400" y="1362711"/>
            <a:ext cx="6858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 có Nhà nước chung để lãnh đạo nhân dân xây dựng và bảo vệ Tổ quốc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00200" y="425780"/>
            <a:ext cx="68580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12598">
              <a:lnSpc>
                <a:spcPct val="90000"/>
              </a:lnSpc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1975,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thống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</a:rPr>
              <a:t>nhiệm vụ lúc này đặt ra là gì?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7400" y="241935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 ta phải làm gì?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3181350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có Quốc hội chung do nhân dân hai miền Bắc – Nam bầu ra</a:t>
            </a:r>
          </a:p>
        </p:txBody>
      </p:sp>
    </p:spTree>
    <p:extLst>
      <p:ext uri="{BB962C8B-B14F-4D97-AF65-F5344CB8AC3E}">
        <p14:creationId xmlns:p14="http://schemas.microsoft.com/office/powerpoint/2010/main" val="409939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447800" y="361950"/>
            <a:ext cx="640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25- 4- 1976,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trên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diễn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ra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sự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kiện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lịch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sử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gì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2315029"/>
            <a:ext cx="6515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Quang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cảnh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Sài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Gòn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khắp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trên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trong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như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thế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?</a:t>
            </a:r>
          </a:p>
          <a:p>
            <a:r>
              <a:rPr lang="en-US" altLang="en-US" sz="2400" b="1" dirty="0">
                <a:latin typeface="Times New Roman" pitchFamily="18" charset="0"/>
              </a:rPr>
              <a:t> </a:t>
            </a:r>
            <a:endParaRPr lang="en-US" alt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1333500"/>
            <a:ext cx="6343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+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25- 4- 1976,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Cuộc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Tổng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tuyển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cử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bầu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Quốc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hội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chung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tổ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chức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304925" y="3409950"/>
            <a:ext cx="63436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+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Sài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Gòn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khắp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tràn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ngập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cờ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hoa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biểu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ngữ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190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"/>
            <a:ext cx="6457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320040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25- 4- 1976 ?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742950"/>
            <a:ext cx="685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sướng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4071803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25- 4- 1976,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98,8%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89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876800" y="2566307"/>
            <a:ext cx="4360200" cy="8418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 </a:t>
            </a:r>
          </a:p>
        </p:txBody>
      </p:sp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42291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361293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28794" y="4152900"/>
            <a:ext cx="4934400" cy="990600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1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0"/>
            <a:ext cx="6629400" cy="425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028264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181350"/>
            <a:ext cx="4313700" cy="905875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br>
              <a:rPr lang="en-US" sz="2000" b="1" i="1" dirty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b="1" i="1" dirty="0">
              <a:solidFill>
                <a:schemeClr val="tx2">
                  <a:satMod val="13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09550"/>
            <a:ext cx="6248400" cy="4075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313389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Nội dung chính sách thành tự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6" descr="Nội dung chính sách thành tự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14350"/>
            <a:ext cx="50292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22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699001" y="231497"/>
            <a:ext cx="6221267" cy="379475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625" y="3109931"/>
            <a:ext cx="9445721" cy="217978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668" y="434340"/>
            <a:ext cx="1056904" cy="9601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71736" y="2143122"/>
            <a:ext cx="495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C000"/>
                </a:solidFill>
                <a:latin typeface="Dancing Script" panose="03080600040507000D00" pitchFamily="66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8421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ỷ niệm 42 năm ngày Tổng tuyển cử bầu Quốc hội của nước Việt Nam thống nhất  (25-4-1976 - 25-4-2018) Ngày 30/4/1975, cuộc kháng chiến chống Mỹ, cứu nước  của nhân dân toàn thắng, miền Nam hoàn toàn giải phóng, đất nước thống nhất  nhưng ở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14350"/>
            <a:ext cx="5791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657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 rot="-584">
            <a:off x="1285852" y="2717000"/>
            <a:ext cx="6358006" cy="1569280"/>
          </a:xfrm>
        </p:spPr>
        <p:txBody>
          <a:bodyPr>
            <a:normAutofit fontScale="62500" lnSpcReduction="20000"/>
          </a:bodyPr>
          <a:lstStyle/>
          <a:p>
            <a:pPr algn="l">
              <a:buNone/>
            </a:pP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hi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8794" y="785800"/>
            <a:ext cx="5315400" cy="1593600"/>
          </a:xfrm>
        </p:spPr>
        <p:txBody>
          <a:bodyPr>
            <a:no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25-4-1976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6744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044178" y="4343400"/>
            <a:ext cx="69723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(1976-1981)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415626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 rot="473">
            <a:off x="914415" y="209970"/>
            <a:ext cx="6858009" cy="3984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1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25-4-1976</a:t>
            </a: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1524000" y="742950"/>
            <a:ext cx="6682921" cy="173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2000" b="1" dirty="0" err="1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000" b="1" dirty="0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000" b="1" dirty="0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eaLnBrk="1" hangingPunct="1">
              <a:buFontTx/>
              <a:buChar char="-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“cuối tháng 6...... Hồ Chí Minh”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SGK,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7" name="Đồng hồ đếm ngược 3 phút có âm thanh ( 3 - minute countdown with sound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09800" y="2539796"/>
            <a:ext cx="441960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604736" y="376104"/>
            <a:ext cx="674370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6-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1976,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VI)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0700" y="1253267"/>
            <a:ext cx="348615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7286" y="1885950"/>
            <a:ext cx="6686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2495550"/>
            <a:ext cx="371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Quyết định quốc huy.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11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QUOC_HUY_VIET_NAM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1650" y="31669"/>
            <a:ext cx="5314950" cy="447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343275" y="4508687"/>
            <a:ext cx="21717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endParaRPr lang="en-US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49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318079" y="154189"/>
            <a:ext cx="674370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6-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1976,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VI)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7000" y="946240"/>
            <a:ext cx="348615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82486" y="1508982"/>
            <a:ext cx="6686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1600" y="2097731"/>
            <a:ext cx="371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2724150"/>
            <a:ext cx="3981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694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Co_To_Quo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4493"/>
            <a:ext cx="7029451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371850" y="4286250"/>
            <a:ext cx="24003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3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3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kì</a:t>
            </a:r>
            <a:endParaRPr lang="en-US" sz="3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52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143000" y="1"/>
            <a:ext cx="6743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6-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1976,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VI)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0150" y="742950"/>
            <a:ext cx="3486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Quốc hội quyết định: 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0150" y="1161619"/>
            <a:ext cx="6686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 nước là Cộng hoà xã hội chủ nghĩa Việt Nam.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0150" y="1600200"/>
            <a:ext cx="3714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Quyết định quốc huy.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0150" y="2057400"/>
            <a:ext cx="382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00150" y="2476069"/>
            <a:ext cx="485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 ca là bài </a:t>
            </a:r>
            <a:r>
              <a:rPr lang="en-US" sz="20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 quân ca.</a:t>
            </a:r>
            <a:endParaRPr lang="en-US" sz="20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0150" y="2876119"/>
            <a:ext cx="4514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Thủ đô là Hà Nội. 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42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Luoc_do_phan_bo_rung_Viet_N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3151" y="16592"/>
            <a:ext cx="4800599" cy="51435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" name="5-Point Star 5"/>
          <p:cNvSpPr/>
          <p:nvPr/>
        </p:nvSpPr>
        <p:spPr>
          <a:xfrm>
            <a:off x="3400425" y="628650"/>
            <a:ext cx="257175" cy="28575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3829050" y="529151"/>
            <a:ext cx="13716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70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487"/>
            <a:ext cx="9143999" cy="51589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207" y="0"/>
            <a:ext cx="3886200" cy="22206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207" y="2638549"/>
            <a:ext cx="3142200" cy="2547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366" y="249106"/>
            <a:ext cx="1928634" cy="19416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644063"/>
            <a:ext cx="3581400" cy="3581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47750"/>
            <a:ext cx="5297487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7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1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1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1670" y="0"/>
            <a:ext cx="5105400" cy="823530"/>
          </a:xfrm>
        </p:spPr>
        <p:txBody>
          <a:bodyPr/>
          <a:lstStyle/>
          <a:p>
            <a:r>
              <a:rPr lang="vi-VN" sz="2800" dirty="0"/>
              <a:t>Thủ đô Hà Nội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928676"/>
            <a:ext cx="6397010" cy="399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85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676400" y="180846"/>
            <a:ext cx="6743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6-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1976,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VI)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0" y="926501"/>
            <a:ext cx="3486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7264" y="1304694"/>
            <a:ext cx="6686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8950" y="1780343"/>
            <a:ext cx="3714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33550" y="2266549"/>
            <a:ext cx="382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33550" y="2762220"/>
            <a:ext cx="485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0" y="3248426"/>
            <a:ext cx="4514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3867150"/>
            <a:ext cx="651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Sài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Gòn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Minh.</a:t>
            </a:r>
          </a:p>
        </p:txBody>
      </p:sp>
    </p:spTree>
    <p:extLst>
      <p:ext uri="{BB962C8B-B14F-4D97-AF65-F5344CB8AC3E}">
        <p14:creationId xmlns:p14="http://schemas.microsoft.com/office/powerpoint/2010/main" val="2619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Luoc_do_phan_bo_rung_Viet_N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3151" y="16592"/>
            <a:ext cx="4800599" cy="51435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" name="Oval 21"/>
          <p:cNvSpPr>
            <a:spLocks noChangeArrowheads="1"/>
          </p:cNvSpPr>
          <p:nvPr/>
        </p:nvSpPr>
        <p:spPr bwMode="auto">
          <a:xfrm>
            <a:off x="3543300" y="3995891"/>
            <a:ext cx="285750" cy="2857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05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4286250" y="3916672"/>
            <a:ext cx="25146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279226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157514" y="1017925"/>
            <a:ext cx="6858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Sài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Gòn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Minh.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157514" y="160675"/>
            <a:ext cx="6743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6-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1976,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VI)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157514" y="3837551"/>
            <a:ext cx="6400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khoá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4207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452174" y="17412"/>
            <a:ext cx="2171700" cy="3286381"/>
            <a:chOff x="1968" y="1638"/>
            <a:chExt cx="1968" cy="2646"/>
          </a:xfrm>
        </p:grpSpPr>
        <p:pic>
          <p:nvPicPr>
            <p:cNvPr id="39948" name="Picture 20" descr="tôn đức thắ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78" y="1638"/>
              <a:ext cx="1910" cy="2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9" name="Text Box 21"/>
            <p:cNvSpPr txBox="1">
              <a:spLocks noChangeArrowheads="1"/>
            </p:cNvSpPr>
            <p:nvPr/>
          </p:nvSpPr>
          <p:spPr bwMode="auto">
            <a:xfrm>
              <a:off x="1968" y="4080"/>
              <a:ext cx="1968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050" b="1">
                  <a:solidFill>
                    <a:srgbClr val="FFFF00"/>
                  </a:solidFill>
                </a:rPr>
                <a:t>Tôn Đức Thắng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5691769" y="0"/>
            <a:ext cx="2457450" cy="3251200"/>
            <a:chOff x="3792" y="2016"/>
            <a:chExt cx="1968" cy="2304"/>
          </a:xfrm>
        </p:grpSpPr>
        <p:pic>
          <p:nvPicPr>
            <p:cNvPr id="39946" name="Picture 23" descr="truong chinh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40" y="2016"/>
              <a:ext cx="1920" cy="2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7" name="Text Box 24"/>
            <p:cNvSpPr txBox="1">
              <a:spLocks noChangeArrowheads="1"/>
            </p:cNvSpPr>
            <p:nvPr/>
          </p:nvSpPr>
          <p:spPr bwMode="auto">
            <a:xfrm>
              <a:off x="3792" y="4128"/>
              <a:ext cx="1968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050" b="1">
                  <a:solidFill>
                    <a:srgbClr val="FFFF00"/>
                  </a:solidFill>
                </a:rPr>
                <a:t>Trường Chinh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1155429" y="62314"/>
            <a:ext cx="2228850" cy="3244295"/>
            <a:chOff x="0" y="1968"/>
            <a:chExt cx="1968" cy="2304"/>
          </a:xfrm>
        </p:grpSpPr>
        <p:pic>
          <p:nvPicPr>
            <p:cNvPr id="39944" name="Picture 26" descr="phạm văn đồ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" y="1968"/>
              <a:ext cx="1902" cy="2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5" name="Text Box 27"/>
            <p:cNvSpPr txBox="1">
              <a:spLocks noChangeArrowheads="1"/>
            </p:cNvSpPr>
            <p:nvPr/>
          </p:nvSpPr>
          <p:spPr bwMode="auto">
            <a:xfrm>
              <a:off x="0" y="4090"/>
              <a:ext cx="1968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050" b="1">
                  <a:solidFill>
                    <a:srgbClr val="FFFF00"/>
                  </a:solidFill>
                </a:rPr>
                <a:t>Phạm Văn Đồng</a:t>
              </a:r>
            </a:p>
          </p:txBody>
        </p:sp>
      </p:grpSp>
      <p:sp>
        <p:nvSpPr>
          <p:cNvPr id="10268" name="Text Box 28"/>
          <p:cNvSpPr txBox="1">
            <a:spLocks noChangeArrowheads="1"/>
          </p:cNvSpPr>
          <p:nvPr/>
        </p:nvSpPr>
        <p:spPr bwMode="auto">
          <a:xfrm>
            <a:off x="1179219" y="3638550"/>
            <a:ext cx="7029450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CHXHCNVN.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Chinh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Uỷ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50536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1714494"/>
            <a:ext cx="7000924" cy="8418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25 – 4 – 1976,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cs typeface="Times New Roman" pitchFamily="18" charset="0"/>
              </a:rPr>
              <a:t>đ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b="1" dirty="0">
                <a:cs typeface="Times New Roman" pitchFamily="18" charset="0"/>
              </a:rPr>
              <a:t>ướ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cs typeface="Times New Roman" pitchFamily="18" charset="0"/>
              </a:rPr>
              <a:t>đâ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y,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nứ</a:t>
            </a:r>
            <a:r>
              <a:rPr lang="vi-VN" sz="2400" b="1" dirty="0">
                <a:cs typeface="Times New Roman" pitchFamily="18" charset="0"/>
              </a:rPr>
              <a:t>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b="1" dirty="0">
                <a:cs typeface="Times New Roman" pitchFamily="18" charset="0"/>
              </a:rPr>
              <a:t>ướ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/>
          </a:p>
        </p:txBody>
      </p:sp>
      <p:sp>
        <p:nvSpPr>
          <p:cNvPr id="46084" name="WordArt 6"/>
          <p:cNvSpPr>
            <a:spLocks noChangeArrowheads="1" noChangeShapeType="1" noTextEdit="1"/>
          </p:cNvSpPr>
          <p:nvPr/>
        </p:nvSpPr>
        <p:spPr bwMode="auto">
          <a:xfrm>
            <a:off x="3215821" y="591458"/>
            <a:ext cx="2114550" cy="4583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</a:t>
            </a: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học</a:t>
            </a:r>
            <a:endParaRPr lang="en-US" sz="27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888678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170" y="4467742"/>
            <a:ext cx="9552340" cy="114656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20376" y="4087727"/>
            <a:ext cx="870460" cy="74097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71613" y="420272"/>
            <a:ext cx="6200775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vi-VN" sz="36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ĐÁNH GIÁ MỤC TIÊU</a:t>
            </a:r>
            <a:r>
              <a:rPr lang="en-US" sz="36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:</a:t>
            </a: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id="{8CEDF7B7-8114-4783-9101-359B6760AAFA}"/>
              </a:ext>
            </a:extLst>
          </p:cNvPr>
          <p:cNvGrpSpPr/>
          <p:nvPr/>
        </p:nvGrpSpPr>
        <p:grpSpPr>
          <a:xfrm>
            <a:off x="3295156" y="2933259"/>
            <a:ext cx="5647439" cy="1064316"/>
            <a:chOff x="4393541" y="3911011"/>
            <a:chExt cx="7529918" cy="1419088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393541" y="4130146"/>
              <a:ext cx="749465" cy="749465"/>
            </a:xfrm>
            <a:prstGeom prst="rect">
              <a:avLst/>
            </a:prstGeom>
          </p:spPr>
        </p:pic>
        <p:grpSp>
          <p:nvGrpSpPr>
            <p:cNvPr id="5" name="Group 13"/>
            <p:cNvGrpSpPr/>
            <p:nvPr/>
          </p:nvGrpSpPr>
          <p:grpSpPr>
            <a:xfrm>
              <a:off x="5241562" y="3911011"/>
              <a:ext cx="6681897" cy="1358095"/>
              <a:chOff x="0" y="0"/>
              <a:chExt cx="44271943" cy="89982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271943" cy="8998275"/>
              </a:xfrm>
              <a:custGeom>
                <a:avLst/>
                <a:gdLst/>
                <a:ahLst/>
                <a:cxnLst/>
                <a:rect l="l" t="t" r="r" b="b"/>
                <a:pathLst>
                  <a:path w="39579841" h="4965700">
                    <a:moveTo>
                      <a:pt x="39579841" y="0"/>
                    </a:moveTo>
                    <a:lnTo>
                      <a:pt x="39579841" y="4965700"/>
                    </a:lnTo>
                    <a:lnTo>
                      <a:pt x="896620" y="4965700"/>
                    </a:lnTo>
                    <a:lnTo>
                      <a:pt x="896620" y="3385820"/>
                    </a:lnTo>
                    <a:lnTo>
                      <a:pt x="0" y="2487930"/>
                    </a:lnTo>
                    <a:lnTo>
                      <a:pt x="896620" y="1591310"/>
                    </a:lnTo>
                    <a:lnTo>
                      <a:pt x="896620" y="0"/>
                    </a:lnTo>
                    <a:lnTo>
                      <a:pt x="3957984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5466437" y="4000504"/>
              <a:ext cx="6410026" cy="13295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400" b="1" dirty="0" err="1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vi-VN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sự kiện này đánh dấu đất nước ta sau 30 năm lại được thống nhất về mặt nhà nước</a:t>
              </a:r>
              <a:r>
                <a:rPr lang="en-US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2400" b="1" dirty="0"/>
            </a:p>
          </p:txBody>
        </p:sp>
      </p:grpSp>
      <p:grpSp>
        <p:nvGrpSpPr>
          <p:cNvPr id="8" name="Group 10">
            <a:extLst>
              <a:ext uri="{FF2B5EF4-FFF2-40B4-BE49-F238E27FC236}">
                <a16:creationId xmlns:a16="http://schemas.microsoft.com/office/drawing/2014/main" id="{74A98101-2E5F-4F38-BE4E-33149C0CBB20}"/>
              </a:ext>
            </a:extLst>
          </p:cNvPr>
          <p:cNvGrpSpPr/>
          <p:nvPr/>
        </p:nvGrpSpPr>
        <p:grpSpPr>
          <a:xfrm>
            <a:off x="3227441" y="1257703"/>
            <a:ext cx="5670744" cy="1117096"/>
            <a:chOff x="4303254" y="1676937"/>
            <a:chExt cx="7560992" cy="1489463"/>
          </a:xfrm>
        </p:grpSpPr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id="{27800817-9917-401F-B4A6-A8344FCAEA2A}"/>
                </a:ext>
              </a:extLst>
            </p:cNvPr>
            <p:cNvGrpSpPr/>
            <p:nvPr/>
          </p:nvGrpSpPr>
          <p:grpSpPr>
            <a:xfrm>
              <a:off x="4303254" y="1676937"/>
              <a:ext cx="7560992" cy="1489463"/>
              <a:chOff x="4303254" y="1676937"/>
              <a:chExt cx="7560992" cy="1489463"/>
            </a:xfrm>
          </p:grpSpPr>
          <p:pic>
            <p:nvPicPr>
              <p:cNvPr id="20" name="Picture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03254" y="1928984"/>
                <a:ext cx="749465" cy="749465"/>
              </a:xfrm>
              <a:prstGeom prst="rect">
                <a:avLst/>
              </a:prstGeom>
            </p:spPr>
          </p:pic>
          <p:grpSp>
            <p:nvGrpSpPr>
              <p:cNvPr id="10" name="Group 21"/>
              <p:cNvGrpSpPr/>
              <p:nvPr/>
            </p:nvGrpSpPr>
            <p:grpSpPr>
              <a:xfrm>
                <a:off x="5182349" y="1676937"/>
                <a:ext cx="6681897" cy="1489463"/>
                <a:chOff x="0" y="0"/>
                <a:chExt cx="39579840" cy="4965700"/>
              </a:xfrm>
            </p:grpSpPr>
            <p:sp>
              <p:nvSpPr>
                <p:cNvPr id="22" name="Freeform 22"/>
                <p:cNvSpPr/>
                <p:nvPr/>
              </p:nvSpPr>
              <p:spPr>
                <a:xfrm>
                  <a:off x="0" y="0"/>
                  <a:ext cx="39579841" cy="496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79841" h="4965700">
                      <a:moveTo>
                        <a:pt x="39579841" y="0"/>
                      </a:moveTo>
                      <a:lnTo>
                        <a:pt x="39579841" y="4965700"/>
                      </a:lnTo>
                      <a:lnTo>
                        <a:pt x="896620" y="4965700"/>
                      </a:lnTo>
                      <a:lnTo>
                        <a:pt x="896620" y="3385820"/>
                      </a:lnTo>
                      <a:lnTo>
                        <a:pt x="0" y="2487930"/>
                      </a:lnTo>
                      <a:lnTo>
                        <a:pt x="896620" y="1591310"/>
                      </a:lnTo>
                      <a:lnTo>
                        <a:pt x="896620" y="0"/>
                      </a:lnTo>
                      <a:lnTo>
                        <a:pt x="395798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</p:grpSp>
        <p:sp>
          <p:nvSpPr>
            <p:cNvPr id="23" name="TextBox 23"/>
            <p:cNvSpPr txBox="1"/>
            <p:nvPr/>
          </p:nvSpPr>
          <p:spPr>
            <a:xfrm>
              <a:off x="5524495" y="1809738"/>
              <a:ext cx="5799647" cy="13295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 những nét chính về cuộc bầu cử và kì họp đầu tiên của Quốc hội khóa VI</a:t>
              </a:r>
              <a:r>
                <a:rPr lang="en-US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18710" y="4553687"/>
            <a:ext cx="610940" cy="45876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23494" y="4734729"/>
            <a:ext cx="914933" cy="144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18710" y="235644"/>
            <a:ext cx="923885" cy="95123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6329"/>
          <a:stretch>
            <a:fillRect/>
          </a:stretch>
        </p:blipFill>
        <p:spPr>
          <a:xfrm>
            <a:off x="1" y="353817"/>
            <a:ext cx="889628" cy="81456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93376" y="658393"/>
            <a:ext cx="592505" cy="338468"/>
          </a:xfrm>
          <a:prstGeom prst="rect">
            <a:avLst/>
          </a:prstGeom>
        </p:spPr>
      </p:pic>
      <p:pic>
        <p:nvPicPr>
          <p:cNvPr id="29" name="图片 39">
            <a:extLst>
              <a:ext uri="{FF2B5EF4-FFF2-40B4-BE49-F238E27FC236}">
                <a16:creationId xmlns:a16="http://schemas.microsoft.com/office/drawing/2014/main" id="{392FEE1B-C82A-473C-9414-26ABDF6827F2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-2897" y="2421468"/>
            <a:ext cx="3024000" cy="2589678"/>
          </a:xfrm>
          <a:prstGeom prst="rect">
            <a:avLst/>
          </a:prstGeom>
        </p:spPr>
      </p:pic>
      <p:pic>
        <p:nvPicPr>
          <p:cNvPr id="30" name="图片 36">
            <a:extLst>
              <a:ext uri="{FF2B5EF4-FFF2-40B4-BE49-F238E27FC236}">
                <a16:creationId xmlns:a16="http://schemas.microsoft.com/office/drawing/2014/main" id="{EE69B2ED-6A0B-4210-8109-5E35EAEA06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75000" y="761097"/>
            <a:ext cx="1915834" cy="4599831"/>
          </a:xfrm>
          <a:prstGeom prst="rect">
            <a:avLst/>
          </a:prstGeom>
          <a:effectLst>
            <a:outerShdw blurRad="25400" dist="254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42718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7D053F1-7B35-459F-BD2D-CF5235686B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794" y="1349922"/>
            <a:ext cx="4346298" cy="4346298"/>
          </a:xfrm>
          <a:prstGeom prst="rect">
            <a:avLst/>
          </a:prstGeom>
        </p:spPr>
      </p:pic>
      <p:cxnSp>
        <p:nvCxnSpPr>
          <p:cNvPr id="8" name="Straight Connector 13">
            <a:extLst>
              <a:ext uri="{FF2B5EF4-FFF2-40B4-BE49-F238E27FC236}">
                <a16:creationId xmlns:a16="http://schemas.microsoft.com/office/drawing/2014/main" id="{62D6EBE2-CF58-47D5-9AFC-8F95B9D5339B}"/>
              </a:ext>
            </a:extLst>
          </p:cNvPr>
          <p:cNvCxnSpPr/>
          <p:nvPr/>
        </p:nvCxnSpPr>
        <p:spPr>
          <a:xfrm>
            <a:off x="0" y="726954"/>
            <a:ext cx="9144000" cy="0"/>
          </a:xfrm>
          <a:prstGeom prst="line">
            <a:avLst/>
          </a:prstGeom>
          <a:ln>
            <a:solidFill>
              <a:srgbClr val="EE79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ïṡ1íḋè">
            <a:extLst>
              <a:ext uri="{FF2B5EF4-FFF2-40B4-BE49-F238E27FC236}">
                <a16:creationId xmlns:a16="http://schemas.microsoft.com/office/drawing/2014/main" id="{264252B8-10A5-654B-A019-E6A218EE6611}"/>
              </a:ext>
            </a:extLst>
          </p:cNvPr>
          <p:cNvSpPr/>
          <p:nvPr/>
        </p:nvSpPr>
        <p:spPr bwMode="auto">
          <a:xfrm>
            <a:off x="1265008" y="3241984"/>
            <a:ext cx="154171" cy="115628"/>
          </a:xfrm>
          <a:custGeom>
            <a:avLst/>
            <a:gdLst>
              <a:gd name="connsiteX0" fmla="*/ 505433 w 533400"/>
              <a:gd name="connsiteY0" fmla="*/ 621 h 400050"/>
              <a:gd name="connsiteX1" fmla="*/ 534008 w 533400"/>
              <a:gd name="connsiteY1" fmla="*/ 29196 h 400050"/>
              <a:gd name="connsiteX2" fmla="*/ 534008 w 533400"/>
              <a:gd name="connsiteY2" fmla="*/ 372096 h 400050"/>
              <a:gd name="connsiteX3" fmla="*/ 505433 w 533400"/>
              <a:gd name="connsiteY3" fmla="*/ 400671 h 400050"/>
              <a:gd name="connsiteX4" fmla="*/ 29183 w 533400"/>
              <a:gd name="connsiteY4" fmla="*/ 400671 h 400050"/>
              <a:gd name="connsiteX5" fmla="*/ 608 w 533400"/>
              <a:gd name="connsiteY5" fmla="*/ 372096 h 400050"/>
              <a:gd name="connsiteX6" fmla="*/ 608 w 533400"/>
              <a:gd name="connsiteY6" fmla="*/ 29196 h 400050"/>
              <a:gd name="connsiteX7" fmla="*/ 29183 w 533400"/>
              <a:gd name="connsiteY7" fmla="*/ 621 h 400050"/>
              <a:gd name="connsiteX8" fmla="*/ 505433 w 533400"/>
              <a:gd name="connsiteY8" fmla="*/ 621 h 400050"/>
              <a:gd name="connsiteX9" fmla="*/ 391419 w 533400"/>
              <a:gd name="connsiteY9" fmla="*/ 198646 h 400050"/>
              <a:gd name="connsiteX10" fmla="*/ 351414 w 533400"/>
              <a:gd name="connsiteY10" fmla="*/ 204170 h 400050"/>
              <a:gd name="connsiteX11" fmla="*/ 351414 w 533400"/>
              <a:gd name="connsiteY11" fmla="*/ 204170 h 400050"/>
              <a:gd name="connsiteX12" fmla="*/ 267118 w 533400"/>
              <a:gd name="connsiteY12" fmla="*/ 315613 h 400050"/>
              <a:gd name="connsiteX13" fmla="*/ 264641 w 533400"/>
              <a:gd name="connsiteY13" fmla="*/ 318470 h 400050"/>
              <a:gd name="connsiteX14" fmla="*/ 224255 w 533400"/>
              <a:gd name="connsiteY14" fmla="*/ 318756 h 400050"/>
              <a:gd name="connsiteX15" fmla="*/ 224255 w 533400"/>
              <a:gd name="connsiteY15" fmla="*/ 318756 h 400050"/>
              <a:gd name="connsiteX16" fmla="*/ 162152 w 533400"/>
              <a:gd name="connsiteY16" fmla="*/ 257415 h 400050"/>
              <a:gd name="connsiteX17" fmla="*/ 160247 w 533400"/>
              <a:gd name="connsiteY17" fmla="*/ 255701 h 400050"/>
              <a:gd name="connsiteX18" fmla="*/ 120052 w 533400"/>
              <a:gd name="connsiteY18" fmla="*/ 259606 h 400050"/>
              <a:gd name="connsiteX19" fmla="*/ 120052 w 533400"/>
              <a:gd name="connsiteY19" fmla="*/ 259606 h 400050"/>
              <a:gd name="connsiteX20" fmla="*/ 32517 w 533400"/>
              <a:gd name="connsiteY20" fmla="*/ 366095 h 400050"/>
              <a:gd name="connsiteX21" fmla="*/ 30326 w 533400"/>
              <a:gd name="connsiteY21" fmla="*/ 372096 h 400050"/>
              <a:gd name="connsiteX22" fmla="*/ 39851 w 533400"/>
              <a:gd name="connsiteY22" fmla="*/ 381621 h 400050"/>
              <a:gd name="connsiteX23" fmla="*/ 39851 w 533400"/>
              <a:gd name="connsiteY23" fmla="*/ 381621 h 400050"/>
              <a:gd name="connsiteX24" fmla="*/ 497242 w 533400"/>
              <a:gd name="connsiteY24" fmla="*/ 381621 h 400050"/>
              <a:gd name="connsiteX25" fmla="*/ 502480 w 533400"/>
              <a:gd name="connsiteY25" fmla="*/ 380002 h 400050"/>
              <a:gd name="connsiteX26" fmla="*/ 505147 w 533400"/>
              <a:gd name="connsiteY26" fmla="*/ 366762 h 400050"/>
              <a:gd name="connsiteX27" fmla="*/ 505147 w 533400"/>
              <a:gd name="connsiteY27" fmla="*/ 366762 h 400050"/>
              <a:gd name="connsiteX28" fmla="*/ 397991 w 533400"/>
              <a:gd name="connsiteY28" fmla="*/ 205504 h 400050"/>
              <a:gd name="connsiteX29" fmla="*/ 391419 w 533400"/>
              <a:gd name="connsiteY29" fmla="*/ 198646 h 400050"/>
              <a:gd name="connsiteX30" fmla="*/ 95858 w 533400"/>
              <a:gd name="connsiteY30" fmla="*/ 57771 h 400050"/>
              <a:gd name="connsiteX31" fmla="*/ 57758 w 533400"/>
              <a:gd name="connsiteY31" fmla="*/ 95871 h 400050"/>
              <a:gd name="connsiteX32" fmla="*/ 95858 w 533400"/>
              <a:gd name="connsiteY32" fmla="*/ 133971 h 400050"/>
              <a:gd name="connsiteX33" fmla="*/ 133958 w 533400"/>
              <a:gd name="connsiteY33" fmla="*/ 95871 h 400050"/>
              <a:gd name="connsiteX34" fmla="*/ 95858 w 533400"/>
              <a:gd name="connsiteY34" fmla="*/ 57771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33400" h="400050">
                <a:moveTo>
                  <a:pt x="505433" y="621"/>
                </a:moveTo>
                <a:cubicBezTo>
                  <a:pt x="521245" y="621"/>
                  <a:pt x="534008" y="13385"/>
                  <a:pt x="534008" y="29196"/>
                </a:cubicBezTo>
                <a:lnTo>
                  <a:pt x="534008" y="372096"/>
                </a:lnTo>
                <a:cubicBezTo>
                  <a:pt x="534008" y="387907"/>
                  <a:pt x="521245" y="400671"/>
                  <a:pt x="505433" y="400671"/>
                </a:cubicBezTo>
                <a:lnTo>
                  <a:pt x="29183" y="400671"/>
                </a:lnTo>
                <a:cubicBezTo>
                  <a:pt x="13371" y="400671"/>
                  <a:pt x="608" y="387907"/>
                  <a:pt x="608" y="372096"/>
                </a:cubicBezTo>
                <a:lnTo>
                  <a:pt x="608" y="29196"/>
                </a:lnTo>
                <a:cubicBezTo>
                  <a:pt x="608" y="13385"/>
                  <a:pt x="13371" y="621"/>
                  <a:pt x="29183" y="621"/>
                </a:cubicBezTo>
                <a:lnTo>
                  <a:pt x="505433" y="621"/>
                </a:lnTo>
                <a:close/>
                <a:moveTo>
                  <a:pt x="391419" y="198646"/>
                </a:moveTo>
                <a:cubicBezTo>
                  <a:pt x="378846" y="189121"/>
                  <a:pt x="360939" y="191597"/>
                  <a:pt x="351414" y="204170"/>
                </a:cubicBezTo>
                <a:lnTo>
                  <a:pt x="351414" y="204170"/>
                </a:lnTo>
                <a:lnTo>
                  <a:pt x="267118" y="315613"/>
                </a:lnTo>
                <a:cubicBezTo>
                  <a:pt x="266355" y="316660"/>
                  <a:pt x="265498" y="317518"/>
                  <a:pt x="264641" y="318470"/>
                </a:cubicBezTo>
                <a:cubicBezTo>
                  <a:pt x="253592" y="329710"/>
                  <a:pt x="235495" y="329805"/>
                  <a:pt x="224255" y="318756"/>
                </a:cubicBezTo>
                <a:lnTo>
                  <a:pt x="224255" y="318756"/>
                </a:lnTo>
                <a:lnTo>
                  <a:pt x="162152" y="257415"/>
                </a:lnTo>
                <a:cubicBezTo>
                  <a:pt x="161485" y="256844"/>
                  <a:pt x="160914" y="256177"/>
                  <a:pt x="160247" y="255701"/>
                </a:cubicBezTo>
                <a:cubicBezTo>
                  <a:pt x="148055" y="245699"/>
                  <a:pt x="130053" y="247414"/>
                  <a:pt x="120052" y="259606"/>
                </a:cubicBezTo>
                <a:lnTo>
                  <a:pt x="120052" y="259606"/>
                </a:lnTo>
                <a:lnTo>
                  <a:pt x="32517" y="366095"/>
                </a:lnTo>
                <a:cubicBezTo>
                  <a:pt x="31088" y="367810"/>
                  <a:pt x="30326" y="369905"/>
                  <a:pt x="30326" y="372096"/>
                </a:cubicBezTo>
                <a:cubicBezTo>
                  <a:pt x="30326" y="377335"/>
                  <a:pt x="34612" y="381621"/>
                  <a:pt x="39851" y="381621"/>
                </a:cubicBezTo>
                <a:lnTo>
                  <a:pt x="39851" y="381621"/>
                </a:lnTo>
                <a:lnTo>
                  <a:pt x="497242" y="381621"/>
                </a:lnTo>
                <a:cubicBezTo>
                  <a:pt x="499146" y="381621"/>
                  <a:pt x="500956" y="381050"/>
                  <a:pt x="502480" y="380002"/>
                </a:cubicBezTo>
                <a:cubicBezTo>
                  <a:pt x="506862" y="377049"/>
                  <a:pt x="508005" y="371144"/>
                  <a:pt x="505147" y="366762"/>
                </a:cubicBezTo>
                <a:lnTo>
                  <a:pt x="505147" y="366762"/>
                </a:lnTo>
                <a:lnTo>
                  <a:pt x="397991" y="205504"/>
                </a:lnTo>
                <a:cubicBezTo>
                  <a:pt x="396181" y="202932"/>
                  <a:pt x="393990" y="200551"/>
                  <a:pt x="391419" y="198646"/>
                </a:cubicBezTo>
                <a:close/>
                <a:moveTo>
                  <a:pt x="95858" y="57771"/>
                </a:moveTo>
                <a:cubicBezTo>
                  <a:pt x="74808" y="57771"/>
                  <a:pt x="57758" y="74821"/>
                  <a:pt x="57758" y="95871"/>
                </a:cubicBezTo>
                <a:cubicBezTo>
                  <a:pt x="57758" y="116921"/>
                  <a:pt x="74808" y="133971"/>
                  <a:pt x="95858" y="133971"/>
                </a:cubicBezTo>
                <a:cubicBezTo>
                  <a:pt x="116908" y="133971"/>
                  <a:pt x="133958" y="116921"/>
                  <a:pt x="133958" y="95871"/>
                </a:cubicBezTo>
                <a:cubicBezTo>
                  <a:pt x="133958" y="74821"/>
                  <a:pt x="116908" y="57771"/>
                  <a:pt x="95858" y="577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3" name="Google Shape;13;p2">
            <a:extLst>
              <a:ext uri="{FF2B5EF4-FFF2-40B4-BE49-F238E27FC236}">
                <a16:creationId xmlns:a16="http://schemas.microsoft.com/office/drawing/2014/main" id="{F9F1EDA6-6671-F946-800F-38F93B653BC4}"/>
              </a:ext>
            </a:extLst>
          </p:cNvPr>
          <p:cNvSpPr/>
          <p:nvPr/>
        </p:nvSpPr>
        <p:spPr>
          <a:xfrm rot="12770">
            <a:off x="3312887" y="4117679"/>
            <a:ext cx="308279" cy="298297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4" name="Google Shape;14;p2">
            <a:extLst>
              <a:ext uri="{FF2B5EF4-FFF2-40B4-BE49-F238E27FC236}">
                <a16:creationId xmlns:a16="http://schemas.microsoft.com/office/drawing/2014/main" id="{95C05731-AFD3-0145-84A9-26AD47887711}"/>
              </a:ext>
            </a:extLst>
          </p:cNvPr>
          <p:cNvSpPr/>
          <p:nvPr/>
        </p:nvSpPr>
        <p:spPr>
          <a:xfrm rot="12770">
            <a:off x="3653148" y="3905262"/>
            <a:ext cx="136420" cy="132003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6" name="文本框 44">
            <a:extLst>
              <a:ext uri="{FF2B5EF4-FFF2-40B4-BE49-F238E27FC236}">
                <a16:creationId xmlns:a16="http://schemas.microsoft.com/office/drawing/2014/main" id="{7D1356BB-D29F-DA4B-99F9-94C9A0E8116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67027" y="41796"/>
            <a:ext cx="4107355" cy="89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500" b="1" dirty="0">
                <a:solidFill>
                  <a:srgbClr val="FF0000"/>
                </a:solidFill>
                <a:latin typeface="Fira Sans" panose="020B08030500000200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DẶN DÒ</a:t>
            </a:r>
            <a:endParaRPr lang="zh-CN" altLang="en-US" sz="4500" b="1" dirty="0">
              <a:solidFill>
                <a:srgbClr val="FF0000"/>
              </a:solidFill>
              <a:latin typeface="Fira Sans" panose="020B08030500000200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Google Shape;13;p2">
            <a:extLst>
              <a:ext uri="{FF2B5EF4-FFF2-40B4-BE49-F238E27FC236}">
                <a16:creationId xmlns:a16="http://schemas.microsoft.com/office/drawing/2014/main" id="{2833BC7C-526A-DC46-B354-C5433FADC2DB}"/>
              </a:ext>
            </a:extLst>
          </p:cNvPr>
          <p:cNvSpPr/>
          <p:nvPr/>
        </p:nvSpPr>
        <p:spPr>
          <a:xfrm rot="12770">
            <a:off x="8139554" y="861749"/>
            <a:ext cx="308279" cy="298297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9" name="Google Shape;13;p2">
            <a:extLst>
              <a:ext uri="{FF2B5EF4-FFF2-40B4-BE49-F238E27FC236}">
                <a16:creationId xmlns:a16="http://schemas.microsoft.com/office/drawing/2014/main" id="{28C2A6A1-5EE3-8C48-944C-8C8C72CED9D9}"/>
              </a:ext>
            </a:extLst>
          </p:cNvPr>
          <p:cNvSpPr/>
          <p:nvPr/>
        </p:nvSpPr>
        <p:spPr>
          <a:xfrm rot="12770">
            <a:off x="8448651" y="690627"/>
            <a:ext cx="145472" cy="142782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2AA14-E278-4C3B-8765-7D69FA4A55BE}"/>
              </a:ext>
            </a:extLst>
          </p:cNvPr>
          <p:cNvSpPr/>
          <p:nvPr/>
        </p:nvSpPr>
        <p:spPr>
          <a:xfrm>
            <a:off x="1896334" y="849151"/>
            <a:ext cx="5930687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-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em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xem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lại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.</a:t>
            </a:r>
            <a:endParaRPr lang="ko-KR" altLang="en-US" sz="3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F0D634-C1B1-49CA-995E-DAD4BAEE923B}"/>
              </a:ext>
            </a:extLst>
          </p:cNvPr>
          <p:cNvSpPr/>
          <p:nvPr/>
        </p:nvSpPr>
        <p:spPr>
          <a:xfrm>
            <a:off x="1896335" y="1389469"/>
            <a:ext cx="6681719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-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Chuẩn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bị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: </a:t>
            </a:r>
            <a:r>
              <a:rPr lang="vi-VN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Xây dựng nhà máy thủy điện Hòa Bình</a:t>
            </a:r>
            <a:endParaRPr lang="ko-KR" altLang="en-US" sz="3000" b="1" dirty="0">
              <a:solidFill>
                <a:schemeClr val="accent1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494CF028-7F0E-4FA5-BE3B-22EED86846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0705"/>
            <a:ext cx="3149826" cy="3149826"/>
          </a:xfrm>
          <a:prstGeom prst="rect">
            <a:avLst/>
          </a:prstGeom>
        </p:spPr>
      </p:pic>
      <p:pic>
        <p:nvPicPr>
          <p:cNvPr id="25" name="图片 59">
            <a:extLst>
              <a:ext uri="{FF2B5EF4-FFF2-40B4-BE49-F238E27FC236}">
                <a16:creationId xmlns:a16="http://schemas.microsoft.com/office/drawing/2014/main" id="{DC51F992-4D9B-4036-A876-CE56C0F54A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96" t="20120" r="23325" b="24314"/>
          <a:stretch/>
        </p:blipFill>
        <p:spPr>
          <a:xfrm>
            <a:off x="3869922" y="3393171"/>
            <a:ext cx="1257987" cy="144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2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  <p:bldP spid="2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591ED1-00F9-4692-9CE7-6D4EDB3AC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5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134" y="977919"/>
            <a:ext cx="5909733" cy="27368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8971B0-3BDD-46BB-B1DA-B1A76B1C3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028700"/>
            <a:ext cx="1543050" cy="3977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F2974B-11C5-4BCC-86DD-2B32F98942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387" y="1512678"/>
            <a:ext cx="3739150" cy="3265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6926" y="348623"/>
            <a:ext cx="448733" cy="440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0825">
            <a:off x="2806622" y="4010905"/>
            <a:ext cx="833535" cy="8178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6844">
            <a:off x="7827951" y="502100"/>
            <a:ext cx="833535" cy="8178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5759858" y="4272954"/>
            <a:ext cx="389001" cy="3816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-107263" y="3496732"/>
            <a:ext cx="389001" cy="3816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7CE8C5E-375F-4C8D-B5DE-BDF8252A15C5}"/>
              </a:ext>
            </a:extLst>
          </p:cNvPr>
          <p:cNvSpPr txBox="1"/>
          <p:nvPr/>
        </p:nvSpPr>
        <p:spPr>
          <a:xfrm>
            <a:off x="2221214" y="1478462"/>
            <a:ext cx="6976269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Tạm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biệt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và</a:t>
            </a:r>
            <a:b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</a:b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hẹn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gặp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lại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các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bạn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26019">
            <a:off x="3299694" y="-411027"/>
            <a:ext cx="1221964" cy="119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7893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>
            <a:off x="5562600" y="2969219"/>
            <a:ext cx="0" cy="51693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562600" y="2893019"/>
            <a:ext cx="0" cy="54156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3192517" y="1352550"/>
            <a:ext cx="0" cy="108312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3607"/>
            <a:ext cx="5257800" cy="3004457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371600" y="1733550"/>
            <a:ext cx="0" cy="108312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103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6430">
            <a:off x="685800" y="2439301"/>
            <a:ext cx="1362996" cy="1154003"/>
          </a:xfrm>
          <a:prstGeom prst="rect">
            <a:avLst/>
          </a:prstGeom>
        </p:spPr>
      </p:pic>
      <p:pic>
        <p:nvPicPr>
          <p:cNvPr id="1025" name="Picture 102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2430517" y="2186283"/>
            <a:ext cx="1219125" cy="1032192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6781800" y="2816679"/>
            <a:ext cx="0" cy="108312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793" y="-476250"/>
            <a:ext cx="4953000" cy="4953000"/>
          </a:xfrm>
          <a:prstGeom prst="rect">
            <a:avLst/>
          </a:prstGeom>
        </p:spPr>
      </p:pic>
      <p:pic>
        <p:nvPicPr>
          <p:cNvPr id="1028" name="Picture 102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4040">
            <a:off x="5056452" y="3109932"/>
            <a:ext cx="1363453" cy="1154390"/>
          </a:xfrm>
          <a:prstGeom prst="rect">
            <a:avLst/>
          </a:prstGeom>
        </p:spPr>
      </p:pic>
      <p:pic>
        <p:nvPicPr>
          <p:cNvPr id="1041" name="Picture 4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60525"/>
            <a:ext cx="166370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102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02" y="881647"/>
            <a:ext cx="1217836" cy="1133078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64" y="2674614"/>
            <a:ext cx="788215" cy="589210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42" y="3559370"/>
            <a:ext cx="788215" cy="589210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070" y="3915572"/>
            <a:ext cx="788215" cy="589210"/>
          </a:xfrm>
          <a:prstGeom prst="rect">
            <a:avLst/>
          </a:prstGeom>
        </p:spPr>
      </p:pic>
      <p:pic>
        <p:nvPicPr>
          <p:cNvPr id="1052" name="Picture 5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7882"/>
            <a:ext cx="1304925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85" y="3122138"/>
            <a:ext cx="131762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105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2506868"/>
            <a:ext cx="3143250" cy="2694214"/>
          </a:xfrm>
          <a:prstGeom prst="rect">
            <a:avLst/>
          </a:prstGeom>
        </p:spPr>
      </p:pic>
      <p:pic>
        <p:nvPicPr>
          <p:cNvPr id="105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9477733" y="1143386"/>
            <a:ext cx="609600" cy="609600"/>
          </a:xfrm>
          <a:prstGeom prst="rect">
            <a:avLst/>
          </a:prstGeom>
        </p:spPr>
      </p:pic>
      <p:pic>
        <p:nvPicPr>
          <p:cNvPr id="1032" name="Picture 1031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640">
            <a:off x="6282634" y="3589785"/>
            <a:ext cx="1066800" cy="1240785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39" y="4476750"/>
            <a:ext cx="788215" cy="589210"/>
          </a:xfrm>
          <a:prstGeom prst="rect">
            <a:avLst/>
          </a:prstGeom>
        </p:spPr>
      </p:pic>
      <p:pic>
        <p:nvPicPr>
          <p:cNvPr id="113" name="Picture 112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810538"/>
            <a:ext cx="1749840" cy="141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0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3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1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9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97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9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13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55"/>
                      </p:tgtEl>
                    </p:cond>
                  </p:nextCondLst>
                </p:seq>
                <p:seq concurrent="1" nextAc="seek">
                  <p:cTn id="114" restart="whenNotActive" fill="hold" evtFilter="cancelBubble" nodeType="interactiveSeq">
                    <p:stCondLst>
                      <p:cond evt="onClick" delay="0">
                        <p:tgtEl>
                          <p:spTgt spid="10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5" fill="hold">
                          <p:stCondLst>
                            <p:cond delay="0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10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1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131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2" fill="hold">
                          <p:stCondLst>
                            <p:cond delay="0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6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7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10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2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5" dur="6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6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2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2"/>
                      </p:tgtEl>
                    </p:cond>
                  </p:nextCondLst>
                </p:seq>
                <p:seq concurrent="1" nextAc="seek">
                  <p:cTn id="163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4" fill="hold">
                          <p:stCondLst>
                            <p:cond delay="0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1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8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179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0" fill="hold">
                          <p:stCondLst>
                            <p:cond delay="0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4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6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7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9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4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0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3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1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9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97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9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13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55"/>
                      </p:tgtEl>
                    </p:cond>
                  </p:nextCondLst>
                </p:seq>
                <p:seq concurrent="1" nextAc="seek">
                  <p:cTn id="114" restart="whenNotActive" fill="hold" evtFilter="cancelBubble" nodeType="interactiveSeq">
                    <p:stCondLst>
                      <p:cond evt="onClick" delay="0">
                        <p:tgtEl>
                          <p:spTgt spid="10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5" fill="hold">
                          <p:stCondLst>
                            <p:cond delay="0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10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1"/>
                      </p:tgtEl>
                    </p:cond>
                  </p:nextCondLst>
                </p:seq>
                <p:vide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video>
                <p:seq concurrent="1" nextAc="seek">
                  <p:cTn id="131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2" fill="hold">
                          <p:stCondLst>
                            <p:cond delay="0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6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7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10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2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5" dur="6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6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2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2"/>
                      </p:tgtEl>
                    </p:cond>
                  </p:nextCondLst>
                </p:seq>
                <p:seq concurrent="1" nextAc="seek">
                  <p:cTn id="163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4" fill="hold">
                          <p:stCondLst>
                            <p:cond delay="0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1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8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179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0" fill="hold">
                          <p:stCondLst>
                            <p:cond delay="0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4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6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7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9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4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244092" y="399460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357818" y="1785932"/>
            <a:ext cx="29662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rPr>
              <a:t>Giải phóng miền Nam, thống nhất đất nước 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85784" y="190110"/>
            <a:ext cx="5805089" cy="495339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246070"/>
              <a:ext cx="2667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30/4/1975 </a:t>
              </a:r>
              <a:r>
                <a:rPr lang="vi-VN" sz="2800" b="1" dirty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là ngày gì?</a:t>
              </a:r>
              <a:endParaRPr lang="en-US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endParaRPr>
            </a:p>
            <a:p>
              <a:pPr algn="ctr"/>
              <a:endParaRPr lang="en-US" sz="40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" y="622518"/>
            <a:ext cx="680237" cy="2404000"/>
          </a:xfrm>
          <a:prstGeom prst="rect">
            <a:avLst/>
          </a:prstGeom>
        </p:spPr>
      </p:pic>
      <p:pic>
        <p:nvPicPr>
          <p:cNvPr id="27" name="Picture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-68242" y="216190"/>
            <a:ext cx="1219125" cy="10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429830" y="256584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29256" y="2143122"/>
            <a:ext cx="2966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rPr>
              <a:t>Xe tăng 390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85784" y="142858"/>
            <a:ext cx="5805089" cy="4810051"/>
            <a:chOff x="-304800" y="707178"/>
            <a:chExt cx="5805089" cy="4810051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707178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23960" y="1993062"/>
              <a:ext cx="26670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Chiếc xe tăng nào đã húc vào cổng chính của Dinh Độc Lập ?</a:t>
              </a:r>
              <a:endParaRPr lang="en-US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" y="622518"/>
            <a:ext cx="680237" cy="2404000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-68242" y="216190"/>
            <a:ext cx="1219124" cy="10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0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429830" y="113708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214942" y="1928808"/>
            <a:ext cx="3429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rPr>
              <a:t>Đồng chí </a:t>
            </a:r>
          </a:p>
          <a:p>
            <a:pPr algn="ctr"/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rPr>
              <a:t>Bùi Quang Thuận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42908" y="0"/>
            <a:ext cx="5805089" cy="495339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23960" y="1897420"/>
              <a:ext cx="266700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Ai </a:t>
              </a:r>
              <a:r>
                <a:rPr lang="vi-VN" sz="2800" b="1" dirty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là người dương cao cờ cách mạng nhảy khỏi xe tăng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" y="622518"/>
            <a:ext cx="680237" cy="2404000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-13381" y="216190"/>
            <a:ext cx="1109403" cy="10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429830" y="256584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072066" y="1785932"/>
            <a:ext cx="3673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rPr>
              <a:t>Được cộng 10 điểm class dojo và chỉ định người chơi tiếp theo</a:t>
            </a:r>
            <a:endParaRPr lang="en-US" sz="2800" b="1" dirty="0">
              <a:solidFill>
                <a:srgbClr val="C0504D">
                  <a:lumMod val="50000"/>
                </a:srgb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14346" y="333449"/>
            <a:ext cx="5805089" cy="4810051"/>
            <a:chOff x="-214346" y="333449"/>
            <a:chExt cx="5805089" cy="4810051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4346" y="33344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285852" y="2191430"/>
              <a:ext cx="266700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Túi thần tài</a:t>
              </a:r>
              <a:endParaRPr lang="en-US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endParaRPr>
            </a:p>
            <a:p>
              <a:pPr algn="ctr"/>
              <a:endParaRPr lang="en-US" sz="40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-261726" y="65448"/>
            <a:ext cx="1331255" cy="225777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429830" y="470898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29256" y="2357436"/>
            <a:ext cx="2966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rPr>
              <a:t>Dương Văn Minh</a:t>
            </a:r>
            <a:endParaRPr lang="en-US" sz="2800" b="1" dirty="0">
              <a:solidFill>
                <a:srgbClr val="C0504D">
                  <a:lumMod val="50000"/>
                </a:srgb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14346" y="190110"/>
            <a:ext cx="5805089" cy="495339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29314" y="2132004"/>
              <a:ext cx="26670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Tổng thống chính quyền Sài Gòn lúc đó là ai?</a:t>
              </a:r>
              <a:endParaRPr lang="en-US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" y="622518"/>
            <a:ext cx="680237" cy="2404000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-68242" y="237519"/>
            <a:ext cx="1219124" cy="10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0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001340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文本框 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1273</Words>
  <Application>Microsoft Office PowerPoint</Application>
  <PresentationFormat>On-screen Show (16:9)</PresentationFormat>
  <Paragraphs>108</Paragraphs>
  <Slides>38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Arial</vt:lpstr>
      <vt:lpstr>Baloo</vt:lpstr>
      <vt:lpstr>Calibri</vt:lpstr>
      <vt:lpstr>Dancing Script</vt:lpstr>
      <vt:lpstr>Fira Sans</vt:lpstr>
      <vt:lpstr>iCiel Cadena</vt:lpstr>
      <vt:lpstr>Merienda One</vt:lpstr>
      <vt:lpstr>Times New Roman</vt:lpstr>
      <vt:lpstr>UTM Ong Do Gia</vt:lpstr>
      <vt:lpstr>Wingdings</vt:lpstr>
      <vt:lpstr>Office Theme</vt:lpstr>
      <vt:lpstr>LỊCH SỬ Hoàn thành thống nhất đất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Nhân dân khu vực 3, quận 6, Thành phố Hồ Chí Minh bỏ phiếu bầu đại biểu Quốc hội khóa VI. </vt:lpstr>
      <vt:lpstr> Nhân dân Thành phố Huế bỏ phiếu bầu đại biểu Quốc hội khóa VI. </vt:lpstr>
      <vt:lpstr>        Nhân dân Tây Nguyên bỏ phiếu bầu đại biểu Quốc hội khóa VI </vt:lpstr>
      <vt:lpstr>PowerPoint Presentation</vt:lpstr>
      <vt:lpstr>PowerPoint Presentation</vt:lpstr>
      <vt:lpstr>Vì sao nói ngày 25-4-1976 là ngày vui nhất của nhân dân 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Thủ đô Hà Nội</vt:lpstr>
      <vt:lpstr>PowerPoint Presentation</vt:lpstr>
      <vt:lpstr>PowerPoint Presentation</vt:lpstr>
      <vt:lpstr>PowerPoint Presentation</vt:lpstr>
      <vt:lpstr>PowerPoint Presentation</vt:lpstr>
      <vt:lpstr> Ngày 25 – 4 – 1976, nhân dân ta vui mừng, phấn khởi đi bầu cử Quốc hội chung cho cả nước. Kể từ đây, nứơc ta có Nhà nước thống nhất.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Hiền Ngô</cp:lastModifiedBy>
  <cp:revision>90</cp:revision>
  <dcterms:created xsi:type="dcterms:W3CDTF">2021-12-28T03:48:00Z</dcterms:created>
  <dcterms:modified xsi:type="dcterms:W3CDTF">2022-04-13T09:03:07Z</dcterms:modified>
</cp:coreProperties>
</file>