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5" r:id="rId3"/>
    <p:sldId id="280" r:id="rId4"/>
    <p:sldId id="281" r:id="rId5"/>
    <p:sldId id="282" r:id="rId6"/>
    <p:sldId id="267" r:id="rId7"/>
    <p:sldId id="287" r:id="rId8"/>
    <p:sldId id="285" r:id="rId9"/>
    <p:sldId id="286" r:id="rId10"/>
    <p:sldId id="288" r:id="rId11"/>
    <p:sldId id="264" r:id="rId12"/>
    <p:sldId id="273" r:id="rId13"/>
    <p:sldId id="272" r:id="rId14"/>
    <p:sldId id="275" r:id="rId15"/>
    <p:sldId id="277" r:id="rId16"/>
    <p:sldId id="278" r:id="rId17"/>
    <p:sldId id="274" r:id="rId18"/>
    <p:sldId id="260" r:id="rId19"/>
    <p:sldId id="283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497"/>
    <a:srgbClr val="FFCF4D"/>
    <a:srgbClr val="00528A"/>
    <a:srgbClr val="006CB8"/>
    <a:srgbClr val="F9DD50"/>
    <a:srgbClr val="C52E05"/>
    <a:srgbClr val="F87D00"/>
    <a:srgbClr val="3984BC"/>
    <a:srgbClr val="90EB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58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5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231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87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736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B5F3-164F-4D0E-BDC1-C21DAD1E3FF3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71455-8606-44B6-BBF3-EFB0EC103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51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E9EBB6D2-9D53-4216-A7B7-5E1D3F2CF22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54DB1BD0-9154-45A6-BE1B-F3511BC16D8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780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7" r:id="rId2"/>
    <p:sldLayoutId id="2147483659" r:id="rId3"/>
    <p:sldLayoutId id="2147483660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audio" Target="../media/media1.mp3"/><Relationship Id="rId16" Type="http://schemas.openxmlformats.org/officeDocument/2006/relationships/image" Target="../media/image14.png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0.png"/><Relationship Id="rId4" Type="http://schemas.openxmlformats.org/officeDocument/2006/relationships/image" Target="../media/image14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microsoft.com/office/2007/relationships/hdphoto" Target="../media/hdphoto1.wdp"/><Relationship Id="rId7" Type="http://schemas.openxmlformats.org/officeDocument/2006/relationships/image" Target="../media/image4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2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>
            <a:extLst>
              <a:ext uri="{FF2B5EF4-FFF2-40B4-BE49-F238E27FC236}">
                <a16:creationId xmlns:a16="http://schemas.microsoft.com/office/drawing/2014/main" id="{58031344-F0E3-47BA-BF76-2A75161A7F63}"/>
              </a:ext>
            </a:extLst>
          </p:cNvPr>
          <p:cNvGrpSpPr/>
          <p:nvPr/>
        </p:nvGrpSpPr>
        <p:grpSpPr>
          <a:xfrm>
            <a:off x="3446310" y="0"/>
            <a:ext cx="8745690" cy="6858000"/>
            <a:chOff x="3446310" y="0"/>
            <a:chExt cx="8745690" cy="6858000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04AF4418-F885-40BF-8E37-952884393A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6A5F9765-BA61-4550-849E-E21E4EED5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0FF684D6-58E3-437E-913D-707CEB8D84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F85E080C-FAAD-403A-9F84-E609AC6B6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4B5C21D8-3D61-4482-8829-2A01E3BE485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60C01AFC-0EEE-4175-805C-1C06CC65F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BEFFC758-22F3-49EF-88CB-6C8127B3075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141" y="3199882"/>
            <a:ext cx="866773" cy="104012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AB8B3C73-F707-42DA-9D95-7A06294364E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260" y="4794496"/>
            <a:ext cx="1271590" cy="122054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E308C632-5208-4268-996E-2BED8ADDE66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02" y="369690"/>
            <a:ext cx="1447379" cy="181332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2DEE20E8-F4E9-4D0B-9150-275E3F973E1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114" y="440382"/>
            <a:ext cx="1043328" cy="1453929"/>
          </a:xfrm>
          <a:prstGeom prst="rect">
            <a:avLst/>
          </a:prstGeom>
        </p:spPr>
      </p:pic>
      <p:grpSp>
        <p:nvGrpSpPr>
          <p:cNvPr id="37" name="组合 36">
            <a:extLst>
              <a:ext uri="{FF2B5EF4-FFF2-40B4-BE49-F238E27FC236}">
                <a16:creationId xmlns:a16="http://schemas.microsoft.com/office/drawing/2014/main" id="{7380857B-0CE1-4338-A7D3-C8EC1208D88E}"/>
              </a:ext>
            </a:extLst>
          </p:cNvPr>
          <p:cNvGrpSpPr/>
          <p:nvPr/>
        </p:nvGrpSpPr>
        <p:grpSpPr>
          <a:xfrm>
            <a:off x="600467" y="2146176"/>
            <a:ext cx="3666335" cy="4478038"/>
            <a:chOff x="600467" y="2146176"/>
            <a:chExt cx="3666335" cy="4478038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13477240-0098-49CF-9399-16F78F4CE6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2760" y="2146176"/>
              <a:ext cx="2569761" cy="4226173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A9FD814A-B356-40A9-94D9-DC111DC7B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467" y="5192837"/>
              <a:ext cx="3666335" cy="1431377"/>
            </a:xfrm>
            <a:prstGeom prst="rect">
              <a:avLst/>
            </a:prstGeom>
          </p:spPr>
        </p:pic>
      </p:grpSp>
      <p:pic>
        <p:nvPicPr>
          <p:cNvPr id="27" name="图片 26">
            <a:extLst>
              <a:ext uri="{FF2B5EF4-FFF2-40B4-BE49-F238E27FC236}">
                <a16:creationId xmlns:a16="http://schemas.microsoft.com/office/drawing/2014/main" id="{579C9203-581A-46BB-9587-F64910FCF06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895" y="4959051"/>
            <a:ext cx="1302246" cy="863990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38CCF5A1-3D8A-4D1E-9689-4383A7E03FC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257502" y="440382"/>
            <a:ext cx="1112208" cy="984907"/>
          </a:xfrm>
          <a:prstGeom prst="rect">
            <a:avLst/>
          </a:prstGeom>
        </p:spPr>
      </p:pic>
      <p:pic>
        <p:nvPicPr>
          <p:cNvPr id="35" name="5cc586f401239">
            <a:hlinkClick r:id="" action="ppaction://media"/>
            <a:extLst>
              <a:ext uri="{FF2B5EF4-FFF2-40B4-BE49-F238E27FC236}">
                <a16:creationId xmlns:a16="http://schemas.microsoft.com/office/drawing/2014/main" id="{57B5437A-04AB-4BFB-A31A-374389CC4F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867390" y="-609600"/>
            <a:ext cx="609600" cy="6096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721549" y="2183010"/>
            <a:ext cx="52415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solidFill>
                  <a:srgbClr val="C00000"/>
                </a:solidFill>
                <a:latin typeface="Algerian" panose="04020705040A02060702" pitchFamily="82" charset="0"/>
              </a:rPr>
              <a:t>DIỆN TÍCH HÌNH TRÒN</a:t>
            </a:r>
            <a:endParaRPr lang="en-US" sz="8000" b="1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3BF288-3CDC-4039-AB97-90091EA93EAB}"/>
              </a:ext>
            </a:extLst>
          </p:cNvPr>
          <p:cNvSpPr txBox="1"/>
          <p:nvPr/>
        </p:nvSpPr>
        <p:spPr>
          <a:xfrm>
            <a:off x="8585539" y="1210448"/>
            <a:ext cx="2922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n w="22225">
                  <a:solidFill>
                    <a:schemeClr val="tx1"/>
                  </a:solidFill>
                </a:ln>
                <a:solidFill>
                  <a:srgbClr val="FFCF4D"/>
                </a:solidFill>
                <a:latin typeface="#9Slide07 Cadena" panose="02000503000000020004" pitchFamily="2" charset="0"/>
              </a:rPr>
              <a:t>TOÁN</a:t>
            </a:r>
          </a:p>
        </p:txBody>
      </p:sp>
    </p:spTree>
    <p:extLst>
      <p:ext uri="{BB962C8B-B14F-4D97-AF65-F5344CB8AC3E}">
        <p14:creationId xmlns:p14="http://schemas.microsoft.com/office/powerpoint/2010/main" val="407307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5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9C8A3705-D905-488F-9CE1-729CDB0839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96685" y="-377371"/>
            <a:ext cx="15501257" cy="7450413"/>
          </a:xfrm>
          <a:custGeom>
            <a:avLst/>
            <a:gdLst>
              <a:gd name="connsiteX0" fmla="*/ 8091242 w 8196943"/>
              <a:gd name="connsiteY0" fmla="*/ 0 h 4098471"/>
              <a:gd name="connsiteX1" fmla="*/ 8196943 w 8196943"/>
              <a:gd name="connsiteY1" fmla="*/ 0 h 4098471"/>
              <a:gd name="connsiteX2" fmla="*/ 8196943 w 8196943"/>
              <a:gd name="connsiteY2" fmla="*/ 766142 h 4098471"/>
              <a:gd name="connsiteX3" fmla="*/ 7987259 w 8196943"/>
              <a:gd name="connsiteY3" fmla="*/ 796665 h 4098471"/>
              <a:gd name="connsiteX4" fmla="*/ 7989692 w 8196943"/>
              <a:gd name="connsiteY4" fmla="*/ 795419 h 4098471"/>
              <a:gd name="connsiteX5" fmla="*/ 8071252 w 8196943"/>
              <a:gd name="connsiteY5" fmla="*/ 709777 h 4098471"/>
              <a:gd name="connsiteX6" fmla="*/ 8110684 w 8196943"/>
              <a:gd name="connsiteY6" fmla="*/ 19716 h 4098471"/>
              <a:gd name="connsiteX7" fmla="*/ 1627861 w 8196943"/>
              <a:gd name="connsiteY7" fmla="*/ 0 h 4098471"/>
              <a:gd name="connsiteX8" fmla="*/ 6922112 w 8196943"/>
              <a:gd name="connsiteY8" fmla="*/ 0 h 4098471"/>
              <a:gd name="connsiteX9" fmla="*/ 6931853 w 8196943"/>
              <a:gd name="connsiteY9" fmla="*/ 66860 h 4098471"/>
              <a:gd name="connsiteX10" fmla="*/ 6957297 w 8196943"/>
              <a:gd name="connsiteY10" fmla="*/ 266167 h 4098471"/>
              <a:gd name="connsiteX11" fmla="*/ 6957297 w 8196943"/>
              <a:gd name="connsiteY11" fmla="*/ 591481 h 4098471"/>
              <a:gd name="connsiteX12" fmla="*/ 6888290 w 8196943"/>
              <a:gd name="connsiteY12" fmla="*/ 906938 h 4098471"/>
              <a:gd name="connsiteX13" fmla="*/ 6898148 w 8196943"/>
              <a:gd name="connsiteY13" fmla="*/ 1123814 h 4098471"/>
              <a:gd name="connsiteX14" fmla="*/ 6996729 w 8196943"/>
              <a:gd name="connsiteY14" fmla="*/ 1212536 h 4098471"/>
              <a:gd name="connsiteX15" fmla="*/ 7184031 w 8196943"/>
              <a:gd name="connsiteY15" fmla="*/ 1123814 h 4098471"/>
              <a:gd name="connsiteX16" fmla="*/ 7304792 w 8196943"/>
              <a:gd name="connsiteY16" fmla="*/ 1027082 h 4098471"/>
              <a:gd name="connsiteX17" fmla="*/ 7306433 w 8196943"/>
              <a:gd name="connsiteY17" fmla="*/ 1025755 h 4098471"/>
              <a:gd name="connsiteX18" fmla="*/ 7085239 w 8196943"/>
              <a:gd name="connsiteY18" fmla="*/ 1338029 h 4098471"/>
              <a:gd name="connsiteX19" fmla="*/ 6837589 w 8196943"/>
              <a:gd name="connsiteY19" fmla="*/ 1566629 h 4098471"/>
              <a:gd name="connsiteX20" fmla="*/ 6628039 w 8196943"/>
              <a:gd name="connsiteY20" fmla="*/ 1795229 h 4098471"/>
              <a:gd name="connsiteX21" fmla="*/ 6485164 w 8196943"/>
              <a:gd name="connsiteY21" fmla="*/ 2023829 h 4098471"/>
              <a:gd name="connsiteX22" fmla="*/ 6542314 w 8196943"/>
              <a:gd name="connsiteY22" fmla="*/ 2309579 h 4098471"/>
              <a:gd name="connsiteX23" fmla="*/ 6789964 w 8196943"/>
              <a:gd name="connsiteY23" fmla="*/ 2471504 h 4098471"/>
              <a:gd name="connsiteX24" fmla="*/ 6789964 w 8196943"/>
              <a:gd name="connsiteY24" fmla="*/ 2919179 h 4098471"/>
              <a:gd name="connsiteX25" fmla="*/ 6494689 w 8196943"/>
              <a:gd name="connsiteY25" fmla="*/ 3719279 h 4098471"/>
              <a:gd name="connsiteX26" fmla="*/ 6667049 w 8196943"/>
              <a:gd name="connsiteY26" fmla="*/ 4098471 h 4098471"/>
              <a:gd name="connsiteX27" fmla="*/ 1030771 w 8196943"/>
              <a:gd name="connsiteY27" fmla="*/ 4098471 h 4098471"/>
              <a:gd name="connsiteX28" fmla="*/ 1103539 w 8196943"/>
              <a:gd name="connsiteY28" fmla="*/ 4052654 h 4098471"/>
              <a:gd name="connsiteX29" fmla="*/ 1313089 w 8196943"/>
              <a:gd name="connsiteY29" fmla="*/ 3319229 h 4098471"/>
              <a:gd name="connsiteX30" fmla="*/ 1313089 w 8196943"/>
              <a:gd name="connsiteY30" fmla="*/ 2823929 h 4098471"/>
              <a:gd name="connsiteX31" fmla="*/ 1313089 w 8196943"/>
              <a:gd name="connsiteY31" fmla="*/ 2290529 h 4098471"/>
              <a:gd name="connsiteX32" fmla="*/ 1255939 w 8196943"/>
              <a:gd name="connsiteY32" fmla="*/ 1671404 h 4098471"/>
              <a:gd name="connsiteX33" fmla="*/ 1551214 w 8196943"/>
              <a:gd name="connsiteY33" fmla="*/ 1204679 h 4098471"/>
              <a:gd name="connsiteX34" fmla="*/ 1655989 w 8196943"/>
              <a:gd name="connsiteY34" fmla="*/ 833204 h 4098471"/>
              <a:gd name="connsiteX35" fmla="*/ 1732189 w 8196943"/>
              <a:gd name="connsiteY35" fmla="*/ 718904 h 4098471"/>
              <a:gd name="connsiteX36" fmla="*/ 2036989 w 8196943"/>
              <a:gd name="connsiteY36" fmla="*/ 128354 h 4098471"/>
              <a:gd name="connsiteX37" fmla="*/ 0 w 8196943"/>
              <a:gd name="connsiteY37" fmla="*/ 0 h 4098471"/>
              <a:gd name="connsiteX38" fmla="*/ 111535 w 8196943"/>
              <a:gd name="connsiteY38" fmla="*/ 0 h 4098471"/>
              <a:gd name="connsiteX39" fmla="*/ 0 w 8196943"/>
              <a:gd name="connsiteY39" fmla="*/ 50988 h 4098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196943" h="4098471">
                <a:moveTo>
                  <a:pt x="8091242" y="0"/>
                </a:moveTo>
                <a:lnTo>
                  <a:pt x="8196943" y="0"/>
                </a:lnTo>
                <a:lnTo>
                  <a:pt x="8196943" y="766142"/>
                </a:lnTo>
                <a:lnTo>
                  <a:pt x="7987259" y="796665"/>
                </a:lnTo>
                <a:lnTo>
                  <a:pt x="7989692" y="795419"/>
                </a:lnTo>
                <a:cubicBezTo>
                  <a:pt x="8023708" y="773957"/>
                  <a:pt x="8052358" y="746334"/>
                  <a:pt x="8071252" y="709777"/>
                </a:cubicBezTo>
                <a:cubicBezTo>
                  <a:pt x="8146830" y="563550"/>
                  <a:pt x="8228980" y="185659"/>
                  <a:pt x="8110684" y="19716"/>
                </a:cubicBezTo>
                <a:close/>
                <a:moveTo>
                  <a:pt x="1627861" y="0"/>
                </a:moveTo>
                <a:lnTo>
                  <a:pt x="6922112" y="0"/>
                </a:lnTo>
                <a:lnTo>
                  <a:pt x="6931853" y="66860"/>
                </a:lnTo>
                <a:cubicBezTo>
                  <a:pt x="6943511" y="141556"/>
                  <a:pt x="6956065" y="213796"/>
                  <a:pt x="6957297" y="266167"/>
                </a:cubicBezTo>
                <a:cubicBezTo>
                  <a:pt x="6960583" y="405822"/>
                  <a:pt x="6968798" y="484686"/>
                  <a:pt x="6957297" y="591481"/>
                </a:cubicBezTo>
                <a:cubicBezTo>
                  <a:pt x="6945796" y="698276"/>
                  <a:pt x="6898148" y="818216"/>
                  <a:pt x="6888290" y="906938"/>
                </a:cubicBezTo>
                <a:cubicBezTo>
                  <a:pt x="6878433" y="995660"/>
                  <a:pt x="6880075" y="1072881"/>
                  <a:pt x="6898148" y="1123814"/>
                </a:cubicBezTo>
                <a:cubicBezTo>
                  <a:pt x="6916221" y="1174747"/>
                  <a:pt x="6949082" y="1212536"/>
                  <a:pt x="6996729" y="1212536"/>
                </a:cubicBezTo>
                <a:cubicBezTo>
                  <a:pt x="7044376" y="1212536"/>
                  <a:pt x="7111739" y="1169818"/>
                  <a:pt x="7184031" y="1123814"/>
                </a:cubicBezTo>
                <a:cubicBezTo>
                  <a:pt x="7220177" y="1100812"/>
                  <a:pt x="7262074" y="1063434"/>
                  <a:pt x="7304792" y="1027082"/>
                </a:cubicBezTo>
                <a:lnTo>
                  <a:pt x="7306433" y="1025755"/>
                </a:lnTo>
                <a:lnTo>
                  <a:pt x="7085239" y="1338029"/>
                </a:lnTo>
                <a:lnTo>
                  <a:pt x="6837589" y="1566629"/>
                </a:lnTo>
                <a:lnTo>
                  <a:pt x="6628039" y="1795229"/>
                </a:lnTo>
                <a:lnTo>
                  <a:pt x="6485164" y="2023829"/>
                </a:lnTo>
                <a:lnTo>
                  <a:pt x="6542314" y="2309579"/>
                </a:lnTo>
                <a:lnTo>
                  <a:pt x="6789964" y="2471504"/>
                </a:lnTo>
                <a:lnTo>
                  <a:pt x="6789964" y="2919179"/>
                </a:lnTo>
                <a:lnTo>
                  <a:pt x="6494689" y="3719279"/>
                </a:lnTo>
                <a:lnTo>
                  <a:pt x="6667049" y="4098471"/>
                </a:lnTo>
                <a:lnTo>
                  <a:pt x="1030771" y="4098471"/>
                </a:lnTo>
                <a:lnTo>
                  <a:pt x="1103539" y="4052654"/>
                </a:lnTo>
                <a:lnTo>
                  <a:pt x="1313089" y="3319229"/>
                </a:lnTo>
                <a:lnTo>
                  <a:pt x="1313089" y="2823929"/>
                </a:lnTo>
                <a:lnTo>
                  <a:pt x="1313089" y="2290529"/>
                </a:lnTo>
                <a:lnTo>
                  <a:pt x="1255939" y="1671404"/>
                </a:lnTo>
                <a:lnTo>
                  <a:pt x="1551214" y="1204679"/>
                </a:lnTo>
                <a:lnTo>
                  <a:pt x="1655989" y="833204"/>
                </a:lnTo>
                <a:lnTo>
                  <a:pt x="1732189" y="718904"/>
                </a:lnTo>
                <a:lnTo>
                  <a:pt x="2036989" y="128354"/>
                </a:lnTo>
                <a:close/>
                <a:moveTo>
                  <a:pt x="0" y="0"/>
                </a:moveTo>
                <a:lnTo>
                  <a:pt x="111535" y="0"/>
                </a:lnTo>
                <a:lnTo>
                  <a:pt x="0" y="50988"/>
                </a:lnTo>
                <a:close/>
              </a:path>
            </a:pathLst>
          </a:cu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D133914-6369-4A72-A552-3717E2FF5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846877">
            <a:off x="816883" y="416829"/>
            <a:ext cx="464021" cy="90672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F6CBBD6-64CB-450D-8D72-19991DBB869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5770"/>
            <a:ext cx="3987087" cy="38589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83772" y="870189"/>
            <a:ext cx="6196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dm.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83772" y="2070518"/>
            <a:ext cx="628902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Bán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kính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	4 : 2 = 2 (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dm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	2 x 2 x 3,14 = 12,56 (dm</a:t>
            </a:r>
            <a:r>
              <a:rPr lang="en-US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           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: 12,56 dm</a:t>
            </a:r>
            <a:r>
              <a:rPr lang="en-US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2A21158-6EFB-41CE-A474-DFE70E219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85" y="449943"/>
            <a:ext cx="12068630" cy="6034314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sp>
        <p:nvSpPr>
          <p:cNvPr id="5" name="TextBox 4"/>
          <p:cNvSpPr txBox="1"/>
          <p:nvPr/>
        </p:nvSpPr>
        <p:spPr>
          <a:xfrm>
            <a:off x="2732935" y="2682270"/>
            <a:ext cx="74188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28899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6571C59-0E0E-487D-974C-1F63DECD4E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752" y="2193236"/>
            <a:ext cx="6217165" cy="390501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F4DFE95E-3229-4FDB-BCF3-140903A28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97" y="2246181"/>
            <a:ext cx="5824247" cy="3877302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38EC511-7316-4E32-8C2C-D16803F256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846877">
            <a:off x="400254" y="290532"/>
            <a:ext cx="464021" cy="90672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985370" y="509955"/>
            <a:ext cx="8907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Calibri 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latin typeface="Calibri 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 "/>
                <a:cs typeface="Times New Roman" panose="02020603050405020304" pitchFamily="18" charset="0"/>
              </a:rPr>
              <a:t>diện</a:t>
            </a:r>
            <a:r>
              <a:rPr lang="en-US" sz="3600" b="1" dirty="0">
                <a:latin typeface="Calibri 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 "/>
                <a:cs typeface="Times New Roman" panose="02020603050405020304" pitchFamily="18" charset="0"/>
              </a:rPr>
              <a:t>tích</a:t>
            </a:r>
            <a:r>
              <a:rPr lang="en-US" sz="3600" b="1" dirty="0">
                <a:latin typeface="Calibri 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 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latin typeface="Calibri 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 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latin typeface="Calibri 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 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Calibri 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 "/>
                <a:cs typeface="Times New Roman" panose="02020603050405020304" pitchFamily="18" charset="0"/>
              </a:rPr>
              <a:t>bán</a:t>
            </a:r>
            <a:r>
              <a:rPr lang="en-US" sz="3600" b="1" dirty="0">
                <a:latin typeface="Calibri 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 "/>
                <a:cs typeface="Times New Roman" panose="02020603050405020304" pitchFamily="18" charset="0"/>
              </a:rPr>
              <a:t>kính</a:t>
            </a:r>
            <a:r>
              <a:rPr lang="en-US" sz="3600" b="1" dirty="0">
                <a:latin typeface="Calibri "/>
                <a:cs typeface="Times New Roman" panose="02020603050405020304" pitchFamily="18" charset="0"/>
              </a:rPr>
              <a:t> r :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064981" y="537760"/>
            <a:ext cx="780917" cy="769441"/>
            <a:chOff x="1663755" y="537760"/>
            <a:chExt cx="780917" cy="769441"/>
          </a:xfrm>
        </p:grpSpPr>
        <p:sp>
          <p:nvSpPr>
            <p:cNvPr id="25" name="Oval 24"/>
            <p:cNvSpPr/>
            <p:nvPr/>
          </p:nvSpPr>
          <p:spPr>
            <a:xfrm>
              <a:off x="1663755" y="591083"/>
              <a:ext cx="780917" cy="67905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803227" y="537760"/>
              <a:ext cx="64144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329912" y="1511664"/>
            <a:ext cx="3036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r = 5 cm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68181" y="1631673"/>
            <a:ext cx="3924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r = 0,4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2828" y="2954742"/>
            <a:ext cx="556508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5 x 5 x 3,14 = 78,5 (cm</a:t>
            </a:r>
            <a:r>
              <a:rPr lang="en-US" sz="3000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78,5 cm</a:t>
            </a:r>
            <a:r>
              <a:rPr lang="en-US" sz="3000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256063" y="3060828"/>
            <a:ext cx="592025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0,4 x 0,4 x 3,14 = 0,5024</a:t>
            </a:r>
            <a:r>
              <a:rPr lang="en-US" sz="3000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(dm</a:t>
            </a:r>
            <a:r>
              <a:rPr lang="en-US" sz="3000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0,5024 dm</a:t>
            </a:r>
            <a:r>
              <a:rPr lang="en-US" sz="3000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FEF6967-6014-49A8-AB11-152FEF3161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989" y="4925690"/>
            <a:ext cx="2729345" cy="193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54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5">
            <a:extLst>
              <a:ext uri="{FF2B5EF4-FFF2-40B4-BE49-F238E27FC236}">
                <a16:creationId xmlns:a16="http://schemas.microsoft.com/office/drawing/2014/main" id="{06571C59-0E0E-487D-974C-1F63DECD4E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207" y="1485900"/>
            <a:ext cx="8778693" cy="4572000"/>
          </a:xfrm>
          <a:prstGeom prst="rect">
            <a:avLst/>
          </a:prstGeom>
        </p:spPr>
      </p:pic>
      <p:pic>
        <p:nvPicPr>
          <p:cNvPr id="12" name="图片 1">
            <a:extLst>
              <a:ext uri="{FF2B5EF4-FFF2-40B4-BE49-F238E27FC236}">
                <a16:creationId xmlns:a16="http://schemas.microsoft.com/office/drawing/2014/main" id="{3E0F2DBB-7CA7-49D9-88D0-7CDA752D5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5455" y="1669882"/>
            <a:ext cx="2287384" cy="518811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83127" y="1835241"/>
            <a:ext cx="3002510" cy="2946217"/>
            <a:chOff x="720200" y="2248309"/>
            <a:chExt cx="3002510" cy="2946217"/>
          </a:xfrm>
        </p:grpSpPr>
        <p:sp>
          <p:nvSpPr>
            <p:cNvPr id="14" name="Oval 13"/>
            <p:cNvSpPr/>
            <p:nvPr/>
          </p:nvSpPr>
          <p:spPr>
            <a:xfrm>
              <a:off x="720200" y="2248309"/>
              <a:ext cx="2954742" cy="294621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2197571" y="3721418"/>
              <a:ext cx="147737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2160040" y="3645523"/>
              <a:ext cx="122830" cy="12437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23562" y="3769898"/>
              <a:ext cx="3957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2057683" y="2993222"/>
                  <a:ext cx="1665027" cy="1071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m</a:t>
                  </a:r>
                </a:p>
                <a:p>
                  <a:pPr algn="ctr"/>
                  <a:endPara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7683" y="2993222"/>
                  <a:ext cx="1665027" cy="10718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487801" y="485714"/>
                <a:ext cx="5096590" cy="18363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c) 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</a:t>
                </a:r>
              </a:p>
              <a:p>
                <a:pPr algn="ctr"/>
                <a:endParaRPr lang="en-US" sz="4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7801" y="485714"/>
                <a:ext cx="5096590" cy="18363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351323" y="2322051"/>
                <a:ext cx="8829352" cy="32726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Diện </a:t>
                </a:r>
                <a:r>
                  <a:rPr lang="en-US" sz="4000" b="1" dirty="0" err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sz="4000" b="1" i="1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x 3,14 = 1,1304 (m</a:t>
                </a:r>
                <a:r>
                  <a:rPr lang="en-US" sz="4000" b="1" baseline="300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:r>
                  <a:rPr lang="en-US" sz="4000" b="1" dirty="0" err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Đáp</a:t>
                </a:r>
                <a:r>
                  <a:rPr lang="en-US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: 1,1304 m</a:t>
                </a:r>
                <a:r>
                  <a:rPr lang="en-US" sz="4000" b="1" baseline="300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en-US" sz="4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1323" y="2322051"/>
                <a:ext cx="8829352" cy="3272627"/>
              </a:xfrm>
              <a:prstGeom prst="rect">
                <a:avLst/>
              </a:prstGeom>
              <a:blipFill>
                <a:blip r:embed="rId6"/>
                <a:stretch>
                  <a:fillRect l="-2555" b="-4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450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84822" y="0"/>
            <a:ext cx="1297586" cy="6858000"/>
          </a:xfrm>
          <a:prstGeom prst="rect">
            <a:avLst/>
          </a:prstGeom>
          <a:solidFill>
            <a:srgbClr val="E990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6182407" cy="6858000"/>
          </a:xfrm>
          <a:prstGeom prst="rect">
            <a:avLst/>
          </a:prstGeom>
          <a:solidFill>
            <a:srgbClr val="F9D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30466" y="364003"/>
            <a:ext cx="941695" cy="81886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750267" y="406203"/>
            <a:ext cx="11250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vi-VN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ườ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 :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03079" y="1441759"/>
            <a:ext cx="37147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a) d = 12 cm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0" y="2161995"/>
            <a:ext cx="68399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12 : 2 = 6 (cm)</a:t>
            </a: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6 x 6 x 3,14 = 113,04 (cm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113,04 cm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182407" y="2093218"/>
            <a:ext cx="61867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7,2 : 2 = 3,6 (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3,6 x 3,6 x 3,14 = 40,6944 (dm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40,6944 dm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375419" y="1441759"/>
            <a:ext cx="4174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d = 7,2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00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F9D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B1A4BF2-A54C-498D-88B0-571BBBA23DAE}"/>
              </a:ext>
            </a:extLst>
          </p:cNvPr>
          <p:cNvSpPr/>
          <p:nvPr/>
        </p:nvSpPr>
        <p:spPr>
          <a:xfrm>
            <a:off x="672353" y="654425"/>
            <a:ext cx="10883153" cy="5549152"/>
          </a:xfrm>
          <a:prstGeom prst="roundRect">
            <a:avLst>
              <a:gd name="adj" fmla="val 3882"/>
            </a:avLst>
          </a:prstGeom>
          <a:solidFill>
            <a:srgbClr val="FFC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831105" y="1653949"/>
                <a:ext cx="4136349" cy="1423531"/>
              </a:xfrm>
              <a:prstGeom prst="rect">
                <a:avLst/>
              </a:prstGeom>
              <a:solidFill>
                <a:srgbClr val="FFE497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1105" y="1653949"/>
                <a:ext cx="4136349" cy="1423531"/>
              </a:xfrm>
              <a:prstGeom prst="rect">
                <a:avLst/>
              </a:prstGeom>
              <a:blipFill>
                <a:blip r:embed="rId3"/>
                <a:stretch>
                  <a:fillRect b="-13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51668" y="1330622"/>
                <a:ext cx="8366438" cy="45317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Bán </a:t>
                </a:r>
                <a:r>
                  <a:rPr lang="en-US" sz="36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kính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box>
                      <m:boxPr>
                        <m:ctrlPr>
                          <a:rPr lang="en-US" sz="600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>
                          <m:rPr>
                            <m:brk m:alnAt="63"/>
                          </m:rPr>
                          <a:rPr lang="en-GB" sz="6000" b="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GB" sz="6000" b="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  <m:f>
                          <m:fPr>
                            <m:ctrlPr>
                              <a:rPr lang="en-US" sz="6000" i="1" smtClean="0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6000" b="0" i="0" smtClean="0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6000" b="0" i="0" smtClean="0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60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60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60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sz="60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600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6000" i="1" smtClean="0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6000" b="0" i="0" smtClean="0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6000" b="0" i="0" smtClean="0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6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(m)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36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box>
                      <m:boxPr>
                        <m:ctrlPr>
                          <a:rPr lang="en-US" sz="6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>
                          <m:rPr>
                            <m:brk m:alnAt="63"/>
                          </m:rPr>
                          <a:rPr lang="en-GB" sz="6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GB" sz="6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  <m:f>
                          <m:fPr>
                            <m:ctrlPr>
                              <a:rPr lang="en-US" sz="60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6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6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6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6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6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60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6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6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6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6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3,14</a:t>
                </a:r>
                <a:r>
                  <a:rPr lang="en-US" sz="44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0,5024 (m</a:t>
                </a:r>
                <a:r>
                  <a:rPr lang="en-US" sz="3600" baseline="30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en-US" sz="36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0,5024 m</a:t>
                </a:r>
                <a:r>
                  <a:rPr lang="en-US" sz="3600" baseline="30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668" y="1330622"/>
                <a:ext cx="8366438" cy="4531753"/>
              </a:xfrm>
              <a:prstGeom prst="rect">
                <a:avLst/>
              </a:prstGeom>
              <a:blipFill>
                <a:blip r:embed="rId4"/>
                <a:stretch>
                  <a:fillRect l="-2185" t="-941" b="-2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1">
            <a:extLst>
              <a:ext uri="{FF2B5EF4-FFF2-40B4-BE49-F238E27FC236}">
                <a16:creationId xmlns:a16="http://schemas.microsoft.com/office/drawing/2014/main" id="{14861A09-19E5-497D-87EC-B7D81428A9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9927" y="178871"/>
            <a:ext cx="1196044" cy="11960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30B8B12-4A15-4CDF-8A60-274413E995D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51" y="3596499"/>
            <a:ext cx="3088602" cy="303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36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Cloud 11"/>
          <p:cNvSpPr/>
          <p:nvPr/>
        </p:nvSpPr>
        <p:spPr>
          <a:xfrm>
            <a:off x="6400800" y="1849725"/>
            <a:ext cx="3248526" cy="911997"/>
          </a:xfrm>
          <a:prstGeom prst="cloud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745116" y="194185"/>
            <a:ext cx="872982" cy="75911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52684" y="263143"/>
            <a:ext cx="84866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3. 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45 cm?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04042" y="1951780"/>
            <a:ext cx="4135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9625" y="3162615"/>
            <a:ext cx="69572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45 x 45 x 3,14 = 6358,5 (cm</a:t>
            </a:r>
            <a:r>
              <a:rPr lang="en-US" sz="3600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6358,5 cm</a:t>
            </a:r>
            <a:r>
              <a:rPr lang="en-US" sz="3600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80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2">
            <a:extLst>
              <a:ext uri="{FF2B5EF4-FFF2-40B4-BE49-F238E27FC236}">
                <a16:creationId xmlns:a16="http://schemas.microsoft.com/office/drawing/2014/main" id="{0E4A0B9E-6FDA-41CF-B8C5-EEB83B593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文本框 19">
            <a:extLst>
              <a:ext uri="{FF2B5EF4-FFF2-40B4-BE49-F238E27FC236}">
                <a16:creationId xmlns:a16="http://schemas.microsoft.com/office/drawing/2014/main" id="{17043AB7-7B97-4850-97C3-1E574153D88D}"/>
              </a:ext>
            </a:extLst>
          </p:cNvPr>
          <p:cNvSpPr txBox="1"/>
          <p:nvPr/>
        </p:nvSpPr>
        <p:spPr>
          <a:xfrm>
            <a:off x="1860612" y="2748231"/>
            <a:ext cx="7702487" cy="202074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zh-CN" sz="11500" b="1" noProof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CỦNG CỐ</a:t>
            </a:r>
            <a:endParaRPr kumimoji="0" lang="zh-CN" altLang="en-US" sz="115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字魂70号-灵悦黑体" panose="000005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90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3">
            <a:extLst>
              <a:ext uri="{FF2B5EF4-FFF2-40B4-BE49-F238E27FC236}">
                <a16:creationId xmlns:a16="http://schemas.microsoft.com/office/drawing/2014/main" id="{431B4E58-40B5-468F-9C0B-7737632F50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 l="-869" t="-825" r="1"/>
          <a:stretch/>
        </p:blipFill>
        <p:spPr>
          <a:xfrm>
            <a:off x="0" y="-386266"/>
            <a:ext cx="11523420" cy="924451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8C60829-183E-4A52-9815-7780EE6C38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929" y="-143766"/>
            <a:ext cx="2587142" cy="101004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23F0ADC-EBE5-40DF-8222-1AB157E998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846877">
            <a:off x="1467253" y="605827"/>
            <a:ext cx="464021" cy="90672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097787" y="1060711"/>
            <a:ext cx="7875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Muốn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54252" y="3967743"/>
            <a:ext cx="9973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466850" y="2313259"/>
            <a:ext cx="9372600" cy="123251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699263" y="2313259"/>
            <a:ext cx="91401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Muốn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lấy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kính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kính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rồi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3,14.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661541" y="5105394"/>
            <a:ext cx="6200338" cy="119922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812676" y="5289505"/>
            <a:ext cx="44453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= r × r × 3,14</a:t>
            </a:r>
          </a:p>
        </p:txBody>
      </p:sp>
      <p:pic>
        <p:nvPicPr>
          <p:cNvPr id="17" name="图片 8">
            <a:extLst>
              <a:ext uri="{FF2B5EF4-FFF2-40B4-BE49-F238E27FC236}">
                <a16:creationId xmlns:a16="http://schemas.microsoft.com/office/drawing/2014/main" id="{80682D34-930B-4F6A-8E94-469B1D6085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53345">
            <a:off x="10213111" y="3603476"/>
            <a:ext cx="1485685" cy="3453297"/>
          </a:xfrm>
          <a:prstGeom prst="rect">
            <a:avLst/>
          </a:prstGeom>
        </p:spPr>
      </p:pic>
      <p:pic>
        <p:nvPicPr>
          <p:cNvPr id="18" name="图片 9">
            <a:extLst>
              <a:ext uri="{FF2B5EF4-FFF2-40B4-BE49-F238E27FC236}">
                <a16:creationId xmlns:a16="http://schemas.microsoft.com/office/drawing/2014/main" id="{0C298045-154E-4D0D-ACCD-1B09AAB684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3903402">
            <a:off x="343932" y="5636537"/>
            <a:ext cx="1125586" cy="1130945"/>
          </a:xfrm>
          <a:prstGeom prst="rect">
            <a:avLst/>
          </a:prstGeom>
        </p:spPr>
      </p:pic>
      <p:pic>
        <p:nvPicPr>
          <p:cNvPr id="19" name="图片 15">
            <a:extLst>
              <a:ext uri="{FF2B5EF4-FFF2-40B4-BE49-F238E27FC236}">
                <a16:creationId xmlns:a16="http://schemas.microsoft.com/office/drawing/2014/main" id="{EDE66434-8A13-4ABD-A42A-225F152AFF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229866" flipH="1">
            <a:off x="940246" y="3653781"/>
            <a:ext cx="1117234" cy="57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34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3" grpId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9"/>
          <p:cNvSpPr txBox="1"/>
          <p:nvPr/>
        </p:nvSpPr>
        <p:spPr>
          <a:xfrm>
            <a:off x="797351" y="1681532"/>
            <a:ext cx="8824321" cy="24878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75"/>
              </a:lnSpc>
              <a:spcBef>
                <a:spcPct val="0"/>
              </a:spcBef>
            </a:pPr>
            <a:r>
              <a:rPr lang="en-US" sz="8199" b="1" spc="-360" dirty="0">
                <a:solidFill>
                  <a:srgbClr val="FDF9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zydog Bold"/>
              </a:rPr>
              <a:t>CẢM ƠN CÁC EM ĐÃ LẮNG NGHE!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07" y="4169393"/>
            <a:ext cx="3198526" cy="2746826"/>
          </a:xfrm>
          <a:prstGeom prst="rect">
            <a:avLst/>
          </a:prstGeom>
        </p:spPr>
      </p:pic>
      <p:pic>
        <p:nvPicPr>
          <p:cNvPr id="6" name="图片 2">
            <a:extLst>
              <a:ext uri="{FF2B5EF4-FFF2-40B4-BE49-F238E27FC236}">
                <a16:creationId xmlns:a16="http://schemas.microsoft.com/office/drawing/2014/main" id="{70AE6EDE-803D-4001-93EC-7A2A48B087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864" y="3986932"/>
            <a:ext cx="6172200" cy="281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11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9C8A3705-D905-488F-9CE1-729CDB0839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96685" y="-377371"/>
            <a:ext cx="15501257" cy="7450413"/>
          </a:xfrm>
          <a:custGeom>
            <a:avLst/>
            <a:gdLst>
              <a:gd name="connsiteX0" fmla="*/ 8091242 w 8196943"/>
              <a:gd name="connsiteY0" fmla="*/ 0 h 4098471"/>
              <a:gd name="connsiteX1" fmla="*/ 8196943 w 8196943"/>
              <a:gd name="connsiteY1" fmla="*/ 0 h 4098471"/>
              <a:gd name="connsiteX2" fmla="*/ 8196943 w 8196943"/>
              <a:gd name="connsiteY2" fmla="*/ 766142 h 4098471"/>
              <a:gd name="connsiteX3" fmla="*/ 7987259 w 8196943"/>
              <a:gd name="connsiteY3" fmla="*/ 796665 h 4098471"/>
              <a:gd name="connsiteX4" fmla="*/ 7989692 w 8196943"/>
              <a:gd name="connsiteY4" fmla="*/ 795419 h 4098471"/>
              <a:gd name="connsiteX5" fmla="*/ 8071252 w 8196943"/>
              <a:gd name="connsiteY5" fmla="*/ 709777 h 4098471"/>
              <a:gd name="connsiteX6" fmla="*/ 8110684 w 8196943"/>
              <a:gd name="connsiteY6" fmla="*/ 19716 h 4098471"/>
              <a:gd name="connsiteX7" fmla="*/ 1627861 w 8196943"/>
              <a:gd name="connsiteY7" fmla="*/ 0 h 4098471"/>
              <a:gd name="connsiteX8" fmla="*/ 6922112 w 8196943"/>
              <a:gd name="connsiteY8" fmla="*/ 0 h 4098471"/>
              <a:gd name="connsiteX9" fmla="*/ 6931853 w 8196943"/>
              <a:gd name="connsiteY9" fmla="*/ 66860 h 4098471"/>
              <a:gd name="connsiteX10" fmla="*/ 6957297 w 8196943"/>
              <a:gd name="connsiteY10" fmla="*/ 266167 h 4098471"/>
              <a:gd name="connsiteX11" fmla="*/ 6957297 w 8196943"/>
              <a:gd name="connsiteY11" fmla="*/ 591481 h 4098471"/>
              <a:gd name="connsiteX12" fmla="*/ 6888290 w 8196943"/>
              <a:gd name="connsiteY12" fmla="*/ 906938 h 4098471"/>
              <a:gd name="connsiteX13" fmla="*/ 6898148 w 8196943"/>
              <a:gd name="connsiteY13" fmla="*/ 1123814 h 4098471"/>
              <a:gd name="connsiteX14" fmla="*/ 6996729 w 8196943"/>
              <a:gd name="connsiteY14" fmla="*/ 1212536 h 4098471"/>
              <a:gd name="connsiteX15" fmla="*/ 7184031 w 8196943"/>
              <a:gd name="connsiteY15" fmla="*/ 1123814 h 4098471"/>
              <a:gd name="connsiteX16" fmla="*/ 7304792 w 8196943"/>
              <a:gd name="connsiteY16" fmla="*/ 1027082 h 4098471"/>
              <a:gd name="connsiteX17" fmla="*/ 7306433 w 8196943"/>
              <a:gd name="connsiteY17" fmla="*/ 1025755 h 4098471"/>
              <a:gd name="connsiteX18" fmla="*/ 7085239 w 8196943"/>
              <a:gd name="connsiteY18" fmla="*/ 1338029 h 4098471"/>
              <a:gd name="connsiteX19" fmla="*/ 6837589 w 8196943"/>
              <a:gd name="connsiteY19" fmla="*/ 1566629 h 4098471"/>
              <a:gd name="connsiteX20" fmla="*/ 6628039 w 8196943"/>
              <a:gd name="connsiteY20" fmla="*/ 1795229 h 4098471"/>
              <a:gd name="connsiteX21" fmla="*/ 6485164 w 8196943"/>
              <a:gd name="connsiteY21" fmla="*/ 2023829 h 4098471"/>
              <a:gd name="connsiteX22" fmla="*/ 6542314 w 8196943"/>
              <a:gd name="connsiteY22" fmla="*/ 2309579 h 4098471"/>
              <a:gd name="connsiteX23" fmla="*/ 6789964 w 8196943"/>
              <a:gd name="connsiteY23" fmla="*/ 2471504 h 4098471"/>
              <a:gd name="connsiteX24" fmla="*/ 6789964 w 8196943"/>
              <a:gd name="connsiteY24" fmla="*/ 2919179 h 4098471"/>
              <a:gd name="connsiteX25" fmla="*/ 6494689 w 8196943"/>
              <a:gd name="connsiteY25" fmla="*/ 3719279 h 4098471"/>
              <a:gd name="connsiteX26" fmla="*/ 6667049 w 8196943"/>
              <a:gd name="connsiteY26" fmla="*/ 4098471 h 4098471"/>
              <a:gd name="connsiteX27" fmla="*/ 1030771 w 8196943"/>
              <a:gd name="connsiteY27" fmla="*/ 4098471 h 4098471"/>
              <a:gd name="connsiteX28" fmla="*/ 1103539 w 8196943"/>
              <a:gd name="connsiteY28" fmla="*/ 4052654 h 4098471"/>
              <a:gd name="connsiteX29" fmla="*/ 1313089 w 8196943"/>
              <a:gd name="connsiteY29" fmla="*/ 3319229 h 4098471"/>
              <a:gd name="connsiteX30" fmla="*/ 1313089 w 8196943"/>
              <a:gd name="connsiteY30" fmla="*/ 2823929 h 4098471"/>
              <a:gd name="connsiteX31" fmla="*/ 1313089 w 8196943"/>
              <a:gd name="connsiteY31" fmla="*/ 2290529 h 4098471"/>
              <a:gd name="connsiteX32" fmla="*/ 1255939 w 8196943"/>
              <a:gd name="connsiteY32" fmla="*/ 1671404 h 4098471"/>
              <a:gd name="connsiteX33" fmla="*/ 1551214 w 8196943"/>
              <a:gd name="connsiteY33" fmla="*/ 1204679 h 4098471"/>
              <a:gd name="connsiteX34" fmla="*/ 1655989 w 8196943"/>
              <a:gd name="connsiteY34" fmla="*/ 833204 h 4098471"/>
              <a:gd name="connsiteX35" fmla="*/ 1732189 w 8196943"/>
              <a:gd name="connsiteY35" fmla="*/ 718904 h 4098471"/>
              <a:gd name="connsiteX36" fmla="*/ 2036989 w 8196943"/>
              <a:gd name="connsiteY36" fmla="*/ 128354 h 4098471"/>
              <a:gd name="connsiteX37" fmla="*/ 0 w 8196943"/>
              <a:gd name="connsiteY37" fmla="*/ 0 h 4098471"/>
              <a:gd name="connsiteX38" fmla="*/ 111535 w 8196943"/>
              <a:gd name="connsiteY38" fmla="*/ 0 h 4098471"/>
              <a:gd name="connsiteX39" fmla="*/ 0 w 8196943"/>
              <a:gd name="connsiteY39" fmla="*/ 50988 h 4098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196943" h="4098471">
                <a:moveTo>
                  <a:pt x="8091242" y="0"/>
                </a:moveTo>
                <a:lnTo>
                  <a:pt x="8196943" y="0"/>
                </a:lnTo>
                <a:lnTo>
                  <a:pt x="8196943" y="766142"/>
                </a:lnTo>
                <a:lnTo>
                  <a:pt x="7987259" y="796665"/>
                </a:lnTo>
                <a:lnTo>
                  <a:pt x="7989692" y="795419"/>
                </a:lnTo>
                <a:cubicBezTo>
                  <a:pt x="8023708" y="773957"/>
                  <a:pt x="8052358" y="746334"/>
                  <a:pt x="8071252" y="709777"/>
                </a:cubicBezTo>
                <a:cubicBezTo>
                  <a:pt x="8146830" y="563550"/>
                  <a:pt x="8228980" y="185659"/>
                  <a:pt x="8110684" y="19716"/>
                </a:cubicBezTo>
                <a:close/>
                <a:moveTo>
                  <a:pt x="1627861" y="0"/>
                </a:moveTo>
                <a:lnTo>
                  <a:pt x="6922112" y="0"/>
                </a:lnTo>
                <a:lnTo>
                  <a:pt x="6931853" y="66860"/>
                </a:lnTo>
                <a:cubicBezTo>
                  <a:pt x="6943511" y="141556"/>
                  <a:pt x="6956065" y="213796"/>
                  <a:pt x="6957297" y="266167"/>
                </a:cubicBezTo>
                <a:cubicBezTo>
                  <a:pt x="6960583" y="405822"/>
                  <a:pt x="6968798" y="484686"/>
                  <a:pt x="6957297" y="591481"/>
                </a:cubicBezTo>
                <a:cubicBezTo>
                  <a:pt x="6945796" y="698276"/>
                  <a:pt x="6898148" y="818216"/>
                  <a:pt x="6888290" y="906938"/>
                </a:cubicBezTo>
                <a:cubicBezTo>
                  <a:pt x="6878433" y="995660"/>
                  <a:pt x="6880075" y="1072881"/>
                  <a:pt x="6898148" y="1123814"/>
                </a:cubicBezTo>
                <a:cubicBezTo>
                  <a:pt x="6916221" y="1174747"/>
                  <a:pt x="6949082" y="1212536"/>
                  <a:pt x="6996729" y="1212536"/>
                </a:cubicBezTo>
                <a:cubicBezTo>
                  <a:pt x="7044376" y="1212536"/>
                  <a:pt x="7111739" y="1169818"/>
                  <a:pt x="7184031" y="1123814"/>
                </a:cubicBezTo>
                <a:cubicBezTo>
                  <a:pt x="7220177" y="1100812"/>
                  <a:pt x="7262074" y="1063434"/>
                  <a:pt x="7304792" y="1027082"/>
                </a:cubicBezTo>
                <a:lnTo>
                  <a:pt x="7306433" y="1025755"/>
                </a:lnTo>
                <a:lnTo>
                  <a:pt x="7085239" y="1338029"/>
                </a:lnTo>
                <a:lnTo>
                  <a:pt x="6837589" y="1566629"/>
                </a:lnTo>
                <a:lnTo>
                  <a:pt x="6628039" y="1795229"/>
                </a:lnTo>
                <a:lnTo>
                  <a:pt x="6485164" y="2023829"/>
                </a:lnTo>
                <a:lnTo>
                  <a:pt x="6542314" y="2309579"/>
                </a:lnTo>
                <a:lnTo>
                  <a:pt x="6789964" y="2471504"/>
                </a:lnTo>
                <a:lnTo>
                  <a:pt x="6789964" y="2919179"/>
                </a:lnTo>
                <a:lnTo>
                  <a:pt x="6494689" y="3719279"/>
                </a:lnTo>
                <a:lnTo>
                  <a:pt x="6667049" y="4098471"/>
                </a:lnTo>
                <a:lnTo>
                  <a:pt x="1030771" y="4098471"/>
                </a:lnTo>
                <a:lnTo>
                  <a:pt x="1103539" y="4052654"/>
                </a:lnTo>
                <a:lnTo>
                  <a:pt x="1313089" y="3319229"/>
                </a:lnTo>
                <a:lnTo>
                  <a:pt x="1313089" y="2823929"/>
                </a:lnTo>
                <a:lnTo>
                  <a:pt x="1313089" y="2290529"/>
                </a:lnTo>
                <a:lnTo>
                  <a:pt x="1255939" y="1671404"/>
                </a:lnTo>
                <a:lnTo>
                  <a:pt x="1551214" y="1204679"/>
                </a:lnTo>
                <a:lnTo>
                  <a:pt x="1655989" y="833204"/>
                </a:lnTo>
                <a:lnTo>
                  <a:pt x="1732189" y="718904"/>
                </a:lnTo>
                <a:lnTo>
                  <a:pt x="2036989" y="128354"/>
                </a:lnTo>
                <a:close/>
                <a:moveTo>
                  <a:pt x="0" y="0"/>
                </a:moveTo>
                <a:lnTo>
                  <a:pt x="111535" y="0"/>
                </a:lnTo>
                <a:lnTo>
                  <a:pt x="0" y="50988"/>
                </a:lnTo>
                <a:close/>
              </a:path>
            </a:pathLst>
          </a:cu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D133914-6369-4A72-A552-3717E2FF5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846877">
            <a:off x="816883" y="416829"/>
            <a:ext cx="464021" cy="90672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F6CBBD6-64CB-450D-8D72-19991DBB869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5770"/>
            <a:ext cx="3987087" cy="38589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22915" y="2497976"/>
            <a:ext cx="7427751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contourW="12700">
              <a:contourClr>
                <a:schemeClr val="tx1"/>
              </a:contourClr>
            </a:sp3d>
          </a:bodyPr>
          <a:lstStyle/>
          <a:p>
            <a:pPr algn="ctr"/>
            <a:r>
              <a:rPr lang="en-GB" sz="115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528A"/>
                </a:solidFill>
                <a:effectLst>
                  <a:outerShdw dist="38100" dir="2640000" algn="bl" rotWithShape="0">
                    <a:schemeClr val="tx1">
                      <a:lumMod val="85000"/>
                      <a:lumOff val="15000"/>
                    </a:schemeClr>
                  </a:outerShdw>
                </a:effectLst>
                <a:latin typeface="LNTH-Purrfect" panose="02000503000000000000" pitchFamily="2" charset="0"/>
                <a:cs typeface="Calibri" panose="020F0502020204030204" pitchFamily="34" charset="0"/>
              </a:rPr>
              <a:t>KHỞI ĐỘNG</a:t>
            </a:r>
            <a:endParaRPr lang="en-US" sz="115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00528A"/>
              </a:solidFill>
              <a:effectLst>
                <a:outerShdw dist="38100" dir="2640000" algn="bl" rotWithShape="0">
                  <a:schemeClr val="tx1">
                    <a:lumMod val="85000"/>
                    <a:lumOff val="15000"/>
                  </a:schemeClr>
                </a:outerShdw>
              </a:effectLst>
              <a:latin typeface="LNTH-Purrfect" panose="0200050300000000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64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Content Placeholder 4">
            <a:extLst>
              <a:ext uri="{FF2B5EF4-FFF2-40B4-BE49-F238E27FC236}">
                <a16:creationId xmlns:a16="http://schemas.microsoft.com/office/drawing/2014/main" id="{DF6E4A4C-15B5-464C-B9A0-E13C87A853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1650"/>
          </a:xfr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0DC7FC3A-CCD1-4224-B083-3F20F1CD8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2975" y="723106"/>
            <a:ext cx="7802563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b="1" u="sng" dirty="0" err="1">
                <a:cs typeface="Calibri" panose="020F0502020204030204" pitchFamily="34" charset="0"/>
              </a:rPr>
              <a:t>Câu</a:t>
            </a:r>
            <a:r>
              <a:rPr lang="en-US" altLang="en-US" b="1" u="sng" dirty="0">
                <a:cs typeface="Calibri" panose="020F0502020204030204" pitchFamily="34" charset="0"/>
              </a:rPr>
              <a:t> 1:</a:t>
            </a:r>
            <a:r>
              <a:rPr lang="en-US" altLang="en-US" b="1" dirty="0">
                <a:cs typeface="Calibri" panose="020F0502020204030204" pitchFamily="34" charset="0"/>
              </a:rPr>
              <a:t> </a:t>
            </a:r>
            <a:r>
              <a:rPr lang="en-US" altLang="en-US" b="1" i="1" dirty="0" err="1">
                <a:cs typeface="Calibri" panose="020F0502020204030204" pitchFamily="34" charset="0"/>
              </a:rPr>
              <a:t>Công</a:t>
            </a:r>
            <a:r>
              <a:rPr lang="en-US" altLang="en-US" b="1" i="1" dirty="0">
                <a:cs typeface="Calibri" panose="020F0502020204030204" pitchFamily="34" charset="0"/>
              </a:rPr>
              <a:t> </a:t>
            </a:r>
            <a:r>
              <a:rPr lang="en-US" altLang="en-US" b="1" i="1" dirty="0" err="1">
                <a:cs typeface="Calibri" panose="020F0502020204030204" pitchFamily="34" charset="0"/>
              </a:rPr>
              <a:t>thức</a:t>
            </a:r>
            <a:r>
              <a:rPr lang="en-US" altLang="en-US" b="1" i="1" dirty="0">
                <a:cs typeface="Calibri" panose="020F0502020204030204" pitchFamily="34" charset="0"/>
              </a:rPr>
              <a:t> </a:t>
            </a:r>
            <a:r>
              <a:rPr lang="en-US" altLang="en-US" b="1" i="1" dirty="0" err="1">
                <a:cs typeface="Calibri" panose="020F0502020204030204" pitchFamily="34" charset="0"/>
              </a:rPr>
              <a:t>tính</a:t>
            </a:r>
            <a:r>
              <a:rPr lang="en-US" altLang="en-US" b="1" i="1" dirty="0">
                <a:cs typeface="Calibri" panose="020F0502020204030204" pitchFamily="34" charset="0"/>
              </a:rPr>
              <a:t> chu vi </a:t>
            </a:r>
            <a:r>
              <a:rPr lang="en-US" altLang="en-US" b="1" i="1" dirty="0" err="1">
                <a:cs typeface="Calibri" panose="020F0502020204030204" pitchFamily="34" charset="0"/>
              </a:rPr>
              <a:t>hình</a:t>
            </a:r>
            <a:r>
              <a:rPr lang="en-US" altLang="en-US" b="1" i="1" dirty="0">
                <a:cs typeface="Calibri" panose="020F0502020204030204" pitchFamily="34" charset="0"/>
              </a:rPr>
              <a:t> </a:t>
            </a:r>
            <a:r>
              <a:rPr lang="en-US" altLang="en-US" b="1" i="1" dirty="0" err="1">
                <a:cs typeface="Calibri" panose="020F0502020204030204" pitchFamily="34" charset="0"/>
              </a:rPr>
              <a:t>tròn</a:t>
            </a:r>
            <a:r>
              <a:rPr lang="en-US" altLang="en-US" b="1" i="1" dirty="0">
                <a:cs typeface="Calibri" panose="020F0502020204030204" pitchFamily="34" charset="0"/>
              </a:rPr>
              <a:t> </a:t>
            </a:r>
            <a:r>
              <a:rPr lang="en-US" altLang="en-US" b="1" i="1" dirty="0" err="1">
                <a:cs typeface="Calibri" panose="020F0502020204030204" pitchFamily="34" charset="0"/>
              </a:rPr>
              <a:t>là</a:t>
            </a:r>
            <a:r>
              <a:rPr lang="en-US" altLang="en-US" b="1" i="1" dirty="0">
                <a:cs typeface="Calibri" panose="020F0502020204030204" pitchFamily="34" charset="0"/>
              </a:rPr>
              <a:t>:</a:t>
            </a:r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4000" b="1" dirty="0">
                <a:solidFill>
                  <a:srgbClr val="0033CC"/>
                </a:solidFill>
                <a:cs typeface="Calibri" panose="020F0502020204030204" pitchFamily="34" charset="0"/>
              </a:rPr>
              <a:t>a.  	 C = d x 2 x 3,14</a:t>
            </a:r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4000" b="1" dirty="0">
                <a:solidFill>
                  <a:srgbClr val="0033CC"/>
                </a:solidFill>
                <a:cs typeface="Calibri" panose="020F0502020204030204" pitchFamily="34" charset="0"/>
              </a:rPr>
              <a:t>b. 	 C = r x r x 3,14</a:t>
            </a:r>
            <a:endParaRPr lang="en-US" altLang="en-US" sz="4000" b="1" i="1" dirty="0">
              <a:solidFill>
                <a:srgbClr val="FF3300"/>
              </a:solidFill>
              <a:cs typeface="Calibri" panose="020F0502020204030204" pitchFamily="34" charset="0"/>
            </a:endParaRPr>
          </a:p>
          <a:p>
            <a:pPr marL="742950" indent="-742950"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AutoNum type="alphaLcPeriod" startAt="3"/>
            </a:pPr>
            <a:r>
              <a:rPr lang="en-US" altLang="en-US" sz="4000" b="1" dirty="0">
                <a:solidFill>
                  <a:srgbClr val="0033CC"/>
                </a:solidFill>
                <a:cs typeface="Calibri" panose="020F0502020204030204" pitchFamily="34" charset="0"/>
              </a:rPr>
              <a:t>  C = r x 2 x 3,14</a:t>
            </a:r>
          </a:p>
          <a:p>
            <a:pPr marL="742950" indent="-742950"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AutoNum type="alphaLcPeriod" startAt="3"/>
            </a:pPr>
            <a:r>
              <a:rPr lang="en-GB" altLang="en-US" sz="4000" b="1" dirty="0">
                <a:solidFill>
                  <a:srgbClr val="0033CC"/>
                </a:solidFill>
                <a:cs typeface="Calibri" panose="020F0502020204030204" pitchFamily="34" charset="0"/>
              </a:rPr>
              <a:t>  C = r x d x 3,14</a:t>
            </a:r>
            <a:endParaRPr lang="en-US" altLang="en-US" sz="4000" b="1" dirty="0">
              <a:solidFill>
                <a:srgbClr val="0033CC"/>
              </a:solidFill>
              <a:cs typeface="Calibri" panose="020F0502020204030204" pitchFamily="34" charset="0"/>
            </a:endParaRPr>
          </a:p>
        </p:txBody>
      </p:sp>
      <p:grpSp>
        <p:nvGrpSpPr>
          <p:cNvPr id="9" name="Group 26">
            <a:extLst>
              <a:ext uri="{FF2B5EF4-FFF2-40B4-BE49-F238E27FC236}">
                <a16:creationId xmlns:a16="http://schemas.microsoft.com/office/drawing/2014/main" id="{E346C00B-B3E5-4A11-9595-91DDCFD87A63}"/>
              </a:ext>
            </a:extLst>
          </p:cNvPr>
          <p:cNvGrpSpPr>
            <a:grpSpLocks/>
          </p:cNvGrpSpPr>
          <p:nvPr/>
        </p:nvGrpSpPr>
        <p:grpSpPr bwMode="auto">
          <a:xfrm>
            <a:off x="9656597" y="73025"/>
            <a:ext cx="1758950" cy="2025650"/>
            <a:chOff x="7030578" y="904793"/>
            <a:chExt cx="1935834" cy="2346655"/>
          </a:xfrm>
        </p:grpSpPr>
        <p:pic>
          <p:nvPicPr>
            <p:cNvPr id="5140" name="Picture 2">
              <a:extLst>
                <a:ext uri="{FF2B5EF4-FFF2-40B4-BE49-F238E27FC236}">
                  <a16:creationId xmlns:a16="http://schemas.microsoft.com/office/drawing/2014/main" id="{E2110210-B04A-4ED0-B109-F4DE3D05D6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0578" y="904793"/>
              <a:ext cx="1935834" cy="2346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2D7F615-96E3-489B-8011-C1F64E35999E}"/>
                </a:ext>
              </a:extLst>
            </p:cNvPr>
            <p:cNvSpPr/>
            <p:nvPr/>
          </p:nvSpPr>
          <p:spPr>
            <a:xfrm>
              <a:off x="7355547" y="1631227"/>
              <a:ext cx="1340059" cy="1338844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kern="0" dirty="0" err="1">
                  <a:solidFill>
                    <a:srgbClr val="FF0000"/>
                  </a:solidFill>
                </a:rPr>
                <a:t>Thời</a:t>
              </a:r>
              <a:r>
                <a:rPr lang="en-US" sz="2400" b="1" kern="0" dirty="0">
                  <a:solidFill>
                    <a:srgbClr val="FF0000"/>
                  </a:solidFill>
                </a:rPr>
                <a:t>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kern="0" dirty="0" err="1">
                  <a:solidFill>
                    <a:srgbClr val="FF0000"/>
                  </a:solidFill>
                </a:rPr>
                <a:t>gian</a:t>
              </a:r>
              <a:endParaRPr lang="en-US" sz="2400" b="1" kern="0" dirty="0">
                <a:solidFill>
                  <a:srgbClr val="FF0000"/>
                </a:solidFill>
              </a:endParaRP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84D8B029-78FE-4267-B59B-CB4E70E8782F}"/>
              </a:ext>
            </a:extLst>
          </p:cNvPr>
          <p:cNvSpPr/>
          <p:nvPr/>
        </p:nvSpPr>
        <p:spPr>
          <a:xfrm>
            <a:off x="9950285" y="700088"/>
            <a:ext cx="1219200" cy="11557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kern="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DD1CD64-D36C-42B3-807D-ACA3AB09A605}"/>
              </a:ext>
            </a:extLst>
          </p:cNvPr>
          <p:cNvSpPr/>
          <p:nvPr/>
        </p:nvSpPr>
        <p:spPr>
          <a:xfrm>
            <a:off x="9950285" y="700088"/>
            <a:ext cx="1219200" cy="11557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0C05CB9-C10B-4EFF-BE8A-9F352A4276A3}"/>
              </a:ext>
            </a:extLst>
          </p:cNvPr>
          <p:cNvSpPr/>
          <p:nvPr/>
        </p:nvSpPr>
        <p:spPr>
          <a:xfrm>
            <a:off x="9950285" y="700088"/>
            <a:ext cx="1219200" cy="11572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017F41F-8261-4B54-934F-4B56F713732E}"/>
              </a:ext>
            </a:extLst>
          </p:cNvPr>
          <p:cNvSpPr/>
          <p:nvPr/>
        </p:nvSpPr>
        <p:spPr>
          <a:xfrm>
            <a:off x="9958222" y="698500"/>
            <a:ext cx="1220788" cy="1157288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CDC292E-B5C2-4E94-B6C2-F6C55111ECF8}"/>
              </a:ext>
            </a:extLst>
          </p:cNvPr>
          <p:cNvSpPr/>
          <p:nvPr/>
        </p:nvSpPr>
        <p:spPr>
          <a:xfrm>
            <a:off x="9967747" y="696913"/>
            <a:ext cx="1217613" cy="11572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58A829E-3449-45B8-9F8F-3E78B237206F}"/>
              </a:ext>
            </a:extLst>
          </p:cNvPr>
          <p:cNvSpPr/>
          <p:nvPr/>
        </p:nvSpPr>
        <p:spPr>
          <a:xfrm>
            <a:off x="9966160" y="696913"/>
            <a:ext cx="1219200" cy="11572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A1195B0-36DD-4352-B74D-25AB774F2F5B}"/>
              </a:ext>
            </a:extLst>
          </p:cNvPr>
          <p:cNvSpPr/>
          <p:nvPr/>
        </p:nvSpPr>
        <p:spPr>
          <a:xfrm>
            <a:off x="9975685" y="696913"/>
            <a:ext cx="1217612" cy="11572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6A7A771-7EE9-490F-BA8B-00BA7B2DBA7E}"/>
              </a:ext>
            </a:extLst>
          </p:cNvPr>
          <p:cNvSpPr/>
          <p:nvPr/>
        </p:nvSpPr>
        <p:spPr>
          <a:xfrm>
            <a:off x="9989972" y="696913"/>
            <a:ext cx="1217613" cy="11557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351F6AE-4726-464C-9C63-ECC9D7E5330C}"/>
              </a:ext>
            </a:extLst>
          </p:cNvPr>
          <p:cNvSpPr/>
          <p:nvPr/>
        </p:nvSpPr>
        <p:spPr>
          <a:xfrm>
            <a:off x="10005847" y="698500"/>
            <a:ext cx="1217613" cy="1154113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6B608E2-2CD5-4BAE-89F6-E1031E4E372D}"/>
              </a:ext>
            </a:extLst>
          </p:cNvPr>
          <p:cNvSpPr/>
          <p:nvPr/>
        </p:nvSpPr>
        <p:spPr>
          <a:xfrm>
            <a:off x="10001085" y="709613"/>
            <a:ext cx="1219200" cy="11318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0D80F84-E0F1-4BB5-96A9-3B54A803177B}"/>
              </a:ext>
            </a:extLst>
          </p:cNvPr>
          <p:cNvSpPr/>
          <p:nvPr/>
        </p:nvSpPr>
        <p:spPr>
          <a:xfrm>
            <a:off x="2197100" y="4030663"/>
            <a:ext cx="447675" cy="42386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23" name="AutoShape 89">
            <a:extLst>
              <a:ext uri="{FF2B5EF4-FFF2-40B4-BE49-F238E27FC236}">
                <a16:creationId xmlns:a16="http://schemas.microsoft.com/office/drawing/2014/main" id="{6C715CD0-D375-43B1-B811-A9EE92366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6116" y="2397125"/>
            <a:ext cx="1905000" cy="2057400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err="1">
                <a:cs typeface="Calibri" panose="020F0502020204030204" pitchFamily="34" charset="0"/>
              </a:rPr>
              <a:t>Đúng</a:t>
            </a:r>
            <a:endParaRPr lang="en-US" altLang="en-US" b="1" dirty="0"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cs typeface="Calibri" panose="020F0502020204030204" pitchFamily="34" charset="0"/>
              </a:rPr>
              <a:t>rồi</a:t>
            </a:r>
            <a:r>
              <a:rPr lang="en-US" altLang="en-US" b="1" dirty="0">
                <a:cs typeface="Calibri" panose="020F050202020403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4105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3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4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5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6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7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8" presetID="3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3" grpId="1" animBg="1"/>
      <p:bldP spid="23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328327" cy="6851650"/>
          </a:xfrm>
          <a:prstGeom prst="rect">
            <a:avLst/>
          </a:prstGeom>
        </p:spPr>
      </p:pic>
      <p:pic>
        <p:nvPicPr>
          <p:cNvPr id="24" name="Content Placeholder 4">
            <a:extLst>
              <a:ext uri="{FF2B5EF4-FFF2-40B4-BE49-F238E27FC236}">
                <a16:creationId xmlns:a16="http://schemas.microsoft.com/office/drawing/2014/main" id="{3F9334B1-CAFD-4522-8DCE-29C525A693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1650"/>
          </a:xfr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60465C10-6042-4BB1-A888-C0B9370AB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3200" y="711200"/>
            <a:ext cx="9437688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3600" b="1" u="sng" dirty="0" err="1">
                <a:cs typeface="Calibri" panose="020F0502020204030204" pitchFamily="34" charset="0"/>
              </a:rPr>
              <a:t>Câu</a:t>
            </a:r>
            <a:r>
              <a:rPr lang="en-US" altLang="en-US" sz="3600" b="1" u="sng" dirty="0">
                <a:cs typeface="Calibri" panose="020F0502020204030204" pitchFamily="34" charset="0"/>
              </a:rPr>
              <a:t> 2:</a:t>
            </a:r>
            <a:r>
              <a:rPr lang="en-US" altLang="en-US" sz="3600" b="1" dirty="0">
                <a:cs typeface="Calibri" panose="020F0502020204030204" pitchFamily="34" charset="0"/>
              </a:rPr>
              <a:t> </a:t>
            </a:r>
            <a:r>
              <a:rPr lang="en-US" altLang="en-US" sz="3600" b="1" i="1" dirty="0">
                <a:cs typeface="Calibri" panose="020F0502020204030204" pitchFamily="34" charset="0"/>
              </a:rPr>
              <a:t>Chu vi </a:t>
            </a:r>
            <a:r>
              <a:rPr lang="en-US" altLang="en-US" sz="3600" b="1" i="1" dirty="0" err="1">
                <a:cs typeface="Calibri" panose="020F0502020204030204" pitchFamily="34" charset="0"/>
              </a:rPr>
              <a:t>hình</a:t>
            </a:r>
            <a:r>
              <a:rPr lang="en-US" altLang="en-US" sz="3600" b="1" i="1" dirty="0">
                <a:cs typeface="Calibri" panose="020F0502020204030204" pitchFamily="34" charset="0"/>
              </a:rPr>
              <a:t> </a:t>
            </a:r>
            <a:r>
              <a:rPr lang="en-US" altLang="en-US" sz="3600" b="1" i="1" dirty="0" err="1">
                <a:cs typeface="Calibri" panose="020F0502020204030204" pitchFamily="34" charset="0"/>
              </a:rPr>
              <a:t>tròn</a:t>
            </a:r>
            <a:r>
              <a:rPr lang="en-US" altLang="en-US" sz="3600" b="1" i="1" dirty="0">
                <a:cs typeface="Calibri" panose="020F0502020204030204" pitchFamily="34" charset="0"/>
              </a:rPr>
              <a:t> </a:t>
            </a:r>
            <a:r>
              <a:rPr lang="en-US" altLang="en-US" sz="3600" b="1" i="1" dirty="0" err="1">
                <a:cs typeface="Calibri" panose="020F0502020204030204" pitchFamily="34" charset="0"/>
              </a:rPr>
              <a:t>có</a:t>
            </a:r>
            <a:r>
              <a:rPr lang="en-US" altLang="en-US" sz="3600" b="1" i="1" dirty="0">
                <a:cs typeface="Calibri" panose="020F0502020204030204" pitchFamily="34" charset="0"/>
              </a:rPr>
              <a:t> </a:t>
            </a:r>
            <a:r>
              <a:rPr lang="en-US" altLang="en-US" sz="3600" b="1" i="1" dirty="0" err="1">
                <a:cs typeface="Calibri" panose="020F0502020204030204" pitchFamily="34" charset="0"/>
              </a:rPr>
              <a:t>đường</a:t>
            </a:r>
            <a:r>
              <a:rPr lang="en-US" altLang="en-US" sz="3600" b="1" i="1" dirty="0">
                <a:cs typeface="Calibri" panose="020F0502020204030204" pitchFamily="34" charset="0"/>
              </a:rPr>
              <a:t> </a:t>
            </a:r>
            <a:r>
              <a:rPr lang="en-US" altLang="en-US" sz="3600" b="1" i="1" dirty="0" err="1">
                <a:cs typeface="Calibri" panose="020F0502020204030204" pitchFamily="34" charset="0"/>
              </a:rPr>
              <a:t>kính</a:t>
            </a:r>
            <a:r>
              <a:rPr lang="en-US" altLang="en-US" sz="3600" b="1" i="1" dirty="0">
                <a:cs typeface="Calibri" panose="020F0502020204030204" pitchFamily="34" charset="0"/>
              </a:rPr>
              <a:t> 1cm </a:t>
            </a:r>
            <a:r>
              <a:rPr lang="en-US" altLang="en-US" sz="3600" b="1" i="1" dirty="0" err="1">
                <a:cs typeface="Calibri" panose="020F0502020204030204" pitchFamily="34" charset="0"/>
              </a:rPr>
              <a:t>là</a:t>
            </a:r>
            <a:r>
              <a:rPr lang="en-US" altLang="en-US" sz="3600" b="1" i="1" dirty="0">
                <a:cs typeface="Calibri" panose="020F0502020204030204" pitchFamily="34" charset="0"/>
              </a:rPr>
              <a:t>:</a:t>
            </a:r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4400" b="1" dirty="0">
                <a:solidFill>
                  <a:srgbClr val="0033CC"/>
                </a:solidFill>
                <a:cs typeface="Calibri" panose="020F0502020204030204" pitchFamily="34" charset="0"/>
              </a:rPr>
              <a:t>a.  	3,14 cm</a:t>
            </a:r>
            <a:r>
              <a:rPr lang="en-US" altLang="en-US" sz="4400" b="1" baseline="30000" dirty="0">
                <a:solidFill>
                  <a:srgbClr val="0033CC"/>
                </a:solidFill>
                <a:cs typeface="Calibri" panose="020F0502020204030204" pitchFamily="34" charset="0"/>
              </a:rPr>
              <a:t>2</a:t>
            </a:r>
            <a:endParaRPr lang="en-US" altLang="en-US" sz="4400" b="1" dirty="0">
              <a:solidFill>
                <a:srgbClr val="0033CC"/>
              </a:solidFill>
              <a:cs typeface="Calibri" panose="020F050202020403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4400" b="1" dirty="0">
                <a:solidFill>
                  <a:srgbClr val="0033CC"/>
                </a:solidFill>
                <a:cs typeface="Calibri" panose="020F0502020204030204" pitchFamily="34" charset="0"/>
              </a:rPr>
              <a:t>b. 	3,14 cm</a:t>
            </a:r>
            <a:endParaRPr lang="en-US" altLang="en-US" sz="4400" b="1" i="1" dirty="0">
              <a:solidFill>
                <a:srgbClr val="FF3300"/>
              </a:solidFill>
              <a:cs typeface="Calibri" panose="020F0502020204030204" pitchFamily="34" charset="0"/>
            </a:endParaRPr>
          </a:p>
          <a:p>
            <a:pPr marL="742950" indent="-742950"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AutoNum type="alphaLcPeriod" startAt="3"/>
            </a:pPr>
            <a:r>
              <a:rPr lang="en-US" altLang="en-US" sz="4400" b="1" dirty="0">
                <a:solidFill>
                  <a:srgbClr val="0033CC"/>
                </a:solidFill>
                <a:cs typeface="Calibri" panose="020F0502020204030204" pitchFamily="34" charset="0"/>
              </a:rPr>
              <a:t> 6,28 cm</a:t>
            </a:r>
          </a:p>
          <a:p>
            <a:pPr marL="742950" indent="-742950"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AutoNum type="alphaLcPeriod" startAt="3"/>
            </a:pPr>
            <a:r>
              <a:rPr lang="en-GB" altLang="en-US" sz="4400" b="1" dirty="0">
                <a:solidFill>
                  <a:srgbClr val="0033CC"/>
                </a:solidFill>
                <a:cs typeface="Calibri" panose="020F0502020204030204" pitchFamily="34" charset="0"/>
              </a:rPr>
              <a:t> 31,4 cm</a:t>
            </a:r>
            <a:endParaRPr lang="en-US" altLang="en-US" sz="4400" b="1" dirty="0">
              <a:solidFill>
                <a:srgbClr val="0033CC"/>
              </a:solidFill>
              <a:cs typeface="Calibri" panose="020F0502020204030204" pitchFamily="34" charset="0"/>
            </a:endParaRPr>
          </a:p>
          <a:p>
            <a:pPr marL="742950" indent="-742950"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AutoNum type="alphaLcPeriod" startAt="3"/>
            </a:pPr>
            <a:endParaRPr lang="en-US" altLang="en-US" sz="4400" b="1" dirty="0">
              <a:solidFill>
                <a:srgbClr val="0033CC"/>
              </a:solidFill>
              <a:cs typeface="Calibri" panose="020F0502020204030204" pitchFamily="34" charset="0"/>
            </a:endParaRPr>
          </a:p>
        </p:txBody>
      </p:sp>
      <p:grpSp>
        <p:nvGrpSpPr>
          <p:cNvPr id="9" name="Group 26">
            <a:extLst>
              <a:ext uri="{FF2B5EF4-FFF2-40B4-BE49-F238E27FC236}">
                <a16:creationId xmlns:a16="http://schemas.microsoft.com/office/drawing/2014/main" id="{A2A329C9-B7C3-4F53-A3AD-55D85BC0ABEF}"/>
              </a:ext>
            </a:extLst>
          </p:cNvPr>
          <p:cNvGrpSpPr>
            <a:grpSpLocks/>
          </p:cNvGrpSpPr>
          <p:nvPr/>
        </p:nvGrpSpPr>
        <p:grpSpPr bwMode="auto">
          <a:xfrm>
            <a:off x="10566400" y="93664"/>
            <a:ext cx="1758950" cy="2025650"/>
            <a:chOff x="7030578" y="904793"/>
            <a:chExt cx="1935834" cy="2346655"/>
          </a:xfrm>
        </p:grpSpPr>
        <p:pic>
          <p:nvPicPr>
            <p:cNvPr id="6164" name="Picture 2">
              <a:extLst>
                <a:ext uri="{FF2B5EF4-FFF2-40B4-BE49-F238E27FC236}">
                  <a16:creationId xmlns:a16="http://schemas.microsoft.com/office/drawing/2014/main" id="{9820B735-193E-40E8-A52E-EA3DAB280E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0578" y="904793"/>
              <a:ext cx="1935834" cy="2346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8E7F477-91F5-4D34-B653-53EA6A48D5FB}"/>
                </a:ext>
              </a:extLst>
            </p:cNvPr>
            <p:cNvSpPr/>
            <p:nvPr/>
          </p:nvSpPr>
          <p:spPr>
            <a:xfrm>
              <a:off x="7355547" y="1631227"/>
              <a:ext cx="1340059" cy="1338844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kern="0" dirty="0" err="1">
                  <a:solidFill>
                    <a:srgbClr val="FF0000"/>
                  </a:solidFill>
                </a:rPr>
                <a:t>Thời</a:t>
              </a:r>
              <a:r>
                <a:rPr lang="en-US" sz="2400" b="1" kern="0" dirty="0">
                  <a:solidFill>
                    <a:srgbClr val="FF0000"/>
                  </a:solidFill>
                </a:rPr>
                <a:t>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kern="0" dirty="0" err="1">
                  <a:solidFill>
                    <a:srgbClr val="FF0000"/>
                  </a:solidFill>
                </a:rPr>
                <a:t>gian</a:t>
              </a:r>
              <a:endParaRPr lang="en-US" sz="2400" b="1" kern="0" dirty="0">
                <a:solidFill>
                  <a:srgbClr val="FF0000"/>
                </a:solidFill>
              </a:endParaRP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58C59A91-72B9-419D-AA62-F8A7ABDAF726}"/>
              </a:ext>
            </a:extLst>
          </p:cNvPr>
          <p:cNvSpPr/>
          <p:nvPr/>
        </p:nvSpPr>
        <p:spPr>
          <a:xfrm>
            <a:off x="10860088" y="720727"/>
            <a:ext cx="1219200" cy="11557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kern="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CB045A5-9231-4945-AB6F-CA652E04475F}"/>
              </a:ext>
            </a:extLst>
          </p:cNvPr>
          <p:cNvSpPr/>
          <p:nvPr/>
        </p:nvSpPr>
        <p:spPr>
          <a:xfrm>
            <a:off x="10860088" y="720727"/>
            <a:ext cx="1219200" cy="11557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715E0A4-362C-462F-88D9-C17E5744102D}"/>
              </a:ext>
            </a:extLst>
          </p:cNvPr>
          <p:cNvSpPr/>
          <p:nvPr/>
        </p:nvSpPr>
        <p:spPr>
          <a:xfrm>
            <a:off x="10860088" y="720727"/>
            <a:ext cx="1219200" cy="11572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ABDDCC2-70DF-4EC1-ABFB-F50D1A528011}"/>
              </a:ext>
            </a:extLst>
          </p:cNvPr>
          <p:cNvSpPr/>
          <p:nvPr/>
        </p:nvSpPr>
        <p:spPr>
          <a:xfrm>
            <a:off x="10868025" y="719139"/>
            <a:ext cx="1220788" cy="1157288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EF3B7E6-FE8F-4759-B387-FEC0565A85D4}"/>
              </a:ext>
            </a:extLst>
          </p:cNvPr>
          <p:cNvSpPr/>
          <p:nvPr/>
        </p:nvSpPr>
        <p:spPr>
          <a:xfrm>
            <a:off x="10877550" y="717552"/>
            <a:ext cx="1217613" cy="11572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DF31E2C-AFA0-447B-86E5-C454D791B836}"/>
              </a:ext>
            </a:extLst>
          </p:cNvPr>
          <p:cNvSpPr/>
          <p:nvPr/>
        </p:nvSpPr>
        <p:spPr>
          <a:xfrm>
            <a:off x="10875963" y="717552"/>
            <a:ext cx="1219200" cy="11572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F1705BD-B548-4CC5-B621-B6D44D6D2D07}"/>
              </a:ext>
            </a:extLst>
          </p:cNvPr>
          <p:cNvSpPr/>
          <p:nvPr/>
        </p:nvSpPr>
        <p:spPr>
          <a:xfrm>
            <a:off x="10885488" y="717552"/>
            <a:ext cx="1217612" cy="11572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7491127-740F-48D6-8254-4ED7AC401414}"/>
              </a:ext>
            </a:extLst>
          </p:cNvPr>
          <p:cNvSpPr/>
          <p:nvPr/>
        </p:nvSpPr>
        <p:spPr>
          <a:xfrm>
            <a:off x="10899775" y="717552"/>
            <a:ext cx="1217613" cy="11557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993CCC8-2757-4EE9-8FDA-98B36D804F63}"/>
              </a:ext>
            </a:extLst>
          </p:cNvPr>
          <p:cNvSpPr/>
          <p:nvPr/>
        </p:nvSpPr>
        <p:spPr>
          <a:xfrm>
            <a:off x="10915650" y="719139"/>
            <a:ext cx="1217613" cy="1154113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5B85FDB-FD53-41E8-85B9-CE31532CAD95}"/>
              </a:ext>
            </a:extLst>
          </p:cNvPr>
          <p:cNvSpPr/>
          <p:nvPr/>
        </p:nvSpPr>
        <p:spPr>
          <a:xfrm>
            <a:off x="10910888" y="730252"/>
            <a:ext cx="1219200" cy="11318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FCDED1D-D4E3-4380-BED6-186775E1D9DB}"/>
              </a:ext>
            </a:extLst>
          </p:cNvPr>
          <p:cNvSpPr/>
          <p:nvPr/>
        </p:nvSpPr>
        <p:spPr>
          <a:xfrm>
            <a:off x="1473200" y="3206750"/>
            <a:ext cx="495300" cy="4381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23" name="AutoShape 89">
            <a:extLst>
              <a:ext uri="{FF2B5EF4-FFF2-40B4-BE49-F238E27FC236}">
                <a16:creationId xmlns:a16="http://schemas.microsoft.com/office/drawing/2014/main" id="{A2797704-E1E4-4E8D-9D9E-FE0E6A574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00" y="2402205"/>
            <a:ext cx="2238376" cy="2417446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cs typeface="Calibri" panose="020F0502020204030204" pitchFamily="34" charset="0"/>
              </a:rPr>
              <a:t>Đúng</a:t>
            </a:r>
            <a:endParaRPr lang="en-US" altLang="en-US" sz="2800" b="1" dirty="0"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cs typeface="Calibri" panose="020F0502020204030204" pitchFamily="34" charset="0"/>
              </a:rPr>
              <a:t>rồi</a:t>
            </a:r>
            <a:r>
              <a:rPr lang="en-US" altLang="en-US" sz="2800" b="1" dirty="0">
                <a:cs typeface="Calibri" panose="020F050202020403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6600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3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4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5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6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7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8" presetID="3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3" grpId="1" animBg="1"/>
      <p:bldP spid="23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325350" cy="6851650"/>
          </a:xfrm>
          <a:prstGeom prst="rect">
            <a:avLst/>
          </a:prstGeom>
        </p:spPr>
      </p:pic>
      <p:pic>
        <p:nvPicPr>
          <p:cNvPr id="28" name="Content Placeholder 4">
            <a:extLst>
              <a:ext uri="{FF2B5EF4-FFF2-40B4-BE49-F238E27FC236}">
                <a16:creationId xmlns:a16="http://schemas.microsoft.com/office/drawing/2014/main" id="{E83C5E47-3308-4924-9AD8-BDBC69C709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1650"/>
          </a:xfr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0B3671E7-5CA0-4C88-9D9A-C1B513E2E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9138" y="554832"/>
            <a:ext cx="6629400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3600" b="1" u="sng" dirty="0" err="1">
                <a:cs typeface="Calibri" panose="020F0502020204030204" pitchFamily="34" charset="0"/>
              </a:rPr>
              <a:t>Câu</a:t>
            </a:r>
            <a:r>
              <a:rPr lang="en-US" altLang="en-US" sz="3600" b="1" u="sng" dirty="0">
                <a:cs typeface="Calibri" panose="020F0502020204030204" pitchFamily="34" charset="0"/>
              </a:rPr>
              <a:t> 3:</a:t>
            </a:r>
            <a:r>
              <a:rPr lang="en-US" altLang="en-US" sz="3600" b="1" dirty="0">
                <a:cs typeface="Calibri" panose="020F0502020204030204" pitchFamily="34" charset="0"/>
              </a:rPr>
              <a:t> </a:t>
            </a:r>
            <a:r>
              <a:rPr lang="en-US" altLang="en-US" sz="3600" b="1" i="1" dirty="0">
                <a:cs typeface="Calibri" panose="020F0502020204030204" pitchFamily="34" charset="0"/>
              </a:rPr>
              <a:t>Chu vi </a:t>
            </a:r>
            <a:r>
              <a:rPr lang="en-US" altLang="en-US" sz="3600" b="1" i="1" dirty="0" err="1">
                <a:cs typeface="Calibri" panose="020F0502020204030204" pitchFamily="34" charset="0"/>
              </a:rPr>
              <a:t>hình</a:t>
            </a:r>
            <a:r>
              <a:rPr lang="en-US" altLang="en-US" sz="3600" b="1" i="1" dirty="0">
                <a:cs typeface="Calibri" panose="020F0502020204030204" pitchFamily="34" charset="0"/>
              </a:rPr>
              <a:t> H </a:t>
            </a:r>
            <a:r>
              <a:rPr lang="en-US" altLang="en-US" sz="3600" b="1" i="1" dirty="0" err="1">
                <a:cs typeface="Calibri" panose="020F0502020204030204" pitchFamily="34" charset="0"/>
              </a:rPr>
              <a:t>là</a:t>
            </a:r>
            <a:r>
              <a:rPr lang="en-US" altLang="en-US" sz="3600" b="1" i="1" dirty="0">
                <a:cs typeface="Calibri" panose="020F0502020204030204" pitchFamily="34" charset="0"/>
              </a:rPr>
              <a:t>:</a:t>
            </a:r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4000" b="1" dirty="0">
                <a:solidFill>
                  <a:srgbClr val="0033CC"/>
                </a:solidFill>
                <a:cs typeface="Calibri" panose="020F0502020204030204" pitchFamily="34" charset="0"/>
              </a:rPr>
              <a:t>a.  	3,14 cm</a:t>
            </a:r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4000" b="1" dirty="0">
                <a:solidFill>
                  <a:srgbClr val="0033CC"/>
                </a:solidFill>
                <a:cs typeface="Calibri" panose="020F0502020204030204" pitchFamily="34" charset="0"/>
              </a:rPr>
              <a:t>b. 	1,57 cm</a:t>
            </a:r>
            <a:endParaRPr lang="en-US" altLang="en-US" sz="4000" b="1" i="1" dirty="0">
              <a:solidFill>
                <a:srgbClr val="FF3300"/>
              </a:solidFill>
              <a:cs typeface="Calibri" panose="020F0502020204030204" pitchFamily="34" charset="0"/>
            </a:endParaRPr>
          </a:p>
          <a:p>
            <a:pPr marL="742950" indent="-742950"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AutoNum type="alphaLcPeriod" startAt="3"/>
            </a:pPr>
            <a:r>
              <a:rPr lang="en-US" altLang="en-US" sz="4000" b="1" dirty="0">
                <a:solidFill>
                  <a:srgbClr val="0033CC"/>
                </a:solidFill>
                <a:cs typeface="Calibri" panose="020F0502020204030204" pitchFamily="34" charset="0"/>
              </a:rPr>
              <a:t> 5,14 cm</a:t>
            </a:r>
          </a:p>
          <a:p>
            <a:pPr marL="742950" indent="-742950"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AutoNum type="alphaLcPeriod" startAt="3"/>
            </a:pPr>
            <a:r>
              <a:rPr lang="en-GB" altLang="en-US" sz="4000" b="1" dirty="0">
                <a:solidFill>
                  <a:srgbClr val="0033CC"/>
                </a:solidFill>
                <a:cs typeface="Calibri" panose="020F0502020204030204" pitchFamily="34" charset="0"/>
              </a:rPr>
              <a:t> 4, 1 cm</a:t>
            </a:r>
            <a:endParaRPr lang="en-US" altLang="en-US" sz="4000" b="1" dirty="0">
              <a:solidFill>
                <a:srgbClr val="0033CC"/>
              </a:solidFill>
              <a:cs typeface="Calibri" panose="020F0502020204030204" pitchFamily="34" charset="0"/>
            </a:endParaRPr>
          </a:p>
        </p:txBody>
      </p:sp>
      <p:grpSp>
        <p:nvGrpSpPr>
          <p:cNvPr id="9" name="Group 26">
            <a:extLst>
              <a:ext uri="{FF2B5EF4-FFF2-40B4-BE49-F238E27FC236}">
                <a16:creationId xmlns:a16="http://schemas.microsoft.com/office/drawing/2014/main" id="{5D31959D-07A4-4DEC-A1AB-287F29E06323}"/>
              </a:ext>
            </a:extLst>
          </p:cNvPr>
          <p:cNvGrpSpPr>
            <a:grpSpLocks/>
          </p:cNvGrpSpPr>
          <p:nvPr/>
        </p:nvGrpSpPr>
        <p:grpSpPr bwMode="auto">
          <a:xfrm>
            <a:off x="9467850" y="407193"/>
            <a:ext cx="1758950" cy="2025650"/>
            <a:chOff x="7030578" y="904793"/>
            <a:chExt cx="1935834" cy="2346655"/>
          </a:xfrm>
        </p:grpSpPr>
        <p:pic>
          <p:nvPicPr>
            <p:cNvPr id="7193" name="Picture 2">
              <a:extLst>
                <a:ext uri="{FF2B5EF4-FFF2-40B4-BE49-F238E27FC236}">
                  <a16:creationId xmlns:a16="http://schemas.microsoft.com/office/drawing/2014/main" id="{496B3BD6-96D0-4968-894F-3118301BB3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0578" y="904793"/>
              <a:ext cx="1935834" cy="2346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7A7E6A2-358D-4DB6-8296-A5E95BE288F4}"/>
                </a:ext>
              </a:extLst>
            </p:cNvPr>
            <p:cNvSpPr/>
            <p:nvPr/>
          </p:nvSpPr>
          <p:spPr>
            <a:xfrm>
              <a:off x="7355547" y="1631227"/>
              <a:ext cx="1340059" cy="1338844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kern="0" dirty="0" err="1">
                  <a:solidFill>
                    <a:srgbClr val="FF0000"/>
                  </a:solidFill>
                </a:rPr>
                <a:t>Thời</a:t>
              </a:r>
              <a:r>
                <a:rPr lang="en-US" sz="2400" b="1" kern="0" dirty="0">
                  <a:solidFill>
                    <a:srgbClr val="FF0000"/>
                  </a:solidFill>
                </a:rPr>
                <a:t>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kern="0" dirty="0" err="1">
                  <a:solidFill>
                    <a:srgbClr val="FF0000"/>
                  </a:solidFill>
                </a:rPr>
                <a:t>gian</a:t>
              </a:r>
              <a:endParaRPr lang="en-US" sz="2400" b="1" kern="0" dirty="0">
                <a:solidFill>
                  <a:srgbClr val="FF0000"/>
                </a:solidFill>
              </a:endParaRP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C02052EF-50BE-4EC6-A387-880C05B97780}"/>
              </a:ext>
            </a:extLst>
          </p:cNvPr>
          <p:cNvSpPr/>
          <p:nvPr/>
        </p:nvSpPr>
        <p:spPr>
          <a:xfrm>
            <a:off x="9761538" y="1034256"/>
            <a:ext cx="1219200" cy="11557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kern="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ADB9E8D-3A51-4F80-B52D-1FD88A2F3E8B}"/>
              </a:ext>
            </a:extLst>
          </p:cNvPr>
          <p:cNvSpPr/>
          <p:nvPr/>
        </p:nvSpPr>
        <p:spPr>
          <a:xfrm>
            <a:off x="9761538" y="1034256"/>
            <a:ext cx="1219200" cy="11557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B0B3B1A-5DD1-4A27-B801-C8C250C9486E}"/>
              </a:ext>
            </a:extLst>
          </p:cNvPr>
          <p:cNvSpPr/>
          <p:nvPr/>
        </p:nvSpPr>
        <p:spPr>
          <a:xfrm>
            <a:off x="9761538" y="1034256"/>
            <a:ext cx="1219200" cy="11572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B08FAF8-4F02-491A-9915-95B449D2B3D3}"/>
              </a:ext>
            </a:extLst>
          </p:cNvPr>
          <p:cNvSpPr/>
          <p:nvPr/>
        </p:nvSpPr>
        <p:spPr>
          <a:xfrm>
            <a:off x="9769475" y="1032668"/>
            <a:ext cx="1220788" cy="1157288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B7F126F-4DE0-4AB0-91BE-7C688CD7173C}"/>
              </a:ext>
            </a:extLst>
          </p:cNvPr>
          <p:cNvSpPr/>
          <p:nvPr/>
        </p:nvSpPr>
        <p:spPr>
          <a:xfrm>
            <a:off x="9779000" y="1031081"/>
            <a:ext cx="1217613" cy="11572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EE5239C-A858-48D8-9B5B-46C375643DC1}"/>
              </a:ext>
            </a:extLst>
          </p:cNvPr>
          <p:cNvSpPr/>
          <p:nvPr/>
        </p:nvSpPr>
        <p:spPr>
          <a:xfrm>
            <a:off x="9777413" y="1031081"/>
            <a:ext cx="1219200" cy="11572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26FC4D3-549F-4465-AD4F-5A144789F471}"/>
              </a:ext>
            </a:extLst>
          </p:cNvPr>
          <p:cNvSpPr/>
          <p:nvPr/>
        </p:nvSpPr>
        <p:spPr>
          <a:xfrm>
            <a:off x="9786938" y="1031081"/>
            <a:ext cx="1217612" cy="11572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915291E-9FC0-4DE9-9A35-8025ED5A25CA}"/>
              </a:ext>
            </a:extLst>
          </p:cNvPr>
          <p:cNvSpPr/>
          <p:nvPr/>
        </p:nvSpPr>
        <p:spPr>
          <a:xfrm>
            <a:off x="9801225" y="1031081"/>
            <a:ext cx="1217613" cy="11557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749A7A3-790C-4899-A2DF-A16B56E428CA}"/>
              </a:ext>
            </a:extLst>
          </p:cNvPr>
          <p:cNvSpPr/>
          <p:nvPr/>
        </p:nvSpPr>
        <p:spPr>
          <a:xfrm>
            <a:off x="9817100" y="1032668"/>
            <a:ext cx="1217613" cy="1154113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ACC9B92-35C3-417E-BD30-7C9887DF565E}"/>
              </a:ext>
            </a:extLst>
          </p:cNvPr>
          <p:cNvSpPr/>
          <p:nvPr/>
        </p:nvSpPr>
        <p:spPr>
          <a:xfrm>
            <a:off x="9812338" y="1043781"/>
            <a:ext cx="1219200" cy="11318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E9BE3A-9FA0-44D0-BD39-9504D7918D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2600" y="2877345"/>
            <a:ext cx="3219450" cy="19431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23DD938-67CA-493D-90C1-9D5B0FD64398}"/>
              </a:ext>
            </a:extLst>
          </p:cNvPr>
          <p:cNvCxnSpPr>
            <a:cxnSpLocks/>
          </p:cNvCxnSpPr>
          <p:nvPr/>
        </p:nvCxnSpPr>
        <p:spPr>
          <a:xfrm>
            <a:off x="13352463" y="2714625"/>
            <a:ext cx="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188" name="TextBox 26">
            <a:extLst>
              <a:ext uri="{FF2B5EF4-FFF2-40B4-BE49-F238E27FC236}">
                <a16:creationId xmlns:a16="http://schemas.microsoft.com/office/drawing/2014/main" id="{D6768420-B44C-4FC3-9538-CD5499F34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5788" y="4110833"/>
            <a:ext cx="121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C00000"/>
                </a:solidFill>
                <a:cs typeface="Calibri" panose="020F0502020204030204" pitchFamily="34" charset="0"/>
              </a:rPr>
              <a:t>2 cm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978EDF1-076A-483C-8838-DA1E3B9818CD}"/>
              </a:ext>
            </a:extLst>
          </p:cNvPr>
          <p:cNvCxnSpPr>
            <a:cxnSpLocks/>
          </p:cNvCxnSpPr>
          <p:nvPr/>
        </p:nvCxnSpPr>
        <p:spPr>
          <a:xfrm flipV="1">
            <a:off x="6019800" y="4296570"/>
            <a:ext cx="915988" cy="217488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101" name="Straight Connector 4100">
            <a:extLst>
              <a:ext uri="{FF2B5EF4-FFF2-40B4-BE49-F238E27FC236}">
                <a16:creationId xmlns:a16="http://schemas.microsoft.com/office/drawing/2014/main" id="{C01B728E-F284-424F-8040-58D393F085C5}"/>
              </a:ext>
            </a:extLst>
          </p:cNvPr>
          <p:cNvCxnSpPr/>
          <p:nvPr/>
        </p:nvCxnSpPr>
        <p:spPr>
          <a:xfrm>
            <a:off x="7545388" y="4296570"/>
            <a:ext cx="912812" cy="244475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E6B8C11E-1221-4BB0-86BA-6AC059E1B8BD}"/>
              </a:ext>
            </a:extLst>
          </p:cNvPr>
          <p:cNvSpPr/>
          <p:nvPr/>
        </p:nvSpPr>
        <p:spPr>
          <a:xfrm>
            <a:off x="1989138" y="3952878"/>
            <a:ext cx="447675" cy="42386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40" name="AutoShape 89">
            <a:extLst>
              <a:ext uri="{FF2B5EF4-FFF2-40B4-BE49-F238E27FC236}">
                <a16:creationId xmlns:a16="http://schemas.microsoft.com/office/drawing/2014/main" id="{9370A294-9560-4788-B32C-81F31822C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40888" y="2763045"/>
            <a:ext cx="1905000" cy="2057400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cs typeface="Calibri" panose="020F0502020204030204" pitchFamily="34" charset="0"/>
              </a:rPr>
              <a:t>Đúng</a:t>
            </a:r>
            <a:endParaRPr lang="en-US" altLang="en-US" sz="2800" b="1" dirty="0"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cs typeface="Calibri" panose="020F0502020204030204" pitchFamily="34" charset="0"/>
              </a:rPr>
              <a:t>rồi</a:t>
            </a:r>
            <a:r>
              <a:rPr lang="en-US" altLang="en-US" sz="2800" b="1" dirty="0">
                <a:cs typeface="Calibri" panose="020F050202020403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3935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3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4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5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6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7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8" presetID="3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39" grpId="0" animBg="1"/>
      <p:bldP spid="40" grpId="0" animBg="1"/>
      <p:bldP spid="40" grpId="1" animBg="1"/>
      <p:bldP spid="40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3">
            <a:extLst>
              <a:ext uri="{FF2B5EF4-FFF2-40B4-BE49-F238E27FC236}">
                <a16:creationId xmlns:a16="http://schemas.microsoft.com/office/drawing/2014/main" id="{431B4E58-40B5-468F-9C0B-7737632F5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3518430" y="44741"/>
            <a:ext cx="5501078" cy="213066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20D275E-3ECB-49F4-B03B-9123E97996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09" y="3618195"/>
            <a:ext cx="2155362" cy="300297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042AB31-744F-45AD-972F-2252083DB8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38087">
            <a:off x="2988291" y="2080142"/>
            <a:ext cx="1003530" cy="77241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0BB4044-B1EB-4B76-84B3-7D5AE98967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38087">
            <a:off x="2967844" y="4054924"/>
            <a:ext cx="1003530" cy="7724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281059" y="588011"/>
            <a:ext cx="47521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MỤC TIÊU</a:t>
            </a:r>
            <a:endParaRPr lang="en-US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40001" y="2421608"/>
            <a:ext cx="66799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Font typeface="+mj-lt"/>
              <a:buAutoNum type="arabicPeriod"/>
            </a:pPr>
            <a:r>
              <a:rPr lang="en-GB" sz="4000" b="1" dirty="0" err="1"/>
              <a:t>Nắm</a:t>
            </a:r>
            <a:r>
              <a:rPr lang="en-GB" sz="4000" b="1" dirty="0"/>
              <a:t> </a:t>
            </a:r>
            <a:r>
              <a:rPr lang="en-GB" sz="4000" b="1" dirty="0" err="1"/>
              <a:t>được</a:t>
            </a:r>
            <a:r>
              <a:rPr lang="en-GB" sz="4000" b="1" dirty="0"/>
              <a:t> </a:t>
            </a:r>
            <a:r>
              <a:rPr lang="en-GB" sz="4000" b="1" dirty="0" err="1"/>
              <a:t>quy</a:t>
            </a:r>
            <a:r>
              <a:rPr lang="en-GB" sz="4000" b="1" dirty="0"/>
              <a:t> </a:t>
            </a:r>
            <a:r>
              <a:rPr lang="en-GB" sz="4000" b="1" dirty="0" err="1"/>
              <a:t>tắc</a:t>
            </a:r>
            <a:r>
              <a:rPr lang="en-GB" sz="4000" b="1" dirty="0"/>
              <a:t> </a:t>
            </a:r>
            <a:r>
              <a:rPr lang="en-GB" sz="4000" b="1" dirty="0" err="1"/>
              <a:t>tính</a:t>
            </a:r>
            <a:r>
              <a:rPr lang="en-GB" sz="4000" b="1" dirty="0"/>
              <a:t> </a:t>
            </a:r>
            <a:r>
              <a:rPr lang="en-GB" sz="4000" b="1" dirty="0" err="1"/>
              <a:t>diện</a:t>
            </a:r>
            <a:r>
              <a:rPr lang="en-GB" sz="4000" b="1" dirty="0"/>
              <a:t> </a:t>
            </a:r>
            <a:r>
              <a:rPr lang="en-GB" sz="4000" b="1" dirty="0" err="1"/>
              <a:t>tích</a:t>
            </a:r>
            <a:r>
              <a:rPr lang="en-GB" sz="4000" b="1" dirty="0"/>
              <a:t> </a:t>
            </a:r>
            <a:r>
              <a:rPr lang="en-GB" sz="4000" b="1" dirty="0" err="1"/>
              <a:t>của</a:t>
            </a:r>
            <a:r>
              <a:rPr lang="en-GB" sz="4000" b="1" dirty="0"/>
              <a:t> </a:t>
            </a:r>
            <a:r>
              <a:rPr lang="en-GB" sz="4000" b="1" dirty="0" err="1"/>
              <a:t>hình</a:t>
            </a:r>
            <a:r>
              <a:rPr lang="en-GB" sz="4000" b="1" dirty="0"/>
              <a:t> </a:t>
            </a:r>
            <a:r>
              <a:rPr lang="en-GB" sz="4000" b="1" dirty="0" err="1"/>
              <a:t>tròn</a:t>
            </a:r>
            <a:r>
              <a:rPr lang="en-GB" sz="4000" b="1" dirty="0"/>
              <a:t>.</a:t>
            </a:r>
            <a:endParaRPr lang="en-US" sz="4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940000" y="4441132"/>
            <a:ext cx="6679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Font typeface="+mj-lt"/>
              <a:buAutoNum type="arabicPeriod" startAt="2"/>
            </a:pPr>
            <a:r>
              <a:rPr lang="en-GB" sz="4000" b="1" dirty="0" err="1"/>
              <a:t>Vận</a:t>
            </a:r>
            <a:r>
              <a:rPr lang="en-GB" sz="4000" b="1" dirty="0"/>
              <a:t> </a:t>
            </a:r>
            <a:r>
              <a:rPr lang="en-GB" sz="4000" b="1" dirty="0" err="1"/>
              <a:t>dụng</a:t>
            </a:r>
            <a:r>
              <a:rPr lang="en-GB" sz="4000" b="1" dirty="0"/>
              <a:t> </a:t>
            </a:r>
            <a:r>
              <a:rPr lang="en-GB" sz="4000" b="1" dirty="0" err="1"/>
              <a:t>để</a:t>
            </a:r>
            <a:r>
              <a:rPr lang="en-GB" sz="4000" b="1" dirty="0"/>
              <a:t> </a:t>
            </a:r>
            <a:r>
              <a:rPr lang="en-GB" sz="4000" b="1" dirty="0" err="1"/>
              <a:t>giải</a:t>
            </a:r>
            <a:r>
              <a:rPr lang="en-GB" sz="4000" b="1" dirty="0"/>
              <a:t> </a:t>
            </a:r>
            <a:r>
              <a:rPr lang="en-GB" sz="4000" b="1" dirty="0" err="1"/>
              <a:t>toán</a:t>
            </a:r>
            <a:r>
              <a:rPr lang="en-GB" sz="4000" b="1" dirty="0"/>
              <a:t> </a:t>
            </a:r>
            <a:r>
              <a:rPr lang="en-GB" sz="4000" b="1" dirty="0" err="1"/>
              <a:t>liên</a:t>
            </a:r>
            <a:r>
              <a:rPr lang="en-GB" sz="4000" b="1" dirty="0"/>
              <a:t> </a:t>
            </a:r>
            <a:r>
              <a:rPr lang="en-GB" sz="4000" b="1" dirty="0" err="1"/>
              <a:t>quan</a:t>
            </a:r>
            <a:r>
              <a:rPr lang="en-GB" sz="4000" b="1" dirty="0"/>
              <a:t> </a:t>
            </a:r>
            <a:r>
              <a:rPr lang="en-GB" sz="4000" b="1" dirty="0" err="1"/>
              <a:t>đến</a:t>
            </a:r>
            <a:r>
              <a:rPr lang="en-GB" sz="4000" b="1" dirty="0"/>
              <a:t> </a:t>
            </a:r>
            <a:r>
              <a:rPr lang="en-GB" sz="4000" b="1" dirty="0" err="1"/>
              <a:t>diện</a:t>
            </a:r>
            <a:r>
              <a:rPr lang="en-GB" sz="4000" b="1" dirty="0"/>
              <a:t> </a:t>
            </a:r>
            <a:r>
              <a:rPr lang="en-GB" sz="4000" b="1" dirty="0" err="1"/>
              <a:t>tích</a:t>
            </a:r>
            <a:r>
              <a:rPr lang="en-GB" sz="4000" b="1" dirty="0"/>
              <a:t> </a:t>
            </a:r>
            <a:r>
              <a:rPr lang="en-GB" sz="4000" b="1" dirty="0" err="1"/>
              <a:t>của</a:t>
            </a:r>
            <a:r>
              <a:rPr lang="en-GB" sz="4000" b="1" dirty="0"/>
              <a:t> </a:t>
            </a:r>
            <a:r>
              <a:rPr lang="en-GB" sz="4000" b="1" dirty="0" err="1"/>
              <a:t>hình</a:t>
            </a:r>
            <a:r>
              <a:rPr lang="en-GB" sz="4000" b="1" dirty="0"/>
              <a:t> </a:t>
            </a:r>
            <a:r>
              <a:rPr lang="en-GB" sz="4000" b="1" dirty="0" err="1"/>
              <a:t>tròn</a:t>
            </a:r>
            <a:r>
              <a:rPr lang="en-GB" sz="4000" b="1" dirty="0"/>
              <a:t>.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11254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89905" y="69080"/>
            <a:ext cx="78676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giữa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vi </a:t>
            </a:r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endParaRPr lang="en-US" sz="4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-152400" y="1723489"/>
            <a:ext cx="12344400" cy="513451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6" idx="0"/>
            <a:endCxn id="6" idx="2"/>
          </p:cNvCxnSpPr>
          <p:nvPr/>
        </p:nvCxnSpPr>
        <p:spPr>
          <a:xfrm>
            <a:off x="6019800" y="1723489"/>
            <a:ext cx="0" cy="51345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87677" y="1842343"/>
            <a:ext cx="4629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72363" y="1909586"/>
            <a:ext cx="3267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Chu vi </a:t>
            </a:r>
            <a:r>
              <a:rPr lang="en-GB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938407" y="2607528"/>
            <a:ext cx="1858030" cy="185803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336927" y="2699117"/>
            <a:ext cx="1858030" cy="1858030"/>
            <a:chOff x="637520" y="3361729"/>
            <a:chExt cx="1858030" cy="1858030"/>
          </a:xfrm>
        </p:grpSpPr>
        <p:sp>
          <p:nvSpPr>
            <p:cNvPr id="12" name="Oval 11"/>
            <p:cNvSpPr/>
            <p:nvPr/>
          </p:nvSpPr>
          <p:spPr>
            <a:xfrm>
              <a:off x="637520" y="3361729"/>
              <a:ext cx="1858030" cy="185803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 flipV="1">
              <a:off x="1619250" y="4328844"/>
              <a:ext cx="876300" cy="145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430639" y="3814435"/>
              <a:ext cx="43626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b="1" dirty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en-US" sz="4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810022" y="5554741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C = d x 3,14</a:t>
            </a:r>
          </a:p>
          <a:p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C = r x 2 x 3,14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76300" y="5793267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S = r x r x 3,14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-152400" y="4683843"/>
            <a:ext cx="62898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toàn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bề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mặt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sz="2400" b="1" u="sng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39940" y="4594651"/>
            <a:ext cx="5331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 vi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bao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xung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quanh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endParaRPr lang="en-US" altLang="en-US" sz="2400" b="1" u="sng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10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22" grpId="0"/>
      <p:bldP spid="23" grpId="0"/>
      <p:bldP spid="24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Horizontal Scroll 6"/>
          <p:cNvSpPr/>
          <p:nvPr/>
        </p:nvSpPr>
        <p:spPr>
          <a:xfrm>
            <a:off x="1416613" y="264577"/>
            <a:ext cx="9195878" cy="2070891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22690" y="695703"/>
            <a:ext cx="87466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3,14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22689" y="3105834"/>
            <a:ext cx="3777357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S = r x r x 3,14</a:t>
            </a:r>
          </a:p>
        </p:txBody>
      </p:sp>
      <p:sp>
        <p:nvSpPr>
          <p:cNvPr id="9" name="Oval 8"/>
          <p:cNvSpPr/>
          <p:nvPr/>
        </p:nvSpPr>
        <p:spPr>
          <a:xfrm>
            <a:off x="7390262" y="2600044"/>
            <a:ext cx="2954742" cy="2946217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24416" y="3992315"/>
            <a:ext cx="43263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bán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kính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867633" y="4073153"/>
            <a:ext cx="147737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8830102" y="3997258"/>
            <a:ext cx="122830" cy="1243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693624" y="4121633"/>
            <a:ext cx="395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427191" y="3611487"/>
            <a:ext cx="358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24416" y="2552593"/>
            <a:ext cx="2685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Ta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25268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  <p:bldP spid="6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89864" y="750627"/>
            <a:ext cx="6196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dm.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55885" y="3006736"/>
            <a:ext cx="61079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	2 x 2 x 3,14 = 12,56 (dm</a:t>
            </a:r>
            <a:r>
              <a:rPr lang="en-US" sz="3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: 12,56 dm</a:t>
            </a:r>
            <a:r>
              <a:rPr lang="en-US" sz="3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31778" y="2360405"/>
            <a:ext cx="1683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Calibri" panose="020F0502020204030204" pitchFamily="34" charset="0"/>
                <a:cs typeface="Calibri" panose="020F0502020204030204" pitchFamily="34" charset="0"/>
              </a:rPr>
              <a:t>Bài giải</a:t>
            </a:r>
          </a:p>
        </p:txBody>
      </p:sp>
    </p:spTree>
    <p:extLst>
      <p:ext uri="{BB962C8B-B14F-4D97-AF65-F5344CB8AC3E}">
        <p14:creationId xmlns:p14="http://schemas.microsoft.com/office/powerpoint/2010/main" val="247933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主题​​">
  <a:themeElements>
    <a:clrScheme name="自定义 2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4341"/>
      </a:accent1>
      <a:accent2>
        <a:srgbClr val="0DC8DB"/>
      </a:accent2>
      <a:accent3>
        <a:srgbClr val="505069"/>
      </a:accent3>
      <a:accent4>
        <a:srgbClr val="F94341"/>
      </a:accent4>
      <a:accent5>
        <a:srgbClr val="0DC8DB"/>
      </a:accent5>
      <a:accent6>
        <a:srgbClr val="505069"/>
      </a:accent6>
      <a:hlink>
        <a:srgbClr val="F94341"/>
      </a:hlink>
      <a:folHlink>
        <a:srgbClr val="0DC8DB"/>
      </a:folHlink>
    </a:clrScheme>
    <a:fontScheme name="自定义 2">
      <a:majorFont>
        <a:latin typeface="Humanst521 BT"/>
        <a:ea typeface="字魂59号-创粗黑"/>
        <a:cs typeface=""/>
      </a:majorFont>
      <a:minorFont>
        <a:latin typeface="Humanst521 BT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572</TotalTime>
  <Words>579</Words>
  <Application>Microsoft Office PowerPoint</Application>
  <PresentationFormat>Widescreen</PresentationFormat>
  <Paragraphs>145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#9Slide07 Cadena</vt:lpstr>
      <vt:lpstr>Algerian</vt:lpstr>
      <vt:lpstr>Arial</vt:lpstr>
      <vt:lpstr>Calibri</vt:lpstr>
      <vt:lpstr>Calibri </vt:lpstr>
      <vt:lpstr>Cambria Math</vt:lpstr>
      <vt:lpstr>Humanst521 BT</vt:lpstr>
      <vt:lpstr>Lazydog Bold</vt:lpstr>
      <vt:lpstr>LNTH-Purrfect</vt:lpstr>
      <vt:lpstr>Times New Roman</vt:lpstr>
      <vt:lpstr>字魂59号-创粗黑</vt:lpstr>
      <vt:lpstr>字魂70号-灵悦黑体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>9Slide.vn</dc:subject>
  <dc:creator>Admin</dc:creator>
  <dc:description>9Slide.vn</dc:description>
  <cp:lastModifiedBy>Admin</cp:lastModifiedBy>
  <cp:revision>34</cp:revision>
  <dcterms:created xsi:type="dcterms:W3CDTF">2019-06-26T07:14:23Z</dcterms:created>
  <dcterms:modified xsi:type="dcterms:W3CDTF">2022-01-25T01:36:59Z</dcterms:modified>
  <cp:category>9Slide.vn</cp:category>
</cp:coreProperties>
</file>