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9"/>
  </p:notesMasterIdLst>
  <p:sldIdLst>
    <p:sldId id="445" r:id="rId3"/>
    <p:sldId id="282" r:id="rId4"/>
    <p:sldId id="280" r:id="rId5"/>
    <p:sldId id="386" r:id="rId6"/>
    <p:sldId id="283" r:id="rId7"/>
    <p:sldId id="278" r:id="rId8"/>
    <p:sldId id="366" r:id="rId9"/>
    <p:sldId id="311" r:id="rId10"/>
    <p:sldId id="533" r:id="rId11"/>
    <p:sldId id="608" r:id="rId12"/>
    <p:sldId id="477" r:id="rId13"/>
    <p:sldId id="460" r:id="rId14"/>
    <p:sldId id="310" r:id="rId15"/>
    <p:sldId id="575" r:id="rId16"/>
    <p:sldId id="616" r:id="rId17"/>
    <p:sldId id="609" r:id="rId18"/>
    <p:sldId id="617" r:id="rId19"/>
    <p:sldId id="605" r:id="rId20"/>
    <p:sldId id="618" r:id="rId21"/>
    <p:sldId id="292" r:id="rId22"/>
    <p:sldId id="619" r:id="rId23"/>
    <p:sldId id="620" r:id="rId24"/>
    <p:sldId id="621" r:id="rId25"/>
    <p:sldId id="622" r:id="rId26"/>
    <p:sldId id="293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00FFCC"/>
    <a:srgbClr val="FF0066"/>
    <a:srgbClr val="FF66CC"/>
    <a:srgbClr val="FFFF99"/>
    <a:srgbClr val="004DE6"/>
    <a:srgbClr val="DDBA59"/>
    <a:srgbClr val="006600"/>
    <a:srgbClr val="9900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1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3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" Target="slide22.xml"/><Relationship Id="rId7" Type="http://schemas.openxmlformats.org/officeDocument/2006/relationships/slide" Target="slide23.xml"/><Relationship Id="rId12" Type="http://schemas.openxmlformats.org/officeDocument/2006/relationships/image" Target="../media/image16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5.gif"/><Relationship Id="rId5" Type="http://schemas.openxmlformats.org/officeDocument/2006/relationships/slide" Target="slide24.xml"/><Relationship Id="rId10" Type="http://schemas.openxmlformats.org/officeDocument/2006/relationships/image" Target="../media/image14.gif"/><Relationship Id="rId4" Type="http://schemas.openxmlformats.org/officeDocument/2006/relationships/image" Target="../media/image11.emf"/><Relationship Id="rId9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12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12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12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0.gif"/><Relationship Id="rId5" Type="http://schemas.openxmlformats.org/officeDocument/2006/relationships/audio" Target="../media/audio4.wav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48228" y="757313"/>
            <a:ext cx="102325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2. Đặt câu hỏi cho các trạng ngữ tìm được trong những câu trên.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48228" y="1328057"/>
            <a:ext cx="838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a.</a:t>
            </a:r>
            <a:r>
              <a:rPr lang="en-US" altLang="en-US" b="1"/>
              <a:t> </a:t>
            </a:r>
            <a:r>
              <a:rPr lang="en-US" altLang="en-US" b="1" i="1">
                <a:solidFill>
                  <a:srgbClr val="0033CC"/>
                </a:solidFill>
              </a:rPr>
              <a:t>Trước nhà</a:t>
            </a:r>
            <a:r>
              <a:rPr lang="en-US" altLang="en-US" b="1">
                <a:solidFill>
                  <a:srgbClr val="008000"/>
                </a:solidFill>
              </a:rPr>
              <a:t>, mấy cây hoa giấy nở tưng bừng.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248228" y="2394857"/>
            <a:ext cx="9913258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b</a:t>
            </a:r>
            <a:r>
              <a:rPr lang="en-US" altLang="en-US" b="1" smtClean="0">
                <a:solidFill>
                  <a:srgbClr val="008000"/>
                </a:solidFill>
              </a:rPr>
              <a:t>. </a:t>
            </a:r>
            <a:r>
              <a:rPr lang="en-US" altLang="en-US" b="1" i="1" smtClean="0">
                <a:solidFill>
                  <a:srgbClr val="0033CC"/>
                </a:solidFill>
              </a:rPr>
              <a:t>Trên </a:t>
            </a:r>
            <a:r>
              <a:rPr lang="en-US" altLang="en-US" b="1" i="1">
                <a:solidFill>
                  <a:srgbClr val="0033CC"/>
                </a:solidFill>
              </a:rPr>
              <a:t>các lề phố, trước cổng các cơ quan, trên mặt đường nhựa, khắp năm cửa ô trở vào</a:t>
            </a:r>
            <a:r>
              <a:rPr lang="en-US" altLang="en-US" b="1">
                <a:solidFill>
                  <a:srgbClr val="008000"/>
                </a:solidFill>
              </a:rPr>
              <a:t>, hoa sấu vẫn nở, vẫn vương vãi khắp thủ đô.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48228" y="1861457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- Mấy cây hoa giấy nở tưng bừng </a:t>
            </a:r>
            <a:r>
              <a:rPr lang="en-US" altLang="en-US" b="1" i="1" u="sng">
                <a:solidFill>
                  <a:srgbClr val="FF0000"/>
                </a:solidFill>
              </a:rPr>
              <a:t>ở đâu?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48228" y="3614057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- Hoa sấu vẫn nở, vẫn vương vãi </a:t>
            </a:r>
            <a:r>
              <a:rPr lang="en-US" altLang="en-US" b="1" i="1" u="sng">
                <a:solidFill>
                  <a:srgbClr val="FF0000"/>
                </a:solidFill>
              </a:rPr>
              <a:t>ở đâu?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248228" y="4985657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*Trạng ngữ chỉ nơi chốn trả lời cho câu hỏi</a:t>
            </a:r>
            <a:r>
              <a:rPr lang="en-US" altLang="en-US"/>
              <a:t> </a:t>
            </a:r>
            <a:r>
              <a:rPr lang="en-US" altLang="en-US" b="1" u="sng">
                <a:solidFill>
                  <a:srgbClr val="CC0000"/>
                </a:solidFill>
              </a:rPr>
              <a:t>ở đâu?</a:t>
            </a:r>
            <a:endParaRPr lang="en-US" altLang="en-US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248228" y="4299857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*Vậy trạng ngữ chỉ nơi chốn trả lời cho câu hỏi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 b="1">
                <a:solidFill>
                  <a:srgbClr val="0033CC"/>
                </a:solidFill>
              </a:rPr>
              <a:t>nào?</a:t>
            </a:r>
            <a:endParaRPr lang="en-US" alt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6" grpId="0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67717" y="1818275"/>
            <a:ext cx="9905999" cy="2434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vi-VN" altLang="en-US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1. Để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làm rõ nơi chốn diễn ra sự việc nêu trong câu ta thêm trạng ngữ chỉ nơi chốn vào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câu</a:t>
            </a:r>
            <a:r>
              <a:rPr lang="vi-VN" altLang="en-US" sz="28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2. Trạng ngữ chỉ nơi chốn trả lời cho câu hỏi </a:t>
            </a:r>
            <a:r>
              <a:rPr lang="vi-VN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ở </a:t>
            </a:r>
            <a:r>
              <a:rPr lang="vi-VN" alt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đâ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u?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313090" y="86371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Bài </a:t>
            </a:r>
            <a:r>
              <a:rPr lang="en-US" altLang="en-US" b="1">
                <a:solidFill>
                  <a:srgbClr val="000099"/>
                </a:solidFill>
              </a:rPr>
              <a:t>tập 1. Tìm trạng ngữ chỉ nơi chốn trong các câu sau: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436915" y="1752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    </a:t>
            </a:r>
            <a:endParaRPr lang="en-US" altLang="en-US" i="1">
              <a:solidFill>
                <a:srgbClr val="0000CC"/>
              </a:solidFill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1132115" y="1676400"/>
            <a:ext cx="971005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a. Trước rạp, người ta dọn dẹp sạch sẽ, sắp một hàng ghế dài</a:t>
            </a:r>
            <a:r>
              <a:rPr lang="en-US" altLang="en-US" b="1">
                <a:solidFill>
                  <a:srgbClr val="008000"/>
                </a:solidFill>
              </a:rPr>
              <a:t>.                                                                         </a:t>
            </a:r>
            <a:r>
              <a:rPr lang="en-US" altLang="en-US" b="1" smtClean="0">
                <a:solidFill>
                  <a:srgbClr val="008000"/>
                </a:solidFill>
              </a:rPr>
              <a:t>								         </a:t>
            </a:r>
            <a:r>
              <a:rPr lang="en-US" altLang="en-US" sz="2400" b="1" i="1" smtClean="0">
                <a:solidFill>
                  <a:srgbClr val="660066"/>
                </a:solidFill>
              </a:rPr>
              <a:t>Phi </a:t>
            </a:r>
            <a:r>
              <a:rPr lang="en-US" altLang="en-US" sz="2400" b="1" i="1">
                <a:solidFill>
                  <a:srgbClr val="660066"/>
                </a:solidFill>
              </a:rPr>
              <a:t>Vân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1313090" y="3810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    </a:t>
            </a:r>
            <a:endParaRPr lang="en-US" altLang="en-US" i="1">
              <a:solidFill>
                <a:srgbClr val="0000CC"/>
              </a:solidFill>
            </a:endParaRP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1132115" y="2743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8000"/>
                </a:solidFill>
              </a:rPr>
              <a:t>b.  Trên bờ, tiếng trống càng thúc dữ dội.</a:t>
            </a:r>
          </a:p>
          <a:p>
            <a:r>
              <a:rPr lang="en-US" altLang="en-US" b="1">
                <a:solidFill>
                  <a:srgbClr val="008000"/>
                </a:solidFill>
              </a:rPr>
              <a:t>                                         </a:t>
            </a:r>
            <a:r>
              <a:rPr lang="en-US" altLang="en-US" b="1" smtClean="0">
                <a:solidFill>
                  <a:srgbClr val="008000"/>
                </a:solidFill>
              </a:rPr>
              <a:t>               </a:t>
            </a:r>
            <a:r>
              <a:rPr lang="en-US" altLang="en-US" sz="2400" b="1" i="1" smtClean="0">
                <a:solidFill>
                  <a:srgbClr val="660066"/>
                </a:solidFill>
              </a:rPr>
              <a:t>Chu Văn</a:t>
            </a:r>
            <a:endParaRPr lang="en-US" altLang="en-US" sz="2400" b="1" i="1">
              <a:solidFill>
                <a:srgbClr val="660066"/>
              </a:solidFill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1575028" y="5029200"/>
            <a:ext cx="4738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1132115" y="3733800"/>
            <a:ext cx="97100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8000"/>
                </a:solidFill>
              </a:rPr>
              <a:t>c. Dưới những mái nhà ẩm nước, mọi người vẫn thu mình </a:t>
            </a:r>
          </a:p>
          <a:p>
            <a:r>
              <a:rPr lang="en-US" altLang="en-US" b="1">
                <a:solidFill>
                  <a:srgbClr val="008000"/>
                </a:solidFill>
              </a:rPr>
              <a:t> </a:t>
            </a:r>
            <a:r>
              <a:rPr lang="en-US" altLang="en-US" b="1" smtClean="0">
                <a:solidFill>
                  <a:srgbClr val="008000"/>
                </a:solidFill>
              </a:rPr>
              <a:t>trong </a:t>
            </a:r>
            <a:r>
              <a:rPr lang="en-US" altLang="en-US" b="1">
                <a:solidFill>
                  <a:srgbClr val="008000"/>
                </a:solidFill>
              </a:rPr>
              <a:t>giấc ngủ mệt mỏi</a:t>
            </a:r>
            <a:r>
              <a:rPr lang="en-US" altLang="en-US" b="1">
                <a:solidFill>
                  <a:srgbClr val="008000"/>
                </a:solidFill>
              </a:rPr>
              <a:t>.                 </a:t>
            </a:r>
            <a:r>
              <a:rPr lang="en-US" altLang="en-US" b="1" smtClean="0">
                <a:solidFill>
                  <a:srgbClr val="008000"/>
                </a:solidFill>
              </a:rPr>
              <a:t>		</a:t>
            </a:r>
          </a:p>
          <a:p>
            <a:r>
              <a:rPr lang="en-US" altLang="en-US" sz="2400" b="1" i="1">
                <a:solidFill>
                  <a:srgbClr val="008000"/>
                </a:solidFill>
              </a:rPr>
              <a:t>	</a:t>
            </a:r>
            <a:r>
              <a:rPr lang="en-US" altLang="en-US" sz="2400" b="1" i="1" smtClean="0">
                <a:solidFill>
                  <a:srgbClr val="008000"/>
                </a:solidFill>
              </a:rPr>
              <a:t>							</a:t>
            </a:r>
            <a:r>
              <a:rPr lang="en-US" altLang="en-US" sz="2400" b="1" i="1" smtClean="0">
                <a:solidFill>
                  <a:srgbClr val="660066"/>
                </a:solidFill>
              </a:rPr>
              <a:t>Nguyễn </a:t>
            </a:r>
            <a:r>
              <a:rPr lang="en-US" altLang="en-US" sz="2400" b="1" i="1">
                <a:solidFill>
                  <a:srgbClr val="660066"/>
                </a:solidFill>
              </a:rPr>
              <a:t>Trọng Tân</a:t>
            </a:r>
          </a:p>
        </p:txBody>
      </p:sp>
      <p:sp>
        <p:nvSpPr>
          <p:cNvPr id="19" name="Line 48"/>
          <p:cNvSpPr>
            <a:spLocks noChangeShapeType="1"/>
          </p:cNvSpPr>
          <p:nvPr/>
        </p:nvSpPr>
        <p:spPr bwMode="auto">
          <a:xfrm>
            <a:off x="1589315" y="4191000"/>
            <a:ext cx="426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0" name="Line 109"/>
          <p:cNvSpPr>
            <a:spLocks noChangeShapeType="1"/>
          </p:cNvSpPr>
          <p:nvPr/>
        </p:nvSpPr>
        <p:spPr bwMode="auto">
          <a:xfrm>
            <a:off x="1665515" y="2133600"/>
            <a:ext cx="1219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1" name="Line 110"/>
          <p:cNvSpPr>
            <a:spLocks noChangeShapeType="1"/>
          </p:cNvSpPr>
          <p:nvPr/>
        </p:nvSpPr>
        <p:spPr bwMode="auto">
          <a:xfrm>
            <a:off x="1665515" y="3200400"/>
            <a:ext cx="1066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nơi chốn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nơi chốn.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Viết được câu có sử dụng trạng ngữ chỉ nơi chốn phù hợp với sự việc và tìm sự việc phù hợp với trạng ngữ chỉ nơi chốn.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9364" y="84868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37788" y="210764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233715" y="2047195"/>
            <a:ext cx="1093264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rgbClr val="008000"/>
                </a:solidFill>
              </a:rPr>
              <a:t>………. , em giúp bố mẹ làm những công việc gia đình.</a:t>
            </a:r>
            <a:endParaRPr lang="en-US" altLang="en-US" b="1" i="1">
              <a:solidFill>
                <a:srgbClr val="008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33715" y="3080657"/>
            <a:ext cx="10043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b) ………, em rất chăm chú nghe giảng và hăng hái </a:t>
            </a:r>
            <a:r>
              <a:rPr lang="en-US" altLang="en-US" b="1">
                <a:solidFill>
                  <a:srgbClr val="008000"/>
                </a:solidFill>
              </a:rPr>
              <a:t>phát </a:t>
            </a:r>
            <a:r>
              <a:rPr lang="en-US" altLang="en-US" b="1" smtClean="0">
                <a:solidFill>
                  <a:srgbClr val="008000"/>
                </a:solidFill>
              </a:rPr>
              <a:t>biểu</a:t>
            </a:r>
            <a:r>
              <a:rPr lang="en-US" altLang="en-US" b="1">
                <a:solidFill>
                  <a:srgbClr val="008000"/>
                </a:solidFill>
              </a:rPr>
              <a:t>.</a:t>
            </a:r>
            <a:endParaRPr lang="en-US" altLang="en-US" b="1" i="1">
              <a:solidFill>
                <a:srgbClr val="008000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33715" y="4113893"/>
            <a:ext cx="1065469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c) ……………. ., hoa đã nở.</a:t>
            </a:r>
            <a:endParaRPr lang="en-US" altLang="en-US" b="1" i="1">
              <a:solidFill>
                <a:srgbClr val="008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676401" y="2032454"/>
            <a:ext cx="146502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Ở nhà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690914" y="3051856"/>
            <a:ext cx="1297093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Ở lớp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518558" y="4085318"/>
            <a:ext cx="259418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Trong vườn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233715" y="1023257"/>
            <a:ext cx="10043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* Bài tập 2. Thêm các trạng ngữ chỉ nơi chốn cho những câu sau:</a:t>
            </a:r>
          </a:p>
        </p:txBody>
      </p:sp>
    </p:spTree>
    <p:extLst>
      <p:ext uri="{BB962C8B-B14F-4D97-AF65-F5344CB8AC3E}">
        <p14:creationId xmlns:p14="http://schemas.microsoft.com/office/powerpoint/2010/main" val="30645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nơi chốn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nơi chốn.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Viết được câu có sử dụng trạng ngữ chỉ nơi chốn phù hợp với sự việc và tìm sự việc phù hợp với trạng ngữ chỉ nơi chốn.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7788" y="3693707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64065" y="1882550"/>
            <a:ext cx="989184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000099"/>
                </a:solidFill>
              </a:rPr>
              <a:t>a) Ngoài đường,…………..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000099"/>
                </a:solidFill>
              </a:rPr>
              <a:t>b) Trong nhà, ………..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000099"/>
                </a:solidFill>
              </a:rPr>
              <a:t>c) Trên đường đến trường, ………..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000099"/>
                </a:solidFill>
              </a:rPr>
              <a:t>d) Ở bên kia sườn núi, ……….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455888" y="4177617"/>
            <a:ext cx="608729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đàn bò thung thăng gặm cỏ.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468370" y="1979137"/>
            <a:ext cx="583365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mọi người đi lại tấp nập.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131460" y="2723671"/>
            <a:ext cx="659456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cả gia đình vui vẻ bên mâm cơm.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089753" y="3455535"/>
            <a:ext cx="566456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em đã giúp một bà cụ qua đường.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28914" y="859972"/>
            <a:ext cx="101454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000099"/>
                </a:solidFill>
              </a:rPr>
              <a:t>Bài </a:t>
            </a:r>
            <a:r>
              <a:rPr lang="en-US" altLang="en-US" b="1">
                <a:solidFill>
                  <a:srgbClr val="000099"/>
                </a:solidFill>
              </a:rPr>
              <a:t>tập 3: Các câu dưới đây chỉ mới có trạng ngữ chỉ nơi chốn. Hãy thêm những bộ phận cần thiết để hoàn chỉnh những câu ấy.</a:t>
            </a:r>
          </a:p>
        </p:txBody>
      </p:sp>
    </p:spTree>
    <p:extLst>
      <p:ext uri="{BB962C8B-B14F-4D97-AF65-F5344CB8AC3E}">
        <p14:creationId xmlns:p14="http://schemas.microsoft.com/office/powerpoint/2010/main" val="28309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nơi chốn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nơi chốn.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Viết được câu có sử dụng trạng ngữ chỉ nơi chốn phù hợp với sự việc và tìm sự việc phù hợp với trạng ngữ chỉ nơi chốn.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08804" y="3621945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0101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2387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FD02071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435">
            <a:off x="3449639" y="2278064"/>
            <a:ext cx="14509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FD02071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0005" flipH="1">
            <a:off x="6351589" y="2941638"/>
            <a:ext cx="16224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FD02071_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025">
            <a:off x="5153026" y="1462088"/>
            <a:ext cx="14398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362200" y="304801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0247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3810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grpSp>
        <p:nvGrpSpPr>
          <p:cNvPr id="10248" name="Group 13"/>
          <p:cNvGrpSpPr>
            <a:grpSpLocks/>
          </p:cNvGrpSpPr>
          <p:nvPr/>
        </p:nvGrpSpPr>
        <p:grpSpPr bwMode="auto">
          <a:xfrm>
            <a:off x="2438400" y="461964"/>
            <a:ext cx="6324600" cy="909637"/>
            <a:chOff x="576" y="36"/>
            <a:chExt cx="3984" cy="573"/>
          </a:xfrm>
        </p:grpSpPr>
        <p:sp>
          <p:nvSpPr>
            <p:cNvPr id="10253" name="WordArt 10" descr="611026"/>
            <p:cNvSpPr>
              <a:spLocks noChangeArrowheads="1" noChangeShapeType="1" noTextEdit="1"/>
            </p:cNvSpPr>
            <p:nvPr/>
          </p:nvSpPr>
          <p:spPr bwMode="auto">
            <a:xfrm>
              <a:off x="576" y="144"/>
              <a:ext cx="1488" cy="3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0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10"/>
                    <a:srcRect/>
                    <a:stretch>
                      <a:fillRect/>
                    </a:stretch>
                  </a:blip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+mj-lt"/>
                  <a:cs typeface="Times New Roman" panose="02020603050405020304" pitchFamily="18" charset="0"/>
                </a:rPr>
                <a:t>Trò chơi</a:t>
              </a:r>
              <a:endParaRPr lang="en-US" sz="4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254" name="WordArt 11" descr="611022"/>
            <p:cNvSpPr>
              <a:spLocks noChangeArrowheads="1" noChangeShapeType="1" noTextEdit="1"/>
            </p:cNvSpPr>
            <p:nvPr/>
          </p:nvSpPr>
          <p:spPr bwMode="auto">
            <a:xfrm>
              <a:off x="2256" y="36"/>
              <a:ext cx="2304" cy="5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1"/>
                    <a:srcRect/>
                    <a:stretch>
                      <a:fillRect/>
                    </a:stretch>
                  </a:blipFill>
                  <a:latin typeface="+mj-lt"/>
                  <a:cs typeface="Times New Roman" panose="02020603050405020304" pitchFamily="18" charset="0"/>
                </a:rPr>
                <a:t>HÁI QUẢ</a:t>
              </a:r>
            </a:p>
          </p:txBody>
        </p:sp>
      </p:grpSp>
      <p:pic>
        <p:nvPicPr>
          <p:cNvPr id="31758" name="Picture 5" descr="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23193" y="3409157"/>
            <a:ext cx="66294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5" descr="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3107" y="3371057"/>
            <a:ext cx="66294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5" descr="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643689"/>
            <a:ext cx="86106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5" descr="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9539"/>
            <a:ext cx="86106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4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b="1">
              <a:latin typeface="+mj-lt"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2316163" y="4267200"/>
            <a:ext cx="7010400" cy="909638"/>
            <a:chOff x="504" y="1008"/>
            <a:chExt cx="4416" cy="765"/>
          </a:xfrm>
        </p:grpSpPr>
        <p:sp>
          <p:nvSpPr>
            <p:cNvPr id="11381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sp>
          <p:nvSpPr>
            <p:cNvPr id="11382" name="Text Box 5"/>
            <p:cNvSpPr txBox="1">
              <a:spLocks noChangeArrowheads="1"/>
            </p:cNvSpPr>
            <p:nvPr/>
          </p:nvSpPr>
          <p:spPr bwMode="gray">
            <a:xfrm>
              <a:off x="798" y="1193"/>
              <a:ext cx="3976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b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Cả A và B đều đúng</a:t>
              </a: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2362200" y="3076576"/>
            <a:ext cx="7010400" cy="862013"/>
            <a:chOff x="504" y="1008"/>
            <a:chExt cx="4416" cy="765"/>
          </a:xfrm>
        </p:grpSpPr>
        <p:sp>
          <p:nvSpPr>
            <p:cNvPr id="1137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sp>
          <p:nvSpPr>
            <p:cNvPr id="11380" name="Text Box 8"/>
            <p:cNvSpPr txBox="1">
              <a:spLocks noChangeArrowheads="1"/>
            </p:cNvSpPr>
            <p:nvPr/>
          </p:nvSpPr>
          <p:spPr bwMode="gray">
            <a:xfrm>
              <a:off x="789" y="1153"/>
              <a:ext cx="397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33CC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b="1">
                  <a:solidFill>
                    <a:srgbClr val="0033CC"/>
                  </a:solidFill>
                  <a:cs typeface="Times New Roman" panose="02020603050405020304" pitchFamily="18" charset="0"/>
                </a:rPr>
                <a:t>trả lời cho câu hỏi </a:t>
              </a:r>
              <a:r>
                <a:rPr lang="en-US" altLang="en-US" b="1">
                  <a:solidFill>
                    <a:srgbClr val="CC0000"/>
                  </a:solidFill>
                  <a:cs typeface="Times New Roman" panose="02020603050405020304" pitchFamily="18" charset="0"/>
                </a:rPr>
                <a:t>ở đâu?</a:t>
              </a:r>
            </a:p>
          </p:txBody>
        </p:sp>
      </p:grpSp>
      <p:grpSp>
        <p:nvGrpSpPr>
          <p:cNvPr id="25609" name="Group 9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1377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sp>
          <p:nvSpPr>
            <p:cNvPr id="11378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</p:grpSp>
      <p:grpSp>
        <p:nvGrpSpPr>
          <p:cNvPr id="25612" name="Group 12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137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sp>
          <p:nvSpPr>
            <p:cNvPr id="1137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</p:grpSp>
      <p:grpSp>
        <p:nvGrpSpPr>
          <p:cNvPr id="25615" name="Group 15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1373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sp>
          <p:nvSpPr>
            <p:cNvPr id="11374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</p:grp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1371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sp>
          <p:nvSpPr>
            <p:cNvPr id="11372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b="1">
                <a:solidFill>
                  <a:srgbClr val="0033CC"/>
                </a:solidFill>
                <a:latin typeface="+mj-lt"/>
              </a:endParaRPr>
            </a:p>
          </p:txBody>
        </p:sp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1743090" y="1876425"/>
            <a:ext cx="923911" cy="989012"/>
            <a:chOff x="149" y="1175"/>
            <a:chExt cx="581" cy="623"/>
          </a:xfrm>
        </p:grpSpPr>
        <p:grpSp>
          <p:nvGrpSpPr>
            <p:cNvPr id="11360" name="Group 22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5623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25624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25625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65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66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25628" name="Oval 28"/>
              <p:cNvSpPr>
                <a:spLocks noChangeArrowheads="1"/>
              </p:cNvSpPr>
              <p:nvPr/>
            </p:nvSpPr>
            <p:spPr bwMode="gray">
              <a:xfrm>
                <a:off x="2620" y="1905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68" name="Oval 29"/>
              <p:cNvSpPr>
                <a:spLocks noChangeArrowheads="1"/>
              </p:cNvSpPr>
              <p:nvPr/>
            </p:nvSpPr>
            <p:spPr bwMode="gray">
              <a:xfrm>
                <a:off x="2621" y="1913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25630" name="Oval 30"/>
              <p:cNvSpPr>
                <a:spLocks noChangeArrowheads="1"/>
              </p:cNvSpPr>
              <p:nvPr/>
            </p:nvSpPr>
            <p:spPr bwMode="gray">
              <a:xfrm>
                <a:off x="2328" y="1906"/>
                <a:ext cx="1099" cy="14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70" name="Oval 31"/>
              <p:cNvSpPr>
                <a:spLocks noChangeArrowheads="1"/>
              </p:cNvSpPr>
              <p:nvPr/>
            </p:nvSpPr>
            <p:spPr bwMode="gray">
              <a:xfrm>
                <a:off x="2337" y="1913"/>
                <a:ext cx="1096" cy="143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25632" name="Text Box 32"/>
            <p:cNvSpPr txBox="1">
              <a:spLocks noChangeArrowheads="1"/>
            </p:cNvSpPr>
            <p:nvPr/>
          </p:nvSpPr>
          <p:spPr bwMode="gray">
            <a:xfrm>
              <a:off x="356" y="1296"/>
              <a:ext cx="241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1760551" y="2981325"/>
            <a:ext cx="923912" cy="989012"/>
            <a:chOff x="149" y="1175"/>
            <a:chExt cx="581" cy="623"/>
          </a:xfrm>
        </p:grpSpPr>
        <p:grpSp>
          <p:nvGrpSpPr>
            <p:cNvPr id="11349" name="Group 34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5635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25636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25637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54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55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25640" name="Oval 40"/>
              <p:cNvSpPr>
                <a:spLocks noChangeArrowheads="1"/>
              </p:cNvSpPr>
              <p:nvPr/>
            </p:nvSpPr>
            <p:spPr bwMode="gray">
              <a:xfrm>
                <a:off x="2620" y="1905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57" name="Oval 41"/>
              <p:cNvSpPr>
                <a:spLocks noChangeArrowheads="1"/>
              </p:cNvSpPr>
              <p:nvPr/>
            </p:nvSpPr>
            <p:spPr bwMode="gray">
              <a:xfrm>
                <a:off x="2621" y="1913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25642" name="Oval 42"/>
              <p:cNvSpPr>
                <a:spLocks noChangeArrowheads="1"/>
              </p:cNvSpPr>
              <p:nvPr/>
            </p:nvSpPr>
            <p:spPr bwMode="gray">
              <a:xfrm>
                <a:off x="2328" y="1906"/>
                <a:ext cx="1099" cy="14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59" name="Oval 43"/>
              <p:cNvSpPr>
                <a:spLocks noChangeArrowheads="1"/>
              </p:cNvSpPr>
              <p:nvPr/>
            </p:nvSpPr>
            <p:spPr bwMode="gray">
              <a:xfrm>
                <a:off x="2337" y="1913"/>
                <a:ext cx="1096" cy="143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25644" name="Text Box 44"/>
            <p:cNvSpPr txBox="1">
              <a:spLocks noChangeArrowheads="1"/>
            </p:cNvSpPr>
            <p:nvPr/>
          </p:nvSpPr>
          <p:spPr bwMode="gray">
            <a:xfrm>
              <a:off x="359" y="1296"/>
              <a:ext cx="23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1760551" y="4162425"/>
            <a:ext cx="923912" cy="989012"/>
            <a:chOff x="149" y="1175"/>
            <a:chExt cx="581" cy="623"/>
          </a:xfrm>
        </p:grpSpPr>
        <p:grpSp>
          <p:nvGrpSpPr>
            <p:cNvPr id="11338" name="Group 46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5647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25648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25649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43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44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gray">
              <a:xfrm>
                <a:off x="2620" y="1905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46" name="Oval 53"/>
              <p:cNvSpPr>
                <a:spLocks noChangeArrowheads="1"/>
              </p:cNvSpPr>
              <p:nvPr/>
            </p:nvSpPr>
            <p:spPr bwMode="gray">
              <a:xfrm>
                <a:off x="2621" y="1913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25654" name="Oval 54"/>
              <p:cNvSpPr>
                <a:spLocks noChangeArrowheads="1"/>
              </p:cNvSpPr>
              <p:nvPr/>
            </p:nvSpPr>
            <p:spPr bwMode="gray">
              <a:xfrm>
                <a:off x="2328" y="1906"/>
                <a:ext cx="1099" cy="143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48" name="Oval 55"/>
              <p:cNvSpPr>
                <a:spLocks noChangeArrowheads="1"/>
              </p:cNvSpPr>
              <p:nvPr/>
            </p:nvSpPr>
            <p:spPr bwMode="gray">
              <a:xfrm>
                <a:off x="2337" y="1913"/>
                <a:ext cx="1096" cy="143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25656" name="Text Box 56"/>
            <p:cNvSpPr txBox="1">
              <a:spLocks noChangeArrowheads="1"/>
            </p:cNvSpPr>
            <p:nvPr/>
          </p:nvSpPr>
          <p:spPr bwMode="gray">
            <a:xfrm>
              <a:off x="359" y="1296"/>
              <a:ext cx="23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5657" name="Group 57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1334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1335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1336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37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</p:grpSp>
      <p:sp>
        <p:nvSpPr>
          <p:cNvPr id="25662" name="Text Box 6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838200"/>
            <a:ext cx="6653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b="1">
                <a:solidFill>
                  <a:srgbClr val="CC0000"/>
                </a:solidFill>
                <a:cs typeface="Times New Roman" panose="02020603050405020304" pitchFamily="18" charset="0"/>
              </a:rPr>
              <a:t>Trạng ngữ chỉ nơi chốn là:</a:t>
            </a:r>
          </a:p>
        </p:txBody>
      </p:sp>
      <p:pic>
        <p:nvPicPr>
          <p:cNvPr id="25663" name="Picture 63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4" y="3279776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4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AutoShape 65">
            <a:hlinkClick r:id="rId9" action="ppaction://hlinksldjump"/>
          </p:cNvPr>
          <p:cNvSpPr>
            <a:spLocks noChangeArrowheads="1"/>
          </p:cNvSpPr>
          <p:nvPr/>
        </p:nvSpPr>
        <p:spPr bwMode="gray">
          <a:xfrm>
            <a:off x="1652588" y="50801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25666" name="Picture 66" descr="6140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4114800"/>
            <a:ext cx="10715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2648888" y="2016268"/>
            <a:ext cx="678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0033CC"/>
                </a:solidFill>
                <a:cs typeface="Times New Roman" panose="02020603050405020304" pitchFamily="18" charset="0"/>
              </a:rPr>
              <a:t>Để làm rõ nơi chốn diễn ra sự việc nêu </a:t>
            </a:r>
            <a:r>
              <a:rPr lang="en-US" altLang="en-US" sz="2400" b="1">
                <a:solidFill>
                  <a:srgbClr val="0033CC"/>
                </a:solidFill>
                <a:cs typeface="Times New Roman" panose="02020603050405020304" pitchFamily="18" charset="0"/>
              </a:rPr>
              <a:t>trong </a:t>
            </a:r>
            <a:r>
              <a:rPr lang="en-US" altLang="en-US" sz="2400" b="1" smtClean="0">
                <a:solidFill>
                  <a:srgbClr val="0033CC"/>
                </a:solidFill>
                <a:cs typeface="Times New Roman" panose="02020603050405020304" pitchFamily="18" charset="0"/>
              </a:rPr>
              <a:t>câu </a:t>
            </a:r>
            <a:r>
              <a:rPr lang="en-US" altLang="en-US" sz="2400" b="1">
                <a:solidFill>
                  <a:srgbClr val="0033CC"/>
                </a:solidFill>
                <a:cs typeface="Times New Roman" panose="02020603050405020304" pitchFamily="18" charset="0"/>
              </a:rPr>
              <a:t>ta thêm trạng ngữ chỉ nơi chốn vào câu.</a:t>
            </a:r>
          </a:p>
        </p:txBody>
      </p:sp>
      <p:pic>
        <p:nvPicPr>
          <p:cNvPr id="25671" name="Picture 71" descr="17"/>
          <p:cNvPicPr>
            <a:picLocks noChangeAspect="1" noChangeArrowheads="1" noCrop="1"/>
          </p:cNvPicPr>
          <p:nvPr/>
        </p:nvPicPr>
        <p:blipFill>
          <a:blip r:embed="rId11">
            <a:lum bright="-32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10">
            <a:off x="9239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AutoShape 33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715000"/>
            <a:ext cx="1143000" cy="914400"/>
          </a:xfrm>
          <a:prstGeom prst="actionButtonHom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b="1">
              <a:latin typeface="+mj-lt"/>
            </a:endParaRPr>
          </a:p>
        </p:txBody>
      </p:sp>
      <p:grpSp>
        <p:nvGrpSpPr>
          <p:cNvPr id="26057" name="Group 457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1328" name="Oval 458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grpSp>
          <p:nvGrpSpPr>
            <p:cNvPr id="11329" name="Group 459"/>
            <p:cNvGrpSpPr>
              <a:grpSpLocks/>
            </p:cNvGrpSpPr>
            <p:nvPr/>
          </p:nvGrpSpPr>
          <p:grpSpPr bwMode="auto">
            <a:xfrm>
              <a:off x="301" y="1390"/>
              <a:ext cx="402" cy="340"/>
              <a:chOff x="301" y="1390"/>
              <a:chExt cx="402" cy="340"/>
            </a:xfrm>
          </p:grpSpPr>
          <p:sp>
            <p:nvSpPr>
              <p:cNvPr id="26060" name="Oval 460"/>
              <p:cNvSpPr>
                <a:spLocks noChangeArrowheads="1"/>
              </p:cNvSpPr>
              <p:nvPr/>
            </p:nvSpPr>
            <p:spPr bwMode="gray">
              <a:xfrm rot="5400000">
                <a:off x="428" y="1355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32" name="Oval 461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33" name="Oval 462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11330" name="Text Box 463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00</a:t>
              </a:r>
            </a:p>
          </p:txBody>
        </p:sp>
      </p:grpSp>
      <p:grpSp>
        <p:nvGrpSpPr>
          <p:cNvPr id="26064" name="Group 464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1322" name="Oval 465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grpSp>
          <p:nvGrpSpPr>
            <p:cNvPr id="11323" name="Group 466"/>
            <p:cNvGrpSpPr>
              <a:grpSpLocks/>
            </p:cNvGrpSpPr>
            <p:nvPr/>
          </p:nvGrpSpPr>
          <p:grpSpPr bwMode="auto">
            <a:xfrm>
              <a:off x="301" y="1390"/>
              <a:ext cx="402" cy="340"/>
              <a:chOff x="301" y="1390"/>
              <a:chExt cx="402" cy="340"/>
            </a:xfrm>
          </p:grpSpPr>
          <p:sp>
            <p:nvSpPr>
              <p:cNvPr id="26067" name="Oval 467"/>
              <p:cNvSpPr>
                <a:spLocks noChangeArrowheads="1"/>
              </p:cNvSpPr>
              <p:nvPr/>
            </p:nvSpPr>
            <p:spPr bwMode="gray">
              <a:xfrm rot="5400000">
                <a:off x="428" y="1355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26" name="Oval 468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27" name="Oval 469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11324" name="Text Box 470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6071" name="Group 471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1316" name="Oval 472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grpSp>
          <p:nvGrpSpPr>
            <p:cNvPr id="11317" name="Group 473"/>
            <p:cNvGrpSpPr>
              <a:grpSpLocks/>
            </p:cNvGrpSpPr>
            <p:nvPr/>
          </p:nvGrpSpPr>
          <p:grpSpPr bwMode="auto">
            <a:xfrm>
              <a:off x="301" y="1390"/>
              <a:ext cx="402" cy="340"/>
              <a:chOff x="301" y="1390"/>
              <a:chExt cx="402" cy="340"/>
            </a:xfrm>
          </p:grpSpPr>
          <p:sp>
            <p:nvSpPr>
              <p:cNvPr id="26074" name="Oval 474"/>
              <p:cNvSpPr>
                <a:spLocks noChangeArrowheads="1"/>
              </p:cNvSpPr>
              <p:nvPr/>
            </p:nvSpPr>
            <p:spPr bwMode="gray">
              <a:xfrm rot="5400000">
                <a:off x="428" y="1355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20" name="Oval 475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21" name="Oval 476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11318" name="Text Box 477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078" name="Group 478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1310" name="Oval 479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grpSp>
          <p:nvGrpSpPr>
            <p:cNvPr id="11311" name="Group 480"/>
            <p:cNvGrpSpPr>
              <a:grpSpLocks/>
            </p:cNvGrpSpPr>
            <p:nvPr/>
          </p:nvGrpSpPr>
          <p:grpSpPr bwMode="auto">
            <a:xfrm>
              <a:off x="301" y="1390"/>
              <a:ext cx="402" cy="340"/>
              <a:chOff x="301" y="1390"/>
              <a:chExt cx="402" cy="340"/>
            </a:xfrm>
          </p:grpSpPr>
          <p:sp>
            <p:nvSpPr>
              <p:cNvPr id="26081" name="Oval 481"/>
              <p:cNvSpPr>
                <a:spLocks noChangeArrowheads="1"/>
              </p:cNvSpPr>
              <p:nvPr/>
            </p:nvSpPr>
            <p:spPr bwMode="gray">
              <a:xfrm rot="5400000">
                <a:off x="428" y="1355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14" name="Oval 482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15" name="Oval 483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11312" name="Text Box 484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6085" name="Group 485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1304" name="Oval 486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grpSp>
          <p:nvGrpSpPr>
            <p:cNvPr id="11305" name="Group 487"/>
            <p:cNvGrpSpPr>
              <a:grpSpLocks/>
            </p:cNvGrpSpPr>
            <p:nvPr/>
          </p:nvGrpSpPr>
          <p:grpSpPr bwMode="auto">
            <a:xfrm>
              <a:off x="301" y="1390"/>
              <a:ext cx="402" cy="340"/>
              <a:chOff x="301" y="1390"/>
              <a:chExt cx="402" cy="340"/>
            </a:xfrm>
          </p:grpSpPr>
          <p:sp>
            <p:nvSpPr>
              <p:cNvPr id="26088" name="Oval 488"/>
              <p:cNvSpPr>
                <a:spLocks noChangeArrowheads="1"/>
              </p:cNvSpPr>
              <p:nvPr/>
            </p:nvSpPr>
            <p:spPr bwMode="gray">
              <a:xfrm rot="5400000">
                <a:off x="428" y="1355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08" name="Oval 489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09" name="Oval 490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11306" name="Text Box 491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092" name="Group 492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1298" name="Oval 493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grpSp>
          <p:nvGrpSpPr>
            <p:cNvPr id="11299" name="Group 494"/>
            <p:cNvGrpSpPr>
              <a:grpSpLocks/>
            </p:cNvGrpSpPr>
            <p:nvPr/>
          </p:nvGrpSpPr>
          <p:grpSpPr bwMode="auto">
            <a:xfrm>
              <a:off x="301" y="1390"/>
              <a:ext cx="402" cy="340"/>
              <a:chOff x="301" y="1390"/>
              <a:chExt cx="402" cy="340"/>
            </a:xfrm>
          </p:grpSpPr>
          <p:sp>
            <p:nvSpPr>
              <p:cNvPr id="26095" name="Oval 495"/>
              <p:cNvSpPr>
                <a:spLocks noChangeArrowheads="1"/>
              </p:cNvSpPr>
              <p:nvPr/>
            </p:nvSpPr>
            <p:spPr bwMode="gray">
              <a:xfrm rot="5400000">
                <a:off x="428" y="1355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302" name="Oval 496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303" name="Oval 497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11300" name="Text Box 498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099" name="Group 499"/>
          <p:cNvGrpSpPr>
            <a:grpSpLocks/>
          </p:cNvGrpSpPr>
          <p:nvPr/>
        </p:nvGrpSpPr>
        <p:grpSpPr bwMode="auto">
          <a:xfrm>
            <a:off x="9525000" y="728664"/>
            <a:ext cx="990600" cy="1008062"/>
            <a:chOff x="240" y="1296"/>
            <a:chExt cx="521" cy="635"/>
          </a:xfrm>
        </p:grpSpPr>
        <p:sp>
          <p:nvSpPr>
            <p:cNvPr id="11292" name="Oval 500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b="1">
                <a:latin typeface="+mj-lt"/>
              </a:endParaRPr>
            </a:p>
          </p:txBody>
        </p:sp>
        <p:grpSp>
          <p:nvGrpSpPr>
            <p:cNvPr id="11293" name="Group 501"/>
            <p:cNvGrpSpPr>
              <a:grpSpLocks/>
            </p:cNvGrpSpPr>
            <p:nvPr/>
          </p:nvGrpSpPr>
          <p:grpSpPr bwMode="auto">
            <a:xfrm>
              <a:off x="301" y="1390"/>
              <a:ext cx="402" cy="340"/>
              <a:chOff x="301" y="1390"/>
              <a:chExt cx="402" cy="340"/>
            </a:xfrm>
          </p:grpSpPr>
          <p:sp>
            <p:nvSpPr>
              <p:cNvPr id="26102" name="Oval 502"/>
              <p:cNvSpPr>
                <a:spLocks noChangeArrowheads="1"/>
              </p:cNvSpPr>
              <p:nvPr/>
            </p:nvSpPr>
            <p:spPr bwMode="gray">
              <a:xfrm rot="5400000">
                <a:off x="428" y="1355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 sz="2800" b="1">
                  <a:latin typeface="+mj-lt"/>
                </a:endParaRPr>
              </a:p>
            </p:txBody>
          </p:sp>
          <p:sp>
            <p:nvSpPr>
              <p:cNvPr id="11296" name="Oval 503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  <p:sp>
            <p:nvSpPr>
              <p:cNvPr id="11297" name="Oval 504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 b="1">
                  <a:latin typeface="+mj-lt"/>
                </a:endParaRPr>
              </a:p>
            </p:txBody>
          </p:sp>
        </p:grpSp>
        <p:sp>
          <p:nvSpPr>
            <p:cNvPr id="11294" name="Text Box 505"/>
            <p:cNvSpPr txBox="1">
              <a:spLocks noChangeArrowheads="1"/>
            </p:cNvSpPr>
            <p:nvPr/>
          </p:nvSpPr>
          <p:spPr bwMode="auto">
            <a:xfrm>
              <a:off x="302" y="1330"/>
              <a:ext cx="42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FF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70242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5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C -0.05782 -0.00301 -0.11576 -0.00254 -0.17383 -0.00393 C -0.18477 -0.02569 -0.17982 -0.0618 -0.17383 -0.08611 C -0.17279 -0.09722 -0.17136 -0.13773 -0.16302 -0.14745 C -0.15886 -0.15231 -0.15326 -0.15463 -0.14935 -0.15972 C -0.14584 -0.16412 -0.14362 -0.1699 -0.14011 -0.17407 C -0.13737 -0.17731 -0.13073 -0.18217 -0.13073 -0.18194 C -0.12761 -0.19652 -0.13217 -0.17986 -0.12461 -0.19444 C -0.12383 -0.19629 -0.12396 -0.19884 -0.12305 -0.20069 C -0.12188 -0.20324 -0.11993 -0.20486 -0.11836 -0.20694 C -0.11368 -0.22754 -0.12123 -0.19676 -0.11394 -0.21921 C -0.10782 -0.23796 -0.11719 -0.21759 -0.10925 -0.23356 C -0.10677 -0.24583 -0.10573 -0.25764 -0.10469 -0.27037 C -0.10521 -0.28889 -0.1043 -0.3074 -0.10625 -0.32569 C -0.10677 -0.33102 -0.11237 -0.33264 -0.1155 -0.33611 C -0.12383 -0.3456 -0.14375 -0.35602 -0.15534 -0.35648 C -0.19636 -0.35764 -0.2375 -0.35787 -0.27852 -0.35856 C -0.28112 -0.36852 -0.27878 -0.37708 -0.2724 -0.3831 C -0.26888 -0.39652 -0.26654 -0.39444 -0.25873 -0.40139 C -0.2543 -0.40972 -0.25144 -0.41342 -0.24467 -0.41782 C -0.23998 -0.4243 -0.23607 -0.425 -0.2323 -0.43217 C -0.22982 -0.44166 -0.22878 -0.45162 -0.22618 -0.46088 C -0.22305 -0.47222 -0.22383 -0.46597 -0.21993 -0.47523 C -0.21875 -0.47801 -0.2181 -0.48078 -0.21706 -0.48356 C -0.21576 -0.4875 -0.21394 -0.49583 -0.21394 -0.4956 C -0.21446 -0.50277 -0.21394 -0.50995 -0.2155 -0.51643 C -0.21758 -0.52523 -0.24584 -0.52639 -0.24779 -0.52662 C -0.26628 -0.53518 -0.24597 -0.52639 -0.29545 -0.53078 C -0.30052 -0.53125 -0.30573 -0.53727 -0.31094 -0.53889 C -0.32097 -0.54722 -0.33112 -0.55301 -0.34154 -0.56157 C -0.34948 -0.56805 -0.35196 -0.575 -0.36159 -0.57986 C -0.37644 -0.6 -0.35977 -0.58009 -0.37383 -0.59027 C -0.39597 -0.60625 -0.37696 -0.59699 -0.3892 -0.60254 C -0.39649 -0.60115 -0.40365 -0.60115 -0.40925 -0.59421 C -0.4125 -0.59027 -0.4224 -0.5743 -0.4293 -0.57384 C -0.46771 -0.57199 -0.50625 -0.57245 -0.54467 -0.57176 C -0.57917 -0.57245 -0.61342 -0.57199 -0.64779 -0.57384 C -0.65274 -0.57407 -0.65482 -0.58402 -0.66003 -0.58611 C -0.67435 -0.59166 -0.67565 -0.58889 -0.69844 -0.59027 C -0.70157 -0.60694 -0.7099 -0.60463 -0.72149 -0.60671 C -0.73125 -0.60856 -0.74154 -0.61064 -0.75092 -0.61481 C -0.753 -0.61412 -0.75482 -0.61365 -0.7569 -0.61273 C -0.76003 -0.61157 -0.76615 -0.60856 -0.76615 -0.60833 C -0.77344 -0.59421 -0.76927 -0.59907 -0.77696 -0.59213 C -0.78386 -0.57847 -0.78815 -0.56064 -0.79844 -0.55115 C -0.79948 -0.54907 -0.80013 -0.54652 -0.80157 -0.54514 C -0.80274 -0.54375 -0.80508 -0.54467 -0.80625 -0.54305 C -0.80886 -0.53958 -0.81237 -0.53078 -0.81237 -0.53055 C -0.81315 -0.52592 -0.8155 -0.52152 -0.8155 -0.51643 C -0.8155 -0.49745 -0.81107 -0.49421 -0.80157 -0.48148 C -0.80039 -0.47986 -0.79844 -0.48032 -0.79688 -0.47939 C -0.79128 -0.47615 -0.78659 -0.47176 -0.78164 -0.46713 C -0.77956 -0.46504 -0.77539 -0.46088 -0.77539 -0.46064 C -0.77045 -0.45092 -0.76081 -0.44282 -0.75222 -0.43842 C -0.74779 -0.43611 -0.73855 -0.43217 -0.73855 -0.43194 C -0.72084 -0.40949 -0.70847 -0.41481 -0.68164 -0.4118 C -0.6543 -0.40463 -0.62657 -0.41319 -0.60013 -0.40139 C -0.59714 -0.39722 -0.59154 -0.3949 -0.59089 -0.38912 C -0.58972 -0.37939 -0.59102 -0.37523 -0.58607 -0.36875 C -0.58021 -0.36111 -0.57084 -0.36018 -0.56302 -0.35856 C -0.55573 -0.35208 -0.55938 -0.35694 -0.55534 -0.34213 C -0.55482 -0.34004 -0.55378 -0.33611 -0.55378 -0.33588 C -0.5599 -0.28796 -0.55209 -0.32569 -0.63698 -0.32176 C -0.64519 -0.32129 -0.65378 -0.31597 -0.66159 -0.31342 C -0.66472 -0.30926 -0.6694 -0.30671 -0.67084 -0.30115 C -0.67188 -0.29699 -0.67188 -0.29236 -0.67383 -0.28889 C -0.675 -0.2868 -0.67657 -0.28495 -0.67852 -0.28472 C -0.69219 -0.28287 -0.70612 -0.28333 -0.71993 -0.28264 C -0.72396 -0.28102 -0.72865 -0.28148 -0.7323 -0.2787 C -0.73386 -0.27754 -0.73399 -0.27407 -0.73542 -0.27245 C -0.73659 -0.27106 -0.73868 -0.27152 -0.74011 -0.27037 C -0.74336 -0.26805 -0.74935 -0.26227 -0.74935 -0.26203 C -0.75313 -0.24676 -0.74753 -0.26481 -0.75534 -0.25185 C -0.75638 -0.25023 -0.75599 -0.24745 -0.7569 -0.24583 C -0.76133 -0.23865 -0.77279 -0.23865 -0.77852 -0.2375 C -0.78425 -0.23518 -0.78243 -0.2375 -0.78477 -0.23148 " pathEditMode="relative" rAng="0" ptsTypes="AAAAAAAAAAAAAAAAAAAAAAAAAAAAAAAAAAAAAAAAAAAAAAAAAAAAAAAAAAAAAAAAAAAAAAAAAAAA">
                                      <p:cBhvr>
                                        <p:cTn id="118" dur="50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81" y="-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</p:childTnLst>
        </p:cTn>
      </p:par>
    </p:tnLst>
    <p:bldLst>
      <p:bldP spid="256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373313" y="4267201"/>
            <a:ext cx="7010400" cy="860425"/>
            <a:chOff x="504" y="1008"/>
            <a:chExt cx="4416" cy="765"/>
          </a:xfrm>
        </p:grpSpPr>
        <p:sp>
          <p:nvSpPr>
            <p:cNvPr id="12405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406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700" b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altLang="en-US" b="1" i="1">
                  <a:solidFill>
                    <a:srgbClr val="0033CC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Cả lớp đang tập thể dục.</a:t>
              </a:r>
              <a:endParaRPr lang="en-US" altLang="en-US" b="1" i="1">
                <a:solidFill>
                  <a:srgbClr val="0033CC"/>
                </a:solidFill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362200" y="1957388"/>
            <a:ext cx="7010400" cy="811212"/>
            <a:chOff x="504" y="1008"/>
            <a:chExt cx="4416" cy="765"/>
          </a:xfrm>
        </p:grpSpPr>
        <p:sp>
          <p:nvSpPr>
            <p:cNvPr id="1240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0033CC"/>
                  </a:solidFill>
                </a:rPr>
                <a:t>     Trên sân trường, các bạn đang tập thể dục.</a:t>
              </a:r>
            </a:p>
          </p:txBody>
        </p:sp>
        <p:sp>
          <p:nvSpPr>
            <p:cNvPr id="12404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b="1" i="1">
                <a:solidFill>
                  <a:srgbClr val="0033CC"/>
                </a:solidFill>
              </a:endParaRPr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2401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402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2399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400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2397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98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2338388" y="3090864"/>
            <a:ext cx="7010400" cy="795337"/>
            <a:chOff x="504" y="1008"/>
            <a:chExt cx="4416" cy="765"/>
          </a:xfrm>
        </p:grpSpPr>
        <p:sp>
          <p:nvSpPr>
            <p:cNvPr id="12395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96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2400" b="1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1743090" y="1876425"/>
            <a:ext cx="923911" cy="989012"/>
            <a:chOff x="149" y="1175"/>
            <a:chExt cx="581" cy="623"/>
          </a:xfrm>
        </p:grpSpPr>
        <p:grpSp>
          <p:nvGrpSpPr>
            <p:cNvPr id="12384" name="Group 22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4599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24600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24601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89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90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604" name="Oval 28"/>
              <p:cNvSpPr>
                <a:spLocks noChangeArrowheads="1"/>
              </p:cNvSpPr>
              <p:nvPr/>
            </p:nvSpPr>
            <p:spPr bwMode="gray">
              <a:xfrm>
                <a:off x="2620" y="2117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92" name="Oval 29"/>
              <p:cNvSpPr>
                <a:spLocks noChangeArrowheads="1"/>
              </p:cNvSpPr>
              <p:nvPr/>
            </p:nvSpPr>
            <p:spPr bwMode="gray">
              <a:xfrm>
                <a:off x="2621" y="2124"/>
                <a:ext cx="528" cy="10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606" name="Oval 30"/>
              <p:cNvSpPr>
                <a:spLocks noChangeArrowheads="1"/>
              </p:cNvSpPr>
              <p:nvPr/>
            </p:nvSpPr>
            <p:spPr bwMode="gray">
              <a:xfrm>
                <a:off x="2328" y="2117"/>
                <a:ext cx="1099" cy="10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94" name="Oval 31"/>
              <p:cNvSpPr>
                <a:spLocks noChangeArrowheads="1"/>
              </p:cNvSpPr>
              <p:nvPr/>
            </p:nvSpPr>
            <p:spPr bwMode="gray">
              <a:xfrm>
                <a:off x="2337" y="2124"/>
                <a:ext cx="1096" cy="10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08" name="Text Box 32"/>
            <p:cNvSpPr txBox="1">
              <a:spLocks noChangeArrowheads="1"/>
            </p:cNvSpPr>
            <p:nvPr/>
          </p:nvSpPr>
          <p:spPr bwMode="gray">
            <a:xfrm>
              <a:off x="366" y="1296"/>
              <a:ext cx="221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1760551" y="2981325"/>
            <a:ext cx="923912" cy="989012"/>
            <a:chOff x="149" y="1175"/>
            <a:chExt cx="581" cy="623"/>
          </a:xfrm>
        </p:grpSpPr>
        <p:grpSp>
          <p:nvGrpSpPr>
            <p:cNvPr id="12373" name="Group 34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4611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24612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24613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78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79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616" name="Oval 40"/>
              <p:cNvSpPr>
                <a:spLocks noChangeArrowheads="1"/>
              </p:cNvSpPr>
              <p:nvPr/>
            </p:nvSpPr>
            <p:spPr bwMode="gray">
              <a:xfrm>
                <a:off x="2620" y="2117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81" name="Oval 41"/>
              <p:cNvSpPr>
                <a:spLocks noChangeArrowheads="1"/>
              </p:cNvSpPr>
              <p:nvPr/>
            </p:nvSpPr>
            <p:spPr bwMode="gray">
              <a:xfrm>
                <a:off x="2621" y="2124"/>
                <a:ext cx="528" cy="10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618" name="Oval 42"/>
              <p:cNvSpPr>
                <a:spLocks noChangeArrowheads="1"/>
              </p:cNvSpPr>
              <p:nvPr/>
            </p:nvSpPr>
            <p:spPr bwMode="gray">
              <a:xfrm>
                <a:off x="2328" y="2117"/>
                <a:ext cx="1099" cy="10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83" name="Oval 43"/>
              <p:cNvSpPr>
                <a:spLocks noChangeArrowheads="1"/>
              </p:cNvSpPr>
              <p:nvPr/>
            </p:nvSpPr>
            <p:spPr bwMode="gray">
              <a:xfrm>
                <a:off x="2337" y="2124"/>
                <a:ext cx="1096" cy="10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20" name="Text Box 44"/>
            <p:cNvSpPr txBox="1">
              <a:spLocks noChangeArrowheads="1"/>
            </p:cNvSpPr>
            <p:nvPr/>
          </p:nvSpPr>
          <p:spPr bwMode="gray">
            <a:xfrm>
              <a:off x="366" y="1296"/>
              <a:ext cx="221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24621" name="Group 45"/>
          <p:cNvGrpSpPr>
            <a:grpSpLocks/>
          </p:cNvGrpSpPr>
          <p:nvPr/>
        </p:nvGrpSpPr>
        <p:grpSpPr bwMode="auto">
          <a:xfrm>
            <a:off x="1760551" y="4162425"/>
            <a:ext cx="923912" cy="989012"/>
            <a:chOff x="149" y="1175"/>
            <a:chExt cx="581" cy="623"/>
          </a:xfrm>
        </p:grpSpPr>
        <p:grpSp>
          <p:nvGrpSpPr>
            <p:cNvPr id="12362" name="Group 46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462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2462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2462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67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68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gray">
              <a:xfrm>
                <a:off x="2620" y="2117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70" name="Oval 53"/>
              <p:cNvSpPr>
                <a:spLocks noChangeArrowheads="1"/>
              </p:cNvSpPr>
              <p:nvPr/>
            </p:nvSpPr>
            <p:spPr bwMode="gray">
              <a:xfrm>
                <a:off x="2621" y="2124"/>
                <a:ext cx="528" cy="10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630" name="Oval 54"/>
              <p:cNvSpPr>
                <a:spLocks noChangeArrowheads="1"/>
              </p:cNvSpPr>
              <p:nvPr/>
            </p:nvSpPr>
            <p:spPr bwMode="gray">
              <a:xfrm>
                <a:off x="2328" y="2117"/>
                <a:ext cx="1099" cy="10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vi-VN">
                  <a:latin typeface="Arial" pitchFamily="34" charset="0"/>
                </a:endParaRPr>
              </a:p>
            </p:txBody>
          </p:sp>
          <p:sp>
            <p:nvSpPr>
              <p:cNvPr id="12372" name="Oval 55"/>
              <p:cNvSpPr>
                <a:spLocks noChangeArrowheads="1"/>
              </p:cNvSpPr>
              <p:nvPr/>
            </p:nvSpPr>
            <p:spPr bwMode="gray">
              <a:xfrm>
                <a:off x="2337" y="2124"/>
                <a:ext cx="1096" cy="10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32" name="Text Box 56"/>
            <p:cNvSpPr txBox="1">
              <a:spLocks noChangeArrowheads="1"/>
            </p:cNvSpPr>
            <p:nvPr/>
          </p:nvSpPr>
          <p:spPr bwMode="gray">
            <a:xfrm>
              <a:off x="366" y="1296"/>
              <a:ext cx="221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4633" name="Group 57"/>
          <p:cNvGrpSpPr>
            <a:grpSpLocks/>
          </p:cNvGrpSpPr>
          <p:nvPr/>
        </p:nvGrpSpPr>
        <p:grpSpPr bwMode="auto">
          <a:xfrm>
            <a:off x="1828800" y="304800"/>
            <a:ext cx="7524750" cy="1676400"/>
            <a:chOff x="156" y="192"/>
            <a:chExt cx="5460" cy="528"/>
          </a:xfrm>
        </p:grpSpPr>
        <p:sp>
          <p:nvSpPr>
            <p:cNvPr id="12358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2359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2360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61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638" name="Text Box 6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438401" y="609600"/>
            <a:ext cx="665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</a:rPr>
              <a:t>Trong các câu sau câu nào có trạng ngữ chỉ nơi chốn ?</a:t>
            </a:r>
          </a:p>
        </p:txBody>
      </p:sp>
      <p:pic>
        <p:nvPicPr>
          <p:cNvPr id="24639" name="Picture 63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0" name="Picture 64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3262314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1" name="Picture 65" descr="6140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905000"/>
            <a:ext cx="10715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AutoShape 66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24645" name="Rectangle 69"/>
          <p:cNvSpPr>
            <a:spLocks noChangeArrowheads="1"/>
          </p:cNvSpPr>
          <p:nvPr/>
        </p:nvSpPr>
        <p:spPr bwMode="auto">
          <a:xfrm>
            <a:off x="2895601" y="3200401"/>
            <a:ext cx="5141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i="1">
                <a:solidFill>
                  <a:srgbClr val="0033CC"/>
                </a:solidFill>
              </a:rPr>
              <a:t>Các bạn đang tập thể dục rất đều.</a:t>
            </a:r>
          </a:p>
        </p:txBody>
      </p:sp>
      <p:pic>
        <p:nvPicPr>
          <p:cNvPr id="24646" name="Picture 70" descr="17"/>
          <p:cNvPicPr>
            <a:picLocks noChangeAspect="1" noChangeArrowheads="1" noCrop="1"/>
          </p:cNvPicPr>
          <p:nvPr/>
        </p:nvPicPr>
        <p:blipFill>
          <a:blip r:embed="rId11">
            <a:lum bright="-32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10">
            <a:off x="9239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AutoShape 15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715000"/>
            <a:ext cx="1143000" cy="914400"/>
          </a:xfrm>
          <a:prstGeom prst="actionButtonHom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grpSp>
        <p:nvGrpSpPr>
          <p:cNvPr id="24879" name="Group 303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2352" name="Oval 304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53" name="Group 305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4882" name="Oval 306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356" name="Oval 307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7" name="Oval 308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54" name="Text Box 309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</a:p>
          </p:txBody>
        </p:sp>
      </p:grpSp>
      <p:grpSp>
        <p:nvGrpSpPr>
          <p:cNvPr id="24886" name="Group 310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2346" name="Oval 311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47" name="Group 312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4889" name="Oval 313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350" name="Oval 314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1" name="Oval 315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48" name="Text Box 316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4893" name="Group 317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2340" name="Oval 318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41" name="Group 319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4896" name="Oval 320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344" name="Oval 321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45" name="Oval 322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42" name="Text Box 323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4900" name="Group 324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2334" name="Oval 325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35" name="Group 326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4903" name="Oval 327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338" name="Oval 328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39" name="Oval 329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36" name="Text Box 330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4907" name="Group 331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2328" name="Oval 332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29" name="Group 333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4910" name="Oval 334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332" name="Oval 335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33" name="Oval 336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30" name="Text Box 337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4914" name="Group 338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2322" name="Oval 339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23" name="Group 340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4917" name="Oval 341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326" name="Oval 342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27" name="Oval 343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24" name="Text Box 344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4921" name="Group 345"/>
          <p:cNvGrpSpPr>
            <a:grpSpLocks/>
          </p:cNvGrpSpPr>
          <p:nvPr/>
        </p:nvGrpSpPr>
        <p:grpSpPr bwMode="auto">
          <a:xfrm>
            <a:off x="9525000" y="728664"/>
            <a:ext cx="990600" cy="817562"/>
            <a:chOff x="240" y="1296"/>
            <a:chExt cx="521" cy="515"/>
          </a:xfrm>
        </p:grpSpPr>
        <p:sp>
          <p:nvSpPr>
            <p:cNvPr id="12316" name="Oval 346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17" name="Group 347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4924" name="Oval 348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320" name="Oval 349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21" name="Oval 350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18" name="Text Box 351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920266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1.82239E-6 C -0.06197 -0.02752 0.01198 0.00463 -0.18473 -0.00416 C -0.18629 -0.00416 -0.18542 -0.00832 -0.18629 -0.01017 C -0.18855 -0.01526 -0.19393 -0.02451 -0.19393 -0.02451 C -0.19601 -0.03307 -0.19862 -0.04116 -0.20157 -0.04926 C -0.20191 -0.05966 -0.19983 -0.12974 -0.21702 -0.13737 C -0.2231 -0.15402 -0.21615 -0.13853 -0.22466 -0.14963 C -0.22987 -0.15633 -0.22935 -0.15842 -0.23698 -0.16188 C -0.23803 -0.16397 -0.23872 -0.16651 -0.24011 -0.16813 C -0.24132 -0.16952 -0.24358 -0.16859 -0.24462 -0.16998 C -0.24584 -0.1716 -0.24532 -0.17437 -0.24619 -0.17622 C -0.24914 -0.18224 -0.254 -0.18871 -0.25851 -0.19264 C -0.26129 -0.19819 -0.2665 -0.20583 -0.27084 -0.20906 C -0.27362 -0.21114 -0.28004 -0.21323 -0.28004 -0.21323 C -0.31875 -0.21184 -0.34098 -0.2086 -0.37535 -0.2049 C -0.38091 -0.20305 -0.38681 -0.20282 -0.39237 -0.20074 C -0.3941 -0.20004 -0.39532 -0.19773 -0.39705 -0.19681 C -0.4 -0.19519 -0.40625 -0.19264 -0.40625 -0.19264 C -0.4125 -0.18686 -0.41893 -0.18524 -0.42622 -0.18247 C -0.43143 -0.17784 -0.43542 -0.17622 -0.44167 -0.17414 C -0.44671 -0.16952 -0.45174 -0.16836 -0.45695 -0.16397 C -0.46737 -0.15518 -0.45869 -0.15934 -0.46928 -0.15564 C -0.47917 -0.14731 -0.53768 -0.14593 -0.54775 -0.14546 C -0.59237 -0.14015 -0.57136 -0.142 -0.61077 -0.13945 C -0.61928 -0.13668 -0.62553 -0.14084 -0.63386 -0.1413 C -0.65799 -0.14246 -0.68212 -0.14269 -0.70625 -0.14338 C -0.70903 -0.14385 -0.72014 -0.14431 -0.72466 -0.14755 C -0.72796 -0.14986 -0.73386 -0.15564 -0.73386 -0.15564 C -0.73889 -0.16558 -0.74636 -0.17368 -0.75382 -0.18039 C -0.75452 -0.18108 -0.7625 -0.18409 -0.7632 -0.18432 C -0.77032 -0.18732 -0.77553 -0.18941 -0.7816 -0.19472 C -0.78264 -0.19681 -0.78351 -0.19912 -0.78473 -0.20074 C -0.78594 -0.20236 -0.78872 -0.20259 -0.78924 -0.2049 C -0.7915 -0.216 -0.78369 -0.22132 -0.77848 -0.22548 C -0.76355 -0.23728 -0.77535 -0.2308 -0.76007 -0.23774 C -0.74827 -0.24306 -0.76216 -0.24121 -0.75087 -0.24375 C -0.74688 -0.24468 -0.74271 -0.24491 -0.73855 -0.24583 C -0.73004 -0.24768 -0.72605 -0.25185 -0.71858 -0.25832 C -0.71702 -0.25971 -0.71389 -0.26225 -0.71389 -0.26225 C -0.71025 -0.26965 -0.70712 -0.26989 -0.70157 -0.27451 C -0.70105 -0.27729 -0.70157 -0.28099 -0.7 -0.28284 C -0.69653 -0.287 -0.6915 -0.28746 -0.68768 -0.29093 C -0.68282 -0.29556 -0.679 -0.30088 -0.67396 -0.30527 C -0.67188 -0.30943 -0.67084 -0.31475 -0.66771 -0.31753 C -0.66459 -0.3203 -0.65851 -0.32585 -0.65851 -0.32585 C -0.6507 -0.34135 -0.65105 -0.36216 -0.6632 -0.37303 C -0.66823 -0.38344 -0.66372 -0.37719 -0.67535 -0.38113 C -0.67848 -0.38228 -0.68473 -0.38529 -0.68473 -0.38529 C -0.6875 -0.38783 -0.69028 -0.39107 -0.69393 -0.39153 C -0.73837 -0.3957 -0.77205 -0.39616 -0.81702 -0.39755 C -0.8231 -0.4216 -0.804 -0.4327 -0.7908 -0.43848 C -0.76702 -0.44912 -0.74063 -0.43987 -0.71546 -0.44056 C -0.69115 -0.44866 -0.66511 -0.44334 -0.64011 -0.44681 C -0.62761 -0.45097 -0.61441 -0.4512 -0.60157 -0.45282 C -0.59532 -0.4549 -0.58941 -0.45744 -0.58316 -0.45906 C -0.56615 -0.47039 -0.58994 -0.45559 -0.56771 -0.46531 C -0.56598 -0.466 -0.56476 -0.46808 -0.5632 -0.46924 C -0.56094 -0.47063 -0.55435 -0.47271 -0.55244 -0.4734 C -0.54636 -0.4815 -0.53924 -0.48543 -0.53091 -0.48774 C -0.52639 -0.49167 -0.52119 -0.49329 -0.51702 -0.49792 C -0.51528 -0.49977 -0.51424 -0.50254 -0.51233 -0.50416 C -0.49775 -0.51734 -0.51875 -0.49329 -0.50313 -0.51017 C -0.48803 -0.52659 -0.50782 -0.50786 -0.49393 -0.52058 C -0.49289 -0.52266 -0.49202 -0.52497 -0.4908 -0.52659 C -0.48959 -0.52821 -0.48733 -0.52891 -0.48629 -0.53076 C -0.48525 -0.53237 -0.4856 -0.53515 -0.48473 -0.537 C -0.48351 -0.53931 -0.48143 -0.5407 -0.48004 -0.54301 C -0.47448 -0.55249 -0.47327 -0.55943 -0.46615 -0.56568 C -0.46441 -0.57238 -0.46303 -0.57909 -0.46164 -0.58603 C -0.46303 -0.61702 -0.46077 -0.63251 -0.48004 -0.64963 C -0.48369 -0.6568 -0.48455 -0.6605 -0.49237 -0.66397 C -0.49549 -0.66535 -0.50157 -0.66813 -0.50157 -0.66813 C -0.55174 -0.66674 -0.59966 -0.66212 -0.64931 -0.65795 C -0.66632 -0.65333 -0.68091 -0.6457 -0.69844 -0.64338 C -0.70521 -0.64061 -0.71181 -0.6376 -0.71858 -0.63529 C -0.73195 -0.62349 -0.74688 -0.61841 -0.76007 -0.60661 C -0.76164 -0.60522 -0.76285 -0.60314 -0.76459 -0.60245 C -0.76615 -0.60175 -0.76789 -0.60152 -0.76928 -0.60037 C -0.77257 -0.59805 -0.77848 -0.59227 -0.77848 -0.59227 C -0.78264 -0.57585 -0.78785 -0.56753 -0.79705 -0.55527 C -0.79966 -0.5518 -0.80625 -0.54718 -0.80625 -0.54718 " pathEditMode="relative" ptsTypes="ffffffffffffffffffffffffffffffffffffffffffffffffffffffffffffffffffffffffffffffffA">
                                      <p:cBhvr>
                                        <p:cTn id="118" dur="5000" fill="hold"/>
                                        <p:tgtEl>
                                          <p:spTgt spid="24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</p:childTnLst>
        </p:cTn>
      </p:par>
    </p:tnLst>
    <p:bldLst>
      <p:bldP spid="246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372600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316163" y="4232275"/>
            <a:ext cx="7010400" cy="909638"/>
            <a:chOff x="504" y="1008"/>
            <a:chExt cx="4416" cy="765"/>
          </a:xfrm>
        </p:grpSpPr>
        <p:sp>
          <p:nvSpPr>
            <p:cNvPr id="13428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3429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700" b="1" i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 làm gì?</a:t>
              </a:r>
              <a:endParaRPr lang="en-US" altLang="en-US" sz="2700" i="1"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2338388" y="3051176"/>
            <a:ext cx="7010400" cy="811213"/>
            <a:chOff x="504" y="1008"/>
            <a:chExt cx="4416" cy="765"/>
          </a:xfrm>
        </p:grpSpPr>
        <p:sp>
          <p:nvSpPr>
            <p:cNvPr id="13426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3427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700" b="1" i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ở đâu?</a:t>
              </a:r>
            </a:p>
          </p:txBody>
        </p:sp>
      </p:grpSp>
      <p:grpSp>
        <p:nvGrpSpPr>
          <p:cNvPr id="26633" name="Group 9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3424" name="Rectangle 1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3425" name="Rectangle 1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26636" name="Group 12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3422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3423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3420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3421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2343150" y="1941514"/>
            <a:ext cx="7010400" cy="795337"/>
            <a:chOff x="504" y="1008"/>
            <a:chExt cx="4416" cy="765"/>
          </a:xfrm>
        </p:grpSpPr>
        <p:sp>
          <p:nvSpPr>
            <p:cNvPr id="13418" name="AutoShape 1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3419" name="Text Box 20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600" b="1" i="1">
                  <a:solidFill>
                    <a:srgbClr val="00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bao giờ?</a:t>
              </a:r>
              <a:endParaRPr lang="en-US" altLang="en-US" sz="2700" b="1" i="1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1743090" y="1876425"/>
            <a:ext cx="923911" cy="989012"/>
            <a:chOff x="149" y="1175"/>
            <a:chExt cx="581" cy="623"/>
          </a:xfrm>
        </p:grpSpPr>
        <p:grpSp>
          <p:nvGrpSpPr>
            <p:cNvPr id="13407" name="Group 22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6647" name="AutoShape 23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6648" name="AutoShape 24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6649" name="AutoShape 25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412" name="Oval 2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413" name="Oval 2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26652" name="Oval 28"/>
              <p:cNvSpPr>
                <a:spLocks noChangeArrowheads="1"/>
              </p:cNvSpPr>
              <p:nvPr/>
            </p:nvSpPr>
            <p:spPr bwMode="gray">
              <a:xfrm>
                <a:off x="2620" y="2117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415" name="Oval 29"/>
              <p:cNvSpPr>
                <a:spLocks noChangeArrowheads="1"/>
              </p:cNvSpPr>
              <p:nvPr/>
            </p:nvSpPr>
            <p:spPr bwMode="gray">
              <a:xfrm>
                <a:off x="2621" y="1913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26654" name="Oval 30"/>
              <p:cNvSpPr>
                <a:spLocks noChangeArrowheads="1"/>
              </p:cNvSpPr>
              <p:nvPr/>
            </p:nvSpPr>
            <p:spPr bwMode="gray">
              <a:xfrm>
                <a:off x="2328" y="2117"/>
                <a:ext cx="1099" cy="10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417" name="Oval 31"/>
              <p:cNvSpPr>
                <a:spLocks noChangeArrowheads="1"/>
              </p:cNvSpPr>
              <p:nvPr/>
            </p:nvSpPr>
            <p:spPr bwMode="gray">
              <a:xfrm>
                <a:off x="2337" y="1913"/>
                <a:ext cx="1096" cy="143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26656" name="Text Box 32"/>
            <p:cNvSpPr txBox="1">
              <a:spLocks noChangeArrowheads="1"/>
            </p:cNvSpPr>
            <p:nvPr/>
          </p:nvSpPr>
          <p:spPr bwMode="gray">
            <a:xfrm>
              <a:off x="366" y="1296"/>
              <a:ext cx="221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6657" name="Group 33"/>
          <p:cNvGrpSpPr>
            <a:grpSpLocks/>
          </p:cNvGrpSpPr>
          <p:nvPr/>
        </p:nvGrpSpPr>
        <p:grpSpPr bwMode="auto">
          <a:xfrm>
            <a:off x="1760551" y="2981325"/>
            <a:ext cx="923912" cy="989012"/>
            <a:chOff x="149" y="1175"/>
            <a:chExt cx="581" cy="623"/>
          </a:xfrm>
        </p:grpSpPr>
        <p:grpSp>
          <p:nvGrpSpPr>
            <p:cNvPr id="13396" name="Group 34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6659" name="AutoShape 35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6660" name="AutoShape 36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6661" name="AutoShape 37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401" name="Oval 3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402" name="Oval 3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26664" name="Oval 40"/>
              <p:cNvSpPr>
                <a:spLocks noChangeArrowheads="1"/>
              </p:cNvSpPr>
              <p:nvPr/>
            </p:nvSpPr>
            <p:spPr bwMode="gray">
              <a:xfrm>
                <a:off x="2620" y="2117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404" name="Oval 41"/>
              <p:cNvSpPr>
                <a:spLocks noChangeArrowheads="1"/>
              </p:cNvSpPr>
              <p:nvPr/>
            </p:nvSpPr>
            <p:spPr bwMode="gray">
              <a:xfrm>
                <a:off x="2621" y="1913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26666" name="Oval 42"/>
              <p:cNvSpPr>
                <a:spLocks noChangeArrowheads="1"/>
              </p:cNvSpPr>
              <p:nvPr/>
            </p:nvSpPr>
            <p:spPr bwMode="gray">
              <a:xfrm>
                <a:off x="2328" y="2117"/>
                <a:ext cx="1099" cy="10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406" name="Oval 43"/>
              <p:cNvSpPr>
                <a:spLocks noChangeArrowheads="1"/>
              </p:cNvSpPr>
              <p:nvPr/>
            </p:nvSpPr>
            <p:spPr bwMode="gray">
              <a:xfrm>
                <a:off x="2337" y="1913"/>
                <a:ext cx="1096" cy="143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26668" name="Text Box 44"/>
            <p:cNvSpPr txBox="1">
              <a:spLocks noChangeArrowheads="1"/>
            </p:cNvSpPr>
            <p:nvPr/>
          </p:nvSpPr>
          <p:spPr bwMode="gray">
            <a:xfrm>
              <a:off x="366" y="1296"/>
              <a:ext cx="221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26669" name="Group 45"/>
          <p:cNvGrpSpPr>
            <a:grpSpLocks/>
          </p:cNvGrpSpPr>
          <p:nvPr/>
        </p:nvGrpSpPr>
        <p:grpSpPr bwMode="auto">
          <a:xfrm>
            <a:off x="1760551" y="4162425"/>
            <a:ext cx="923912" cy="989012"/>
            <a:chOff x="149" y="1175"/>
            <a:chExt cx="581" cy="623"/>
          </a:xfrm>
        </p:grpSpPr>
        <p:grpSp>
          <p:nvGrpSpPr>
            <p:cNvPr id="13385" name="Group 46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</p:grpSpPr>
          <p:sp>
            <p:nvSpPr>
              <p:cNvPr id="26671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6672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6673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90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91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gray">
              <a:xfrm>
                <a:off x="2620" y="2117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93" name="Oval 53"/>
              <p:cNvSpPr>
                <a:spLocks noChangeArrowheads="1"/>
              </p:cNvSpPr>
              <p:nvPr/>
            </p:nvSpPr>
            <p:spPr bwMode="gray">
              <a:xfrm>
                <a:off x="2621" y="1913"/>
                <a:ext cx="528" cy="14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26678" name="Oval 54"/>
              <p:cNvSpPr>
                <a:spLocks noChangeArrowheads="1"/>
              </p:cNvSpPr>
              <p:nvPr/>
            </p:nvSpPr>
            <p:spPr bwMode="gray">
              <a:xfrm>
                <a:off x="2328" y="2117"/>
                <a:ext cx="1099" cy="10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95" name="Oval 55"/>
              <p:cNvSpPr>
                <a:spLocks noChangeArrowheads="1"/>
              </p:cNvSpPr>
              <p:nvPr/>
            </p:nvSpPr>
            <p:spPr bwMode="gray">
              <a:xfrm>
                <a:off x="2337" y="1913"/>
                <a:ext cx="1096" cy="143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26680" name="Text Box 56"/>
            <p:cNvSpPr txBox="1">
              <a:spLocks noChangeArrowheads="1"/>
            </p:cNvSpPr>
            <p:nvPr/>
          </p:nvSpPr>
          <p:spPr bwMode="gray">
            <a:xfrm>
              <a:off x="366" y="1296"/>
              <a:ext cx="221" cy="23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6681" name="Group 57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3381" name="AutoShape 58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382" name="Group 59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3383" name="Rectangle 60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84" name="Rectangle 61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</p:grpSp>
      <p:sp>
        <p:nvSpPr>
          <p:cNvPr id="26686" name="Text Box 6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286001" y="638175"/>
            <a:ext cx="665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cs typeface="Times New Roman" panose="02020603050405020304" pitchFamily="18" charset="0"/>
              </a:rPr>
              <a:t>   </a:t>
            </a: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Trạng ngữ chỉ nơi chốn trả lời cho câu hỏi nào?</a:t>
            </a:r>
          </a:p>
        </p:txBody>
      </p:sp>
      <p:pic>
        <p:nvPicPr>
          <p:cNvPr id="26687" name="Picture 63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8" name="Picture 64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9" name="Picture 65" descr="6140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3046413"/>
            <a:ext cx="10715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AutoShape 66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26691" name="Picture 67" descr="17"/>
          <p:cNvPicPr>
            <a:picLocks noChangeAspect="1" noChangeArrowheads="1" noCrop="1"/>
          </p:cNvPicPr>
          <p:nvPr/>
        </p:nvPicPr>
        <p:blipFill>
          <a:blip r:embed="rId11">
            <a:lum bright="-32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10">
            <a:off x="9239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AutoShape 16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715000"/>
            <a:ext cx="1143000" cy="914400"/>
          </a:xfrm>
          <a:prstGeom prst="actionButtonHom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grpSp>
        <p:nvGrpSpPr>
          <p:cNvPr id="26937" name="Group 313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3375" name="Oval 314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3376" name="Group 315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6940" name="Oval 316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79" name="Oval 317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80" name="Oval 318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3377" name="Text Box 319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</a:p>
          </p:txBody>
        </p:sp>
      </p:grpSp>
      <p:grpSp>
        <p:nvGrpSpPr>
          <p:cNvPr id="26944" name="Group 320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3369" name="Oval 321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3370" name="Group 322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6947" name="Oval 323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73" name="Oval 324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74" name="Oval 325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3371" name="Text Box 326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6951" name="Group 327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3363" name="Oval 328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3364" name="Group 329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6954" name="Oval 330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67" name="Oval 331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68" name="Oval 332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3365" name="Text Box 333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958" name="Group 334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3357" name="Oval 335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3358" name="Group 336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6961" name="Oval 337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61" name="Oval 338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62" name="Oval 339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3359" name="Text Box 340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6965" name="Group 341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3351" name="Oval 342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3352" name="Group 343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6968" name="Oval 344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55" name="Oval 345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56" name="Oval 346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3353" name="Text Box 347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972" name="Group 348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3345" name="Oval 349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3346" name="Group 350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6975" name="Oval 351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49" name="Oval 352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50" name="Oval 353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3347" name="Text Box 354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979" name="Group 355"/>
          <p:cNvGrpSpPr>
            <a:grpSpLocks/>
          </p:cNvGrpSpPr>
          <p:nvPr/>
        </p:nvGrpSpPr>
        <p:grpSpPr bwMode="auto">
          <a:xfrm>
            <a:off x="9525000" y="728664"/>
            <a:ext cx="990600" cy="795337"/>
            <a:chOff x="240" y="1296"/>
            <a:chExt cx="521" cy="501"/>
          </a:xfrm>
        </p:grpSpPr>
        <p:sp>
          <p:nvSpPr>
            <p:cNvPr id="13339" name="Oval 356"/>
            <p:cNvSpPr>
              <a:spLocks noChangeArrowheads="1"/>
            </p:cNvSpPr>
            <p:nvPr/>
          </p:nvSpPr>
          <p:spPr bwMode="gray">
            <a:xfrm rot="5400000">
              <a:off x="250" y="1286"/>
              <a:ext cx="501" cy="52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3340" name="Group 357"/>
            <p:cNvGrpSpPr>
              <a:grpSpLocks/>
            </p:cNvGrpSpPr>
            <p:nvPr/>
          </p:nvGrpSpPr>
          <p:grpSpPr bwMode="auto">
            <a:xfrm>
              <a:off x="301" y="1390"/>
              <a:ext cx="393" cy="340"/>
              <a:chOff x="301" y="1390"/>
              <a:chExt cx="393" cy="340"/>
            </a:xfrm>
          </p:grpSpPr>
          <p:sp>
            <p:nvSpPr>
              <p:cNvPr id="26982" name="Oval 358"/>
              <p:cNvSpPr>
                <a:spLocks noChangeArrowheads="1"/>
              </p:cNvSpPr>
              <p:nvPr/>
            </p:nvSpPr>
            <p:spPr bwMode="gray">
              <a:xfrm rot="5400000">
                <a:off x="428" y="1412"/>
                <a:ext cx="164" cy="27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343" name="Oval 359"/>
              <p:cNvSpPr>
                <a:spLocks noChangeArrowheads="1"/>
              </p:cNvSpPr>
              <p:nvPr/>
            </p:nvSpPr>
            <p:spPr bwMode="gray">
              <a:xfrm rot="5400000">
                <a:off x="419" y="1364"/>
                <a:ext cx="164" cy="3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3344" name="Oval 360"/>
              <p:cNvSpPr>
                <a:spLocks noChangeArrowheads="1"/>
              </p:cNvSpPr>
              <p:nvPr/>
            </p:nvSpPr>
            <p:spPr bwMode="gray">
              <a:xfrm rot="5400000">
                <a:off x="325" y="1366"/>
                <a:ext cx="340" cy="3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3341" name="Text Box 361"/>
            <p:cNvSpPr txBox="1">
              <a:spLocks noChangeArrowheads="1"/>
            </p:cNvSpPr>
            <p:nvPr/>
          </p:nvSpPr>
          <p:spPr bwMode="auto">
            <a:xfrm>
              <a:off x="333" y="1404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45613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32655E-6 C -0.0177 0.0081 -0.00122 0.00579 -0.03246 0.00856 C -0.05086 0.00787 -0.06944 0.00787 -0.08785 0.00648 C -0.09341 0.00579 -0.09236 0.00325 -0.09549 -0.00184 C -0.10434 -0.01618 -0.10764 -0.0289 -0.11077 -0.04671 C -0.11042 -0.06683 -0.10781 -0.14083 -0.11077 -0.17182 C -0.11129 -0.17737 -0.11788 -0.18154 -0.12014 -0.18408 C -0.12761 -0.19264 -0.13577 -0.19865 -0.14462 -0.20466 C -0.15261 -0.20998 -0.15729 -0.21808 -0.16615 -0.22108 C -0.17084 -0.22502 -0.17552 -0.2271 -0.18004 -0.23126 C -0.18108 -0.23334 -0.18247 -0.23519 -0.18316 -0.2375 C -0.18455 -0.24144 -0.18629 -0.24976 -0.18629 -0.24976 C -0.18542 -0.26132 -0.18646 -0.27358 -0.18316 -0.28445 C -0.18229 -0.28723 -0.17986 -0.28838 -0.17847 -0.2907 C -0.17622 -0.29463 -0.1724 -0.30295 -0.1724 -0.30295 C -0.17188 -0.30503 -0.17153 -0.30735 -0.17084 -0.3092 C -0.16997 -0.31128 -0.16841 -0.3129 -0.16771 -0.31521 C -0.1632 -0.32885 -0.16077 -0.34574 -0.15851 -0.36031 C -0.15903 -0.36586 -0.15834 -0.37164 -0.16007 -0.37673 C -0.16216 -0.3832 -0.17031 -0.38066 -0.17552 -0.38089 C -0.19653 -0.38205 -0.21754 -0.38228 -0.23854 -0.38297 C -0.24566 -0.38552 -0.25295 -0.38575 -0.26007 -0.38898 C -0.2632 -0.39315 -0.26979 -0.39569 -0.26927 -0.40147 C -0.26771 -0.42113 -0.26875 -0.42761 -0.25695 -0.43824 C -0.25261 -0.4475 -0.24688 -0.45466 -0.24011 -0.46068 C -0.23594 -0.46923 -0.23091 -0.47779 -0.22466 -0.48334 C -0.22136 -0.50161 -0.21997 -0.50346 -0.22309 -0.52844 C -0.22344 -0.53098 -0.22552 -0.53237 -0.22622 -0.53468 C -0.23021 -0.54625 -0.22761 -0.54648 -0.23386 -0.55503 C -0.23698 -0.5592 -0.24115 -0.56174 -0.24462 -0.56521 C -0.27275 -0.62141 -0.38889 -0.58163 -0.39549 -0.58163 C -0.41163 -0.58903 -0.42761 -0.59389 -0.44462 -0.59597 C -0.46268 -0.59527 -0.48056 -0.59504 -0.49861 -0.59389 C -0.51042 -0.59319 -0.52188 -0.58741 -0.53386 -0.58579 C -0.53906 -0.58348 -0.5441 -0.58186 -0.54931 -0.57955 C -0.55538 -0.56775 -0.54861 -0.57793 -0.55851 -0.57145 C -0.58195 -0.55573 -0.554 -0.56937 -0.57691 -0.5592 C -0.58004 -0.55781 -0.58316 -0.55642 -0.58629 -0.55503 C -0.58785 -0.55434 -0.5908 -0.55295 -0.5908 -0.55295 C -0.61337 -0.55365 -0.63594 -0.55318 -0.65851 -0.55503 C -0.66354 -0.5555 -0.66736 -0.56174 -0.6724 -0.56336 C -0.68143 -0.56614 -0.68941 -0.5696 -0.69861 -0.57145 C -0.73091 -0.57076 -0.76337 -0.57377 -0.79549 -0.56937 C -0.79913 -0.56891 -0.80156 -0.55712 -0.80156 -0.55712 C -0.80139 -0.55457 -0.80122 -0.53538 -0.79861 -0.52844 C -0.79566 -0.52011 -0.79167 -0.52011 -0.78629 -0.51618 C -0.74757 -0.48704 -0.75261 -0.49745 -0.68785 -0.4956 C -0.68143 -0.49352 -0.6757 -0.48959 -0.66927 -0.4875 C -0.66615 -0.48473 -0.66216 -0.48334 -0.66007 -0.47918 C -0.65903 -0.4771 -0.65834 -0.47478 -0.65695 -0.47317 C -0.65417 -0.46993 -0.64775 -0.46484 -0.64775 -0.46484 C -0.64688 -0.46322 -0.64236 -0.45559 -0.64323 -0.45258 C -0.64479 -0.44726 -0.65521 -0.44541 -0.65851 -0.44449 C -0.69809 -0.44796 -0.73525 -0.44356 -0.77396 -0.43616 C -0.77847 -0.43015 -0.78177 -0.42367 -0.78629 -0.41766 C -0.78681 -0.41558 -0.78681 -0.41327 -0.78785 -0.41165 C -0.78906 -0.4098 -0.79236 -0.40749 -0.79236 -0.40749 " pathEditMode="relative" ptsTypes="ffffffffffffffffffffffffffffffffffffffffffffffffffffffffA">
                                      <p:cBhvr>
                                        <p:cTn id="113" dur="5000" fill="hold"/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dirty="0"/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trạng ngữ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 cho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22171" y="2225236"/>
            <a:ext cx="73151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Thế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là trạng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1 câu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</a:t>
            </a:r>
            <a:r>
              <a:rPr lang="en-US" altLang="en-US" sz="3600" smtClean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ngữ.</a:t>
            </a:r>
            <a:endParaRPr lang="en-US" altLang="en-US" sz="3600">
              <a:solidFill>
                <a:srgbClr val="004D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3600">
              <a:solidFill>
                <a:srgbClr val="004D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61142" y="1582057"/>
            <a:ext cx="9782629" cy="3149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30675" y="1298750"/>
            <a:ext cx="10130972" cy="175432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THÊM </a:t>
            </a:r>
            <a:r>
              <a:rPr lang="vi-V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TRẠNG </a:t>
            </a:r>
            <a:r>
              <a:rPr lang="vi-V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NGỮ</a:t>
            </a:r>
            <a:r>
              <a:rPr lang="en-US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CHỈ </a:t>
            </a:r>
            <a:endParaRPr lang="en-US" sz="5400" b="1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NƠI </a:t>
            </a:r>
            <a:r>
              <a:rPr lang="vi-V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CHỐN </a:t>
            </a:r>
            <a:r>
              <a:rPr lang="vi-V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CHO </a:t>
            </a:r>
            <a:r>
              <a:rPr lang="vi-V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CÂU</a:t>
            </a:r>
            <a:endParaRPr lang="vi-VN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nơi chốn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nơi chốn.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Viết được câu có sử dụng trạng ngữ chỉ nơi chốn phù hợp với sự việc và tìm sự việc phù hợp với trạng ngữ chỉ nơi chốn.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75657" y="696460"/>
            <a:ext cx="972457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1</a:t>
            </a:r>
            <a:r>
              <a:rPr lang="en-US" altLang="en-US" b="1" smtClean="0">
                <a:solidFill>
                  <a:srgbClr val="008000"/>
                </a:solidFill>
              </a:rPr>
              <a:t>. Tìm </a:t>
            </a:r>
            <a:r>
              <a:rPr lang="en-US" altLang="en-US" b="1">
                <a:solidFill>
                  <a:srgbClr val="008000"/>
                </a:solidFill>
              </a:rPr>
              <a:t>trạng ngữ trong những câu sau và cho biết chúng bổ sung ý nghĩa gì cho câu.</a:t>
            </a:r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44386" y="181133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>
                <a:solidFill>
                  <a:srgbClr val="0033CC"/>
                </a:solidFill>
              </a:rPr>
              <a:t>a. Trước nhà, mấy cây hoa giấy  nở tưng bừng.</a:t>
            </a:r>
          </a:p>
          <a:p>
            <a:pPr algn="just"/>
            <a:r>
              <a:rPr lang="en-US" altLang="en-US" b="1">
                <a:solidFill>
                  <a:srgbClr val="0033CC"/>
                </a:solidFill>
              </a:rPr>
              <a:t>                                                                  </a:t>
            </a:r>
            <a:r>
              <a:rPr lang="en-US" altLang="en-US" sz="2400" b="1">
                <a:solidFill>
                  <a:srgbClr val="CC00FF"/>
                </a:solidFill>
              </a:rPr>
              <a:t>Trần </a:t>
            </a:r>
            <a:r>
              <a:rPr lang="en-US" altLang="en-US" sz="2400" b="1">
                <a:solidFill>
                  <a:srgbClr val="CC00FF"/>
                </a:solidFill>
              </a:rPr>
              <a:t>Hoài </a:t>
            </a:r>
            <a:r>
              <a:rPr lang="en-US" altLang="en-US" sz="2400" b="1" smtClean="0">
                <a:solidFill>
                  <a:srgbClr val="CC00FF"/>
                </a:solidFill>
              </a:rPr>
              <a:t>Dương</a:t>
            </a:r>
            <a:endParaRPr lang="en-US" altLang="en-US" sz="2400" b="1">
              <a:solidFill>
                <a:srgbClr val="CC00FF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06286" y="273957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>
                <a:solidFill>
                  <a:srgbClr val="0033CC"/>
                </a:solidFill>
              </a:rPr>
              <a:t>b. Trên các lề phố, trước cổng các cơ quan, trên mặt đường nhựa, từ khắp năm cửa ô trở vào, hoa sấu  vẫn nở, vẫn vương vãi khắp thủ đô</a:t>
            </a:r>
            <a:r>
              <a:rPr lang="en-US" altLang="en-US" b="1">
                <a:solidFill>
                  <a:srgbClr val="0033CC"/>
                </a:solidFill>
              </a:rPr>
              <a:t>.                </a:t>
            </a:r>
            <a:r>
              <a:rPr lang="en-US" altLang="en-US" b="1" smtClean="0">
                <a:solidFill>
                  <a:srgbClr val="0033CC"/>
                </a:solidFill>
              </a:rPr>
              <a:t>	     </a:t>
            </a:r>
            <a:r>
              <a:rPr lang="en-US" altLang="en-US" sz="2400" b="1">
                <a:solidFill>
                  <a:srgbClr val="CC00FF"/>
                </a:solidFill>
              </a:rPr>
              <a:t>Theo </a:t>
            </a:r>
            <a:r>
              <a:rPr lang="en-US" altLang="en-US" sz="2400" b="1">
                <a:solidFill>
                  <a:srgbClr val="CC00FF"/>
                </a:solidFill>
              </a:rPr>
              <a:t>Nguyễn </a:t>
            </a:r>
            <a:r>
              <a:rPr lang="en-US" altLang="en-US" sz="2400" b="1" smtClean="0">
                <a:solidFill>
                  <a:srgbClr val="CC00FF"/>
                </a:solidFill>
              </a:rPr>
              <a:t>Tuân</a:t>
            </a:r>
            <a:endParaRPr lang="en-US" altLang="en-US" sz="2400" b="1">
              <a:solidFill>
                <a:srgbClr val="CC00FF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839686" y="2282372"/>
            <a:ext cx="1447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839686" y="3196772"/>
            <a:ext cx="2209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354286" y="3196772"/>
            <a:ext cx="3429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8019146" y="3196772"/>
            <a:ext cx="228599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344386" y="3610430"/>
            <a:ext cx="914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449286" y="3610430"/>
            <a:ext cx="4241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6183086" y="1901372"/>
            <a:ext cx="152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8247970" y="3273766"/>
            <a:ext cx="1524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280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306286" y="4263572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* Hãy tìm chủ ngữ, vị ngữ trong các câu trên?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306286" y="5173664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</a:rPr>
              <a:t>* Hãy tìm các trạng ngữ và cho biết chúng thêm vào để làm gì?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306286" y="4718618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>
                <a:solidFill>
                  <a:srgbClr val="008000"/>
                </a:solidFill>
              </a:rPr>
              <a:t>* Để làm rõ nơi chốn diễn ra sự việc nêu trong câu.</a:t>
            </a:r>
          </a:p>
        </p:txBody>
      </p:sp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9" grpId="0"/>
      <p:bldP spid="19" grpId="1"/>
      <p:bldP spid="20" grpId="0"/>
      <p:bldP spid="20" grpId="1"/>
      <p:bldP spid="21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1025</Words>
  <Application>Microsoft Office PowerPoint</Application>
  <PresentationFormat>Widescreen</PresentationFormat>
  <Paragraphs>153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Symbol</vt:lpstr>
      <vt:lpstr>Tahoma</vt:lpstr>
      <vt:lpstr>Times New Roman</vt:lpstr>
      <vt:lpstr>Wingdings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400</cp:revision>
  <dcterms:created xsi:type="dcterms:W3CDTF">2021-08-04T18:52:07Z</dcterms:created>
  <dcterms:modified xsi:type="dcterms:W3CDTF">2022-04-13T09:57:16Z</dcterms:modified>
</cp:coreProperties>
</file>