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4" r:id="rId2"/>
    <p:sldId id="259" r:id="rId3"/>
    <p:sldId id="278" r:id="rId4"/>
    <p:sldId id="293" r:id="rId5"/>
    <p:sldId id="295" r:id="rId6"/>
    <p:sldId id="345" r:id="rId7"/>
    <p:sldId id="346" r:id="rId8"/>
    <p:sldId id="368" r:id="rId9"/>
    <p:sldId id="376" r:id="rId10"/>
    <p:sldId id="351" r:id="rId11"/>
    <p:sldId id="298" r:id="rId12"/>
    <p:sldId id="377" r:id="rId13"/>
    <p:sldId id="355" r:id="rId14"/>
    <p:sldId id="378" r:id="rId15"/>
    <p:sldId id="379" r:id="rId16"/>
    <p:sldId id="275" r:id="rId17"/>
    <p:sldId id="301" r:id="rId18"/>
    <p:sldId id="366" r:id="rId19"/>
    <p:sldId id="276" r:id="rId20"/>
    <p:sldId id="380" r:id="rId21"/>
    <p:sldId id="285" r:id="rId22"/>
    <p:sldId id="362" r:id="rId23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696"/>
    <a:srgbClr val="FF6699"/>
    <a:srgbClr val="CC3399"/>
    <a:srgbClr val="E22ABB"/>
    <a:srgbClr val="FFFF99"/>
    <a:srgbClr val="D8F913"/>
    <a:srgbClr val="FF33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686" custLinFactNeighborY="-34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725417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591709" y="509213"/>
          <a:ext cx="6565100" cy="817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709" y="509213"/>
        <a:ext cx="6565100" cy="817684"/>
      </dsp:txXfrm>
    </dsp:sp>
    <dsp:sp modelId="{73F439AE-4020-45C5-B27A-2DB6095092F8}">
      <dsp:nvSpPr>
        <dsp:cNvPr id="0" name=""/>
        <dsp:cNvSpPr/>
      </dsp:nvSpPr>
      <dsp:spPr>
        <a:xfrm>
          <a:off x="-46181" y="236924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484245" y="1597027"/>
          <a:ext cx="6675660" cy="81768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245" y="1597027"/>
        <a:ext cx="6675660" cy="817684"/>
      </dsp:txXfrm>
    </dsp:sp>
    <dsp:sp modelId="{425517B2-2BDC-437A-9C2F-A102F25D4FDA}">
      <dsp:nvSpPr>
        <dsp:cNvPr id="0" name=""/>
        <dsp:cNvSpPr/>
      </dsp:nvSpPr>
      <dsp:spPr>
        <a:xfrm>
          <a:off x="251046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80504" y="2823554"/>
          <a:ext cx="6978898" cy="81768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504" y="2823554"/>
        <a:ext cx="6978898" cy="817684"/>
      </dsp:txXfrm>
    </dsp:sp>
    <dsp:sp modelId="{EF00C9D1-86B1-44BB-AAE8-BD1D1EE09133}">
      <dsp:nvSpPr>
        <dsp:cNvPr id="0" name=""/>
        <dsp:cNvSpPr/>
      </dsp:nvSpPr>
      <dsp:spPr>
        <a:xfrm>
          <a:off x="-46181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725417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591709" y="509213"/>
          <a:ext cx="6565100" cy="817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709" y="509213"/>
        <a:ext cx="6565100" cy="817684"/>
      </dsp:txXfrm>
    </dsp:sp>
    <dsp:sp modelId="{73F439AE-4020-45C5-B27A-2DB6095092F8}">
      <dsp:nvSpPr>
        <dsp:cNvPr id="0" name=""/>
        <dsp:cNvSpPr/>
      </dsp:nvSpPr>
      <dsp:spPr>
        <a:xfrm>
          <a:off x="-39169" y="27088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484245" y="1597027"/>
          <a:ext cx="6675660" cy="81768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245" y="1597027"/>
        <a:ext cx="6675660" cy="817684"/>
      </dsp:txXfrm>
    </dsp:sp>
    <dsp:sp modelId="{425517B2-2BDC-437A-9C2F-A102F25D4FDA}">
      <dsp:nvSpPr>
        <dsp:cNvPr id="0" name=""/>
        <dsp:cNvSpPr/>
      </dsp:nvSpPr>
      <dsp:spPr>
        <a:xfrm>
          <a:off x="251046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80504" y="2823554"/>
          <a:ext cx="6978898" cy="81768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504" y="2823554"/>
        <a:ext cx="6978898" cy="817684"/>
      </dsp:txXfrm>
    </dsp:sp>
    <dsp:sp modelId="{EF00C9D1-86B1-44BB-AAE8-BD1D1EE09133}">
      <dsp:nvSpPr>
        <dsp:cNvPr id="0" name=""/>
        <dsp:cNvSpPr/>
      </dsp:nvSpPr>
      <dsp:spPr>
        <a:xfrm>
          <a:off x="-46181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D2BCF0-63E7-4825-956F-CD962475E625}" type="datetimeFigureOut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B8F470-9EC6-4673-A6CA-390F6625D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52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0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83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42E4-A6DB-4B9A-AEC2-D627F29894B2}" type="datetimeFigureOut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50430-226A-47FC-B258-29274FDE1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C5AB-B77E-409B-9EC4-49F22CA24355}" type="datetimeFigureOut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4685-7FE4-41D6-9341-21C3BA80C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D7F7-575A-40BB-B2AE-B46F383A5E50}" type="datetimeFigureOut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8B17-09AA-4A1C-A924-35CB01F2C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8CDB4-BD9D-4A47-892D-51437C29B9A9}" type="datetimeFigureOut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93FD-5F53-4D5A-A859-5C381F53E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F62C-96E8-469E-8F9C-9308CEACC8C8}" type="datetimeFigureOut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F80A-1DBC-4DA1-9116-863905D2B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A191-5F2D-418B-81DE-3215FE14C84E}" type="datetimeFigureOut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E7D0-636A-4194-AA85-C418A07AC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0EB7D-AE10-4FB9-B8A0-998DD96D7BF9}" type="datetimeFigureOut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C603-AC96-4ABF-92EC-A1B4E5899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0FA5-EE9F-4121-83EC-8B976AA9EDFB}" type="datetimeFigureOut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1EC0D-8ADF-4181-87A8-3E58502F8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43BE-F751-467B-9326-E2443C55A0E5}" type="datetimeFigureOut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AABD-3673-44CA-A91D-8975D2200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0EDF-FF8E-4A80-8DF7-4FCB5A39C23F}" type="datetimeFigureOut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8E33B-99AB-4D3F-84ED-7C326BE9B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CF7F-323C-45D6-ACF0-B961577B1DC7}" type="datetimeFigureOut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F172-0120-4151-9696-FFF2A3E03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AB54-CB10-4950-AB50-7CB402209319}" type="datetimeFigureOut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10A4D-1985-4D77-BD0D-C0A9403C0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3B00-1285-4DD8-8F6B-3775C14CC155}" type="datetimeFigureOut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C316-BBC6-4D7F-ADD6-51BC14DC7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989C0-F1ED-412F-82FB-75E24943746E}" type="datetimeFigureOut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87E98-BC00-4779-A87C-599F4D883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8B3B-CEED-47C1-B830-67B585B7A6D1}" type="datetimeFigureOut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7B1B5-5265-4DB9-9733-5DB8236C7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2823A7-8CD7-4556-9E9E-8B1ABC0157CA}" type="datetimeFigureOut">
              <a:rPr lang="en-US"/>
              <a:pPr>
                <a:defRPr/>
              </a:pPr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228FA7-9151-4B85-9FC2-A90DC04E5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41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9.jpeg"/><Relationship Id="rId5" Type="http://schemas.openxmlformats.org/officeDocument/2006/relationships/image" Target="../media/image7.jpeg"/><Relationship Id="rId10" Type="http://schemas.microsoft.com/office/2007/relationships/diagramDrawing" Target="../diagrams/drawing2.xml"/><Relationship Id="rId4" Type="http://schemas.openxmlformats.org/officeDocument/2006/relationships/image" Target="../media/image1.jpg"/><Relationship Id="rId9" Type="http://schemas.openxmlformats.org/officeDocument/2006/relationships/diagramColors" Target="../diagrams/colors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gif"/><Relationship Id="rId3" Type="http://schemas.openxmlformats.org/officeDocument/2006/relationships/audio" Target="emyeutruong42.MP3" TargetMode="External"/><Relationship Id="rId7" Type="http://schemas.openxmlformats.org/officeDocument/2006/relationships/image" Target="../media/image42.wmf"/><Relationship Id="rId12" Type="http://schemas.openxmlformats.org/officeDocument/2006/relationships/image" Target="../media/image47.gif"/><Relationship Id="rId2" Type="http://schemas.openxmlformats.org/officeDocument/2006/relationships/audio" Target="file:///E:\TH&#7846;Y%20NH&#7898;\JOLI-HOAI%20(H)\NH&#7840;C\nhac%206230\Nhung%20bong%20hoa%20nhung%20bai%20ca.mp3" TargetMode="External"/><Relationship Id="rId1" Type="http://schemas.openxmlformats.org/officeDocument/2006/relationships/audio" Target="file:///D:\Mucsic3\hay%20hat%20len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6.gif"/><Relationship Id="rId5" Type="http://schemas.openxmlformats.org/officeDocument/2006/relationships/audio" Target="../media/media1.WAV"/><Relationship Id="rId15" Type="http://schemas.openxmlformats.org/officeDocument/2006/relationships/image" Target="../media/image50.png"/><Relationship Id="rId10" Type="http://schemas.openxmlformats.org/officeDocument/2006/relationships/image" Target="../media/image45.gif"/><Relationship Id="rId4" Type="http://schemas.microsoft.com/office/2007/relationships/media" Target="../media/media1.WAV"/><Relationship Id="rId9" Type="http://schemas.openxmlformats.org/officeDocument/2006/relationships/image" Target="../media/image44.gif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9.jpeg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1.jp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10" Type="http://schemas.openxmlformats.org/officeDocument/2006/relationships/slide" Target="slide7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hyperlink" Target="kepler.ex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" Target="slide7.xml"/><Relationship Id="rId7" Type="http://schemas.openxmlformats.org/officeDocument/2006/relationships/hyperlink" Target="kepler.exe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hyperlink" Target="kepler.exe" TargetMode="Externa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slide" Target="slide7.xml"/><Relationship Id="rId4" Type="http://schemas.openxmlformats.org/officeDocument/2006/relationships/image" Target="../media/image21.png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7464" y="1363285"/>
            <a:ext cx="5497339" cy="13003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5254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80" name="Object 4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264450"/>
              </p:ext>
            </p:extLst>
          </p:nvPr>
        </p:nvGraphicFramePr>
        <p:xfrm>
          <a:off x="3810000" y="1027440"/>
          <a:ext cx="33528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44" name="Equation" r:id="rId4" imgW="634680" imgH="393480" progId="Equation.3">
                  <p:embed/>
                </p:oleObj>
              </mc:Choice>
              <mc:Fallback>
                <p:oleObj name="Equation" r:id="rId4" imgW="634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027440"/>
                        <a:ext cx="335280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2"/>
          <p:cNvSpPr>
            <a:spLocks/>
          </p:cNvSpPr>
          <p:nvPr/>
        </p:nvSpPr>
        <p:spPr bwMode="auto">
          <a:xfrm>
            <a:off x="1600200" y="2743200"/>
            <a:ext cx="982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*</a:t>
            </a:r>
            <a:r>
              <a:rPr lang="en-US" sz="3200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r>
              <a:rPr lang="en-US" sz="3200" b="1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</a:t>
            </a:r>
            <a:r>
              <a:rPr lang="en-US" sz="3200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>
                <a:solidFill>
                  <a:srgbClr val="250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200" dirty="0">
                <a:solidFill>
                  <a:srgbClr val="250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06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3200" dirty="0" err="1" smtClean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dirty="0">
                <a:solidFill>
                  <a:srgbClr val="2506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</a:p>
        </p:txBody>
      </p:sp>
      <p:sp>
        <p:nvSpPr>
          <p:cNvPr id="2" name="Rectangle 2"/>
          <p:cNvSpPr>
            <a:spLocks/>
          </p:cNvSpPr>
          <p:nvPr/>
        </p:nvSpPr>
        <p:spPr bwMode="auto">
          <a:xfrm>
            <a:off x="2855191" y="2979465"/>
            <a:ext cx="6019800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      *Tử số và mẫu số có phải là những số tự nhiên bất kì không?</a:t>
            </a:r>
            <a:endParaRPr lang="en-US" sz="4400">
              <a:latin typeface=".VnTime" pitchFamily="34" charset="0"/>
            </a:endParaRPr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3731491" y="4076283"/>
            <a:ext cx="4267200" cy="1319213"/>
            <a:chOff x="2424" y="2934"/>
            <a:chExt cx="1680" cy="816"/>
          </a:xfrm>
        </p:grpSpPr>
        <p:sp>
          <p:nvSpPr>
            <p:cNvPr id="353293" name="Oval 8"/>
            <p:cNvSpPr>
              <a:spLocks noChangeArrowheads="1"/>
            </p:cNvSpPr>
            <p:nvPr/>
          </p:nvSpPr>
          <p:spPr bwMode="auto">
            <a:xfrm>
              <a:off x="2424" y="2934"/>
              <a:ext cx="1680" cy="81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.VnTime"/>
                <a:cs typeface="Times New Roman" panose="02020603050405020304" pitchFamily="18" charset="0"/>
              </a:endParaRPr>
            </a:p>
          </p:txBody>
        </p:sp>
        <p:sp>
          <p:nvSpPr>
            <p:cNvPr id="353294" name="Text Box 9"/>
            <p:cNvSpPr txBox="1">
              <a:spLocks noChangeArrowheads="1"/>
            </p:cNvSpPr>
            <p:nvPr/>
          </p:nvSpPr>
          <p:spPr bwMode="auto">
            <a:xfrm>
              <a:off x="2448" y="3073"/>
              <a:ext cx="1632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400" b="1" dirty="0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sz="2400" b="1" dirty="0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400" b="1" dirty="0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400" b="1" dirty="0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400" b="1" dirty="0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0.</a:t>
              </a:r>
            </a:p>
          </p:txBody>
        </p:sp>
      </p:grpSp>
      <p:sp>
        <p:nvSpPr>
          <p:cNvPr id="249881" name="AutoShape 36"/>
          <p:cNvSpPr>
            <a:spLocks noChangeArrowheads="1"/>
          </p:cNvSpPr>
          <p:nvPr/>
        </p:nvSpPr>
        <p:spPr bwMode="auto">
          <a:xfrm>
            <a:off x="7086600" y="685800"/>
            <a:ext cx="3581400" cy="1452384"/>
          </a:xfrm>
          <a:prstGeom prst="cloudCallout">
            <a:avLst>
              <a:gd name="adj1" fmla="val -30852"/>
              <a:gd name="adj2" fmla="val 87866"/>
            </a:avLst>
          </a:prstGeom>
          <a:solidFill>
            <a:srgbClr val="66FF33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250696"/>
                </a:solidFill>
                <a:latin typeface="Times New Roman" pitchFamily="18" charset="0"/>
              </a:rPr>
              <a:t>* </a:t>
            </a:r>
            <a:r>
              <a:rPr lang="en-US" sz="2800">
                <a:solidFill>
                  <a:srgbClr val="800000"/>
                </a:solidFill>
                <a:latin typeface="Times New Roman" pitchFamily="18" charset="0"/>
              </a:rPr>
              <a:t>Mỗi phân số có mấy phần?</a:t>
            </a:r>
            <a:endParaRPr lang="en-US" i="1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2286000" y="2500968"/>
            <a:ext cx="7315200" cy="3352800"/>
          </a:xfrm>
          <a:prstGeom prst="horizontalScroll">
            <a:avLst/>
          </a:prstGeom>
          <a:ln w="38100">
            <a:solidFill>
              <a:srgbClr val="E22ABB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2800" dirty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..)</a:t>
            </a:r>
            <a:endParaRPr lang="en-US" sz="2800" dirty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uiExpand="1" build="p"/>
      <p:bldP spid="38914" grpId="1" build="allAtOnce"/>
      <p:bldP spid="2" grpId="0" build="p" animBg="1"/>
      <p:bldP spid="249881" grpId="0" animBg="1"/>
      <p:bldP spid="249881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4806950" y="256422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16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16" name="Text Box 52">
            <a:extLst>
              <a:ext uri="{FF2B5EF4-FFF2-40B4-BE49-F238E27FC236}">
                <a16:creationId xmlns:a16="http://schemas.microsoft.com/office/drawing/2014/main" id="{63F3F08C-7A35-4D18-9786-E76C3C03D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5792" y="201223"/>
            <a:ext cx="960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altLang="en-US" sz="3200" u="sng" dirty="0">
                <a:solidFill>
                  <a:srgbClr val="00CC00"/>
                </a:solidFill>
              </a:rPr>
              <a:t>Bài 1</a:t>
            </a:r>
            <a:r>
              <a:rPr lang="vi-VN" altLang="en-US" sz="2000" i="1" dirty="0">
                <a:solidFill>
                  <a:srgbClr val="000000"/>
                </a:solidFill>
              </a:rPr>
              <a:t>:</a:t>
            </a:r>
            <a:r>
              <a:rPr lang="vi-VN" altLang="en-US" sz="2000" dirty="0">
                <a:solidFill>
                  <a:srgbClr val="000000"/>
                </a:solidFill>
              </a:rPr>
              <a:t>  a- Viết rồi đọc phân số chỉ phần đã tô màu trong mỗi hình dưới đây:</a:t>
            </a:r>
          </a:p>
        </p:txBody>
      </p:sp>
      <p:grpSp>
        <p:nvGrpSpPr>
          <p:cNvPr id="190547" name="Group 83">
            <a:extLst>
              <a:ext uri="{FF2B5EF4-FFF2-40B4-BE49-F238E27FC236}">
                <a16:creationId xmlns:a16="http://schemas.microsoft.com/office/drawing/2014/main" id="{4C81477E-4A38-4BE2-867F-ABE84895002F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368425"/>
            <a:ext cx="1752600" cy="1052513"/>
            <a:chOff x="392" y="1200"/>
            <a:chExt cx="1246" cy="748"/>
          </a:xfrm>
        </p:grpSpPr>
        <p:sp>
          <p:nvSpPr>
            <p:cNvPr id="190519" name="Rectangle 55">
              <a:extLst>
                <a:ext uri="{FF2B5EF4-FFF2-40B4-BE49-F238E27FC236}">
                  <a16:creationId xmlns:a16="http://schemas.microsoft.com/office/drawing/2014/main" id="{8A2B156C-7D25-4A1C-BE40-C4C8BBB3B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" y="1200"/>
              <a:ext cx="249" cy="748"/>
            </a:xfrm>
            <a:prstGeom prst="rect">
              <a:avLst/>
            </a:prstGeom>
            <a:solidFill>
              <a:srgbClr val="FF99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21" name="Rectangle 57">
              <a:extLst>
                <a:ext uri="{FF2B5EF4-FFF2-40B4-BE49-F238E27FC236}">
                  <a16:creationId xmlns:a16="http://schemas.microsoft.com/office/drawing/2014/main" id="{A4299466-5963-4E6F-A5D6-4BAC373A9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" y="1200"/>
              <a:ext cx="747" cy="74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2" name="Rectangle 58">
              <a:extLst>
                <a:ext uri="{FF2B5EF4-FFF2-40B4-BE49-F238E27FC236}">
                  <a16:creationId xmlns:a16="http://schemas.microsoft.com/office/drawing/2014/main" id="{DD973058-6F48-4511-8D79-7FAAAC1A6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" y="1200"/>
              <a:ext cx="249" cy="74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5" name="Rectangle 61">
              <a:extLst>
                <a:ext uri="{FF2B5EF4-FFF2-40B4-BE49-F238E27FC236}">
                  <a16:creationId xmlns:a16="http://schemas.microsoft.com/office/drawing/2014/main" id="{2E10515B-D4D0-45BA-8888-FB07E2732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" y="1200"/>
              <a:ext cx="249" cy="74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28" name="Rectangle 64">
              <a:extLst>
                <a:ext uri="{FF2B5EF4-FFF2-40B4-BE49-F238E27FC236}">
                  <a16:creationId xmlns:a16="http://schemas.microsoft.com/office/drawing/2014/main" id="{7184A18F-52EE-4946-A0D3-B13ADC12F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9" y="1200"/>
              <a:ext cx="249" cy="7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0541" name="Group 77">
            <a:extLst>
              <a:ext uri="{FF2B5EF4-FFF2-40B4-BE49-F238E27FC236}">
                <a16:creationId xmlns:a16="http://schemas.microsoft.com/office/drawing/2014/main" id="{B4376D5B-0E6E-48CF-A622-6F27AE5EB55B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1292224"/>
            <a:ext cx="1141413" cy="1143000"/>
            <a:chOff x="2208" y="1195"/>
            <a:chExt cx="706" cy="707"/>
          </a:xfrm>
        </p:grpSpPr>
        <p:sp>
          <p:nvSpPr>
            <p:cNvPr id="190534" name="Oval 70">
              <a:extLst>
                <a:ext uri="{FF2B5EF4-FFF2-40B4-BE49-F238E27FC236}">
                  <a16:creationId xmlns:a16="http://schemas.microsoft.com/office/drawing/2014/main" id="{D4DA8F98-B322-4712-AA27-6A77615DD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200"/>
              <a:ext cx="702" cy="70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90535" name="PubChord">
              <a:extLst>
                <a:ext uri="{FF2B5EF4-FFF2-40B4-BE49-F238E27FC236}">
                  <a16:creationId xmlns:a16="http://schemas.microsoft.com/office/drawing/2014/main" id="{1AF20719-03C3-4244-B129-56502A3D711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212" y="1200"/>
              <a:ext cx="702" cy="70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10799 w 21600"/>
                <a:gd name="T3" fmla="*/ 10799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599"/>
                    <a:pt x="16411" y="20462"/>
                    <a:pt x="18436" y="18436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altLang="en-US"/>
            </a:p>
          </p:txBody>
        </p:sp>
        <p:sp>
          <p:nvSpPr>
            <p:cNvPr id="190536" name="PubChord">
              <a:extLst>
                <a:ext uri="{FF2B5EF4-FFF2-40B4-BE49-F238E27FC236}">
                  <a16:creationId xmlns:a16="http://schemas.microsoft.com/office/drawing/2014/main" id="{06D700EB-7E42-4FA2-B4AB-21822A95F7E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 rot="-2647139">
              <a:off x="2208" y="1195"/>
              <a:ext cx="702" cy="702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10799 w 21600"/>
                <a:gd name="T3" fmla="*/ 10799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599"/>
                    <a:pt x="16411" y="20462"/>
                    <a:pt x="18436" y="18436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altLang="en-US"/>
            </a:p>
          </p:txBody>
        </p:sp>
        <p:sp>
          <p:nvSpPr>
            <p:cNvPr id="190537" name="Line 73">
              <a:extLst>
                <a:ext uri="{FF2B5EF4-FFF2-40B4-BE49-F238E27FC236}">
                  <a16:creationId xmlns:a16="http://schemas.microsoft.com/office/drawing/2014/main" id="{C0BEA1A7-393C-42AB-881C-DD08F9749C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1200"/>
              <a:ext cx="0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8" name="Line 74">
              <a:extLst>
                <a:ext uri="{FF2B5EF4-FFF2-40B4-BE49-F238E27FC236}">
                  <a16:creationId xmlns:a16="http://schemas.microsoft.com/office/drawing/2014/main" id="{38FD3882-7B2B-4753-9616-0339B19F43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559" y="1197"/>
              <a:ext cx="0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9" name="Line 75">
              <a:extLst>
                <a:ext uri="{FF2B5EF4-FFF2-40B4-BE49-F238E27FC236}">
                  <a16:creationId xmlns:a16="http://schemas.microsoft.com/office/drawing/2014/main" id="{8A26069E-BD64-4DA3-BF7B-AB2CE4FE14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900000">
              <a:off x="2559" y="1197"/>
              <a:ext cx="0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0" name="Line 76">
              <a:extLst>
                <a:ext uri="{FF2B5EF4-FFF2-40B4-BE49-F238E27FC236}">
                  <a16:creationId xmlns:a16="http://schemas.microsoft.com/office/drawing/2014/main" id="{81806001-E36C-48CE-94C7-F1AAFCA219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3500000">
              <a:off x="2559" y="1197"/>
              <a:ext cx="0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0546" name="Group 82">
            <a:extLst>
              <a:ext uri="{FF2B5EF4-FFF2-40B4-BE49-F238E27FC236}">
                <a16:creationId xmlns:a16="http://schemas.microsoft.com/office/drawing/2014/main" id="{A671F794-12D6-47D0-922E-781C64FFC884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1139824"/>
            <a:ext cx="1181100" cy="1181100"/>
            <a:chOff x="2952" y="2544"/>
            <a:chExt cx="672" cy="672"/>
          </a:xfrm>
        </p:grpSpPr>
        <p:sp>
          <p:nvSpPr>
            <p:cNvPr id="190542" name="AutoShape 78">
              <a:extLst>
                <a:ext uri="{FF2B5EF4-FFF2-40B4-BE49-F238E27FC236}">
                  <a16:creationId xmlns:a16="http://schemas.microsoft.com/office/drawing/2014/main" id="{574315D1-CA27-40B3-82C3-779CC870A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544"/>
              <a:ext cx="336" cy="336"/>
            </a:xfrm>
            <a:prstGeom prst="flowChartExtract">
              <a:avLst/>
            </a:prstGeom>
            <a:solidFill>
              <a:srgbClr val="CC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altLang="en-US" sz="2000">
                <a:solidFill>
                  <a:srgbClr val="9966FF"/>
                </a:solidFill>
              </a:endParaRPr>
            </a:p>
          </p:txBody>
        </p:sp>
        <p:sp>
          <p:nvSpPr>
            <p:cNvPr id="190543" name="AutoShape 79">
              <a:extLst>
                <a:ext uri="{FF2B5EF4-FFF2-40B4-BE49-F238E27FC236}">
                  <a16:creationId xmlns:a16="http://schemas.microsoft.com/office/drawing/2014/main" id="{FA418449-AAD8-435B-94AA-63D65FC17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880"/>
              <a:ext cx="336" cy="336"/>
            </a:xfrm>
            <a:prstGeom prst="flowChartExtract">
              <a:avLst/>
            </a:prstGeom>
            <a:solidFill>
              <a:srgbClr val="CC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altLang="en-US" sz="2000">
                <a:solidFill>
                  <a:srgbClr val="9966FF"/>
                </a:solidFill>
              </a:endParaRPr>
            </a:p>
          </p:txBody>
        </p:sp>
        <p:sp>
          <p:nvSpPr>
            <p:cNvPr id="190545" name="AutoShape 81">
              <a:extLst>
                <a:ext uri="{FF2B5EF4-FFF2-40B4-BE49-F238E27FC236}">
                  <a16:creationId xmlns:a16="http://schemas.microsoft.com/office/drawing/2014/main" id="{43AD3224-BF63-4491-B9AC-7BB86AA2F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880"/>
              <a:ext cx="336" cy="336"/>
            </a:xfrm>
            <a:prstGeom prst="flowChartExtract">
              <a:avLst/>
            </a:prstGeom>
            <a:solidFill>
              <a:srgbClr val="CC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altLang="en-US" sz="2000">
                <a:solidFill>
                  <a:srgbClr val="9966FF"/>
                </a:solidFill>
              </a:endParaRPr>
            </a:p>
          </p:txBody>
        </p:sp>
      </p:grpSp>
      <p:grpSp>
        <p:nvGrpSpPr>
          <p:cNvPr id="190559" name="Group 95">
            <a:extLst>
              <a:ext uri="{FF2B5EF4-FFF2-40B4-BE49-F238E27FC236}">
                <a16:creationId xmlns:a16="http://schemas.microsoft.com/office/drawing/2014/main" id="{3D151F52-F651-4A86-B28C-3AA8165BB2D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035424"/>
            <a:ext cx="2114550" cy="768350"/>
            <a:chOff x="3216" y="3125"/>
            <a:chExt cx="1572" cy="571"/>
          </a:xfrm>
        </p:grpSpPr>
        <p:sp>
          <p:nvSpPr>
            <p:cNvPr id="190549" name="Oval 85">
              <a:extLst>
                <a:ext uri="{FF2B5EF4-FFF2-40B4-BE49-F238E27FC236}">
                  <a16:creationId xmlns:a16="http://schemas.microsoft.com/office/drawing/2014/main" id="{F74AFBDE-755E-436C-8A98-90D30431FD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36" y="3468"/>
              <a:ext cx="228" cy="228"/>
            </a:xfrm>
            <a:prstGeom prst="ellipse">
              <a:avLst/>
            </a:prstGeom>
            <a:solidFill>
              <a:srgbClr val="0099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0" name="Oval 86">
              <a:extLst>
                <a:ext uri="{FF2B5EF4-FFF2-40B4-BE49-F238E27FC236}">
                  <a16:creationId xmlns:a16="http://schemas.microsoft.com/office/drawing/2014/main" id="{9D78E291-13FD-4C73-9E4D-0B76F2EE4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00" y="3125"/>
              <a:ext cx="228" cy="228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1" name="Oval 87">
              <a:extLst>
                <a:ext uri="{FF2B5EF4-FFF2-40B4-BE49-F238E27FC236}">
                  <a16:creationId xmlns:a16="http://schemas.microsoft.com/office/drawing/2014/main" id="{C172ACBF-B962-455A-A139-15706C9BBA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00" y="3467"/>
              <a:ext cx="228" cy="228"/>
            </a:xfrm>
            <a:prstGeom prst="ellipse">
              <a:avLst/>
            </a:prstGeom>
            <a:solidFill>
              <a:srgbClr val="0099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2" name="Oval 88">
              <a:extLst>
                <a:ext uri="{FF2B5EF4-FFF2-40B4-BE49-F238E27FC236}">
                  <a16:creationId xmlns:a16="http://schemas.microsoft.com/office/drawing/2014/main" id="{FEE22783-FA72-489C-A17F-CD76526DA4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558" y="3467"/>
              <a:ext cx="228" cy="228"/>
            </a:xfrm>
            <a:prstGeom prst="ellipse">
              <a:avLst/>
            </a:prstGeom>
            <a:solidFill>
              <a:srgbClr val="0099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3" name="Oval 89">
              <a:extLst>
                <a:ext uri="{FF2B5EF4-FFF2-40B4-BE49-F238E27FC236}">
                  <a16:creationId xmlns:a16="http://schemas.microsoft.com/office/drawing/2014/main" id="{44A8581C-AB31-448F-BC36-8588373587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16" y="3467"/>
              <a:ext cx="228" cy="228"/>
            </a:xfrm>
            <a:prstGeom prst="ellipse">
              <a:avLst/>
            </a:prstGeom>
            <a:solidFill>
              <a:srgbClr val="0099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4" name="Oval 90">
              <a:extLst>
                <a:ext uri="{FF2B5EF4-FFF2-40B4-BE49-F238E27FC236}">
                  <a16:creationId xmlns:a16="http://schemas.microsoft.com/office/drawing/2014/main" id="{0889F995-E37C-43CF-A665-D3AA644E84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36" y="3132"/>
              <a:ext cx="228" cy="228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5" name="Oval 91">
              <a:extLst>
                <a:ext uri="{FF2B5EF4-FFF2-40B4-BE49-F238E27FC236}">
                  <a16:creationId xmlns:a16="http://schemas.microsoft.com/office/drawing/2014/main" id="{DC33A660-5243-4BDB-9C38-6542AA13BB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558" y="3126"/>
              <a:ext cx="228" cy="22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6" name="Oval 92">
              <a:extLst>
                <a:ext uri="{FF2B5EF4-FFF2-40B4-BE49-F238E27FC236}">
                  <a16:creationId xmlns:a16="http://schemas.microsoft.com/office/drawing/2014/main" id="{410DFF69-5258-4AD5-B762-BB96426EFF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16" y="3125"/>
              <a:ext cx="228" cy="228"/>
            </a:xfrm>
            <a:prstGeom prst="ellipse">
              <a:avLst/>
            </a:prstGeom>
            <a:solidFill>
              <a:srgbClr val="0099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7" name="Oval 93">
              <a:extLst>
                <a:ext uri="{FF2B5EF4-FFF2-40B4-BE49-F238E27FC236}">
                  <a16:creationId xmlns:a16="http://schemas.microsoft.com/office/drawing/2014/main" id="{F6E354A7-8BA6-452C-BCCD-DC0C6900B2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560" y="3132"/>
              <a:ext cx="228" cy="228"/>
            </a:xfrm>
            <a:prstGeom prst="ellipse">
              <a:avLst/>
            </a:prstGeom>
            <a:solidFill>
              <a:srgbClr val="0099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58" name="Oval 94">
              <a:extLst>
                <a:ext uri="{FF2B5EF4-FFF2-40B4-BE49-F238E27FC236}">
                  <a16:creationId xmlns:a16="http://schemas.microsoft.com/office/drawing/2014/main" id="{02431AEE-CE3E-4CAC-9E39-70712C6316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560" y="3468"/>
              <a:ext cx="228" cy="228"/>
            </a:xfrm>
            <a:prstGeom prst="ellipse">
              <a:avLst/>
            </a:prstGeom>
            <a:solidFill>
              <a:srgbClr val="0099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0571" name="Group 107">
            <a:extLst>
              <a:ext uri="{FF2B5EF4-FFF2-40B4-BE49-F238E27FC236}">
                <a16:creationId xmlns:a16="http://schemas.microsoft.com/office/drawing/2014/main" id="{E01852F2-392E-4A3E-A295-0B459F647460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3806825"/>
            <a:ext cx="2362200" cy="957263"/>
            <a:chOff x="2784" y="2448"/>
            <a:chExt cx="2208" cy="894"/>
          </a:xfrm>
        </p:grpSpPr>
        <p:sp>
          <p:nvSpPr>
            <p:cNvPr id="190564" name="AutoShape 100">
              <a:extLst>
                <a:ext uri="{FF2B5EF4-FFF2-40B4-BE49-F238E27FC236}">
                  <a16:creationId xmlns:a16="http://schemas.microsoft.com/office/drawing/2014/main" id="{E6F10020-413E-45FE-B3C4-83B23E8B7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448"/>
              <a:ext cx="480" cy="384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65" name="AutoShape 101">
              <a:extLst>
                <a:ext uri="{FF2B5EF4-FFF2-40B4-BE49-F238E27FC236}">
                  <a16:creationId xmlns:a16="http://schemas.microsoft.com/office/drawing/2014/main" id="{476B8966-B8C4-4D58-BD0E-081DFBDDD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448"/>
              <a:ext cx="480" cy="384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66" name="AutoShape 102">
              <a:extLst>
                <a:ext uri="{FF2B5EF4-FFF2-40B4-BE49-F238E27FC236}">
                  <a16:creationId xmlns:a16="http://schemas.microsoft.com/office/drawing/2014/main" id="{094AC9DD-543A-46B0-A441-F3DF9EEF2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448"/>
              <a:ext cx="480" cy="384"/>
            </a:xfrm>
            <a:prstGeom prst="star5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67" name="AutoShape 103">
              <a:extLst>
                <a:ext uri="{FF2B5EF4-FFF2-40B4-BE49-F238E27FC236}">
                  <a16:creationId xmlns:a16="http://schemas.microsoft.com/office/drawing/2014/main" id="{B38896F1-FA88-47D4-8508-11789A39A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955"/>
              <a:ext cx="480" cy="384"/>
            </a:xfrm>
            <a:prstGeom prst="star5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68" name="AutoShape 104">
              <a:extLst>
                <a:ext uri="{FF2B5EF4-FFF2-40B4-BE49-F238E27FC236}">
                  <a16:creationId xmlns:a16="http://schemas.microsoft.com/office/drawing/2014/main" id="{8ECDE4A5-5AD4-42E8-84DE-E9E7828BB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7" y="2958"/>
              <a:ext cx="480" cy="384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69" name="AutoShape 105">
              <a:extLst>
                <a:ext uri="{FF2B5EF4-FFF2-40B4-BE49-F238E27FC236}">
                  <a16:creationId xmlns:a16="http://schemas.microsoft.com/office/drawing/2014/main" id="{3EACE2D9-D001-4895-879A-AD59731B7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448"/>
              <a:ext cx="480" cy="384"/>
            </a:xfrm>
            <a:prstGeom prst="star5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70" name="AutoShape 106">
              <a:extLst>
                <a:ext uri="{FF2B5EF4-FFF2-40B4-BE49-F238E27FC236}">
                  <a16:creationId xmlns:a16="http://schemas.microsoft.com/office/drawing/2014/main" id="{A5BCC1CC-4387-4B3B-9CF8-E8741E321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" y="2955"/>
              <a:ext cx="480" cy="384"/>
            </a:xfrm>
            <a:prstGeom prst="star5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0576" name="Group 112">
            <a:extLst>
              <a:ext uri="{FF2B5EF4-FFF2-40B4-BE49-F238E27FC236}">
                <a16:creationId xmlns:a16="http://schemas.microsoft.com/office/drawing/2014/main" id="{7829EA6B-868F-41DE-AADD-75ABC086C36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806825"/>
            <a:ext cx="1130300" cy="993775"/>
            <a:chOff x="2592" y="2784"/>
            <a:chExt cx="760" cy="668"/>
          </a:xfrm>
        </p:grpSpPr>
        <p:sp>
          <p:nvSpPr>
            <p:cNvPr id="190572" name="AutoShape 108">
              <a:extLst>
                <a:ext uri="{FF2B5EF4-FFF2-40B4-BE49-F238E27FC236}">
                  <a16:creationId xmlns:a16="http://schemas.microsoft.com/office/drawing/2014/main" id="{7D34834A-53FB-418E-A4C9-2997AA800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760" cy="668"/>
            </a:xfrm>
            <a:prstGeom prst="hexagon">
              <a:avLst>
                <a:gd name="adj" fmla="val 28443"/>
                <a:gd name="vf" fmla="val 11547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73" name="AutoShape 109">
              <a:extLst>
                <a:ext uri="{FF2B5EF4-FFF2-40B4-BE49-F238E27FC236}">
                  <a16:creationId xmlns:a16="http://schemas.microsoft.com/office/drawing/2014/main" id="{50C97933-F1A5-435D-A26A-F8BFFC15DD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596853">
              <a:off x="2646" y="2862"/>
              <a:ext cx="380" cy="334"/>
            </a:xfrm>
            <a:prstGeom prst="flowChartMerg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74" name="AutoShape 110">
              <a:extLst>
                <a:ext uri="{FF2B5EF4-FFF2-40B4-BE49-F238E27FC236}">
                  <a16:creationId xmlns:a16="http://schemas.microsoft.com/office/drawing/2014/main" id="{03E5FDEB-EE90-4C01-87F7-801C7F547F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86152">
              <a:off x="2931" y="2868"/>
              <a:ext cx="380" cy="328"/>
            </a:xfrm>
            <a:prstGeom prst="flowChartMerg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75" name="AutoShape 111">
              <a:extLst>
                <a:ext uri="{FF2B5EF4-FFF2-40B4-BE49-F238E27FC236}">
                  <a16:creationId xmlns:a16="http://schemas.microsoft.com/office/drawing/2014/main" id="{EDDC1818-4F66-4CF4-91DD-A68A8ED864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789" y="3116"/>
              <a:ext cx="380" cy="334"/>
            </a:xfrm>
            <a:prstGeom prst="flowChartMerg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0577" name="Text Box 113">
            <a:extLst>
              <a:ext uri="{FF2B5EF4-FFF2-40B4-BE49-F238E27FC236}">
                <a16:creationId xmlns:a16="http://schemas.microsoft.com/office/drawing/2014/main" id="{ACF21141-E2CF-4BE4-BEC7-B9EC33339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625725"/>
            <a:ext cx="7120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1400">
                <a:solidFill>
                  <a:srgbClr val="000000"/>
                </a:solidFill>
              </a:rPr>
              <a:t>Hình 1</a:t>
            </a:r>
          </a:p>
        </p:txBody>
      </p:sp>
      <p:sp>
        <p:nvSpPr>
          <p:cNvPr id="190578" name="Text Box 114">
            <a:extLst>
              <a:ext uri="{FF2B5EF4-FFF2-40B4-BE49-F238E27FC236}">
                <a16:creationId xmlns:a16="http://schemas.microsoft.com/office/drawing/2014/main" id="{8C887544-61AC-483E-BE73-1DB6CEC00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663825"/>
            <a:ext cx="7120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1400">
                <a:solidFill>
                  <a:srgbClr val="000000"/>
                </a:solidFill>
              </a:rPr>
              <a:t>Hình 2</a:t>
            </a:r>
          </a:p>
        </p:txBody>
      </p:sp>
      <p:sp>
        <p:nvSpPr>
          <p:cNvPr id="190579" name="Text Box 115">
            <a:extLst>
              <a:ext uri="{FF2B5EF4-FFF2-40B4-BE49-F238E27FC236}">
                <a16:creationId xmlns:a16="http://schemas.microsoft.com/office/drawing/2014/main" id="{5FC2C562-FED0-4B99-9A71-A7D110D7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593975"/>
            <a:ext cx="7120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1400">
                <a:solidFill>
                  <a:srgbClr val="000000"/>
                </a:solidFill>
              </a:rPr>
              <a:t>Hình 3</a:t>
            </a:r>
          </a:p>
        </p:txBody>
      </p:sp>
      <p:sp>
        <p:nvSpPr>
          <p:cNvPr id="190580" name="Text Box 116">
            <a:extLst>
              <a:ext uri="{FF2B5EF4-FFF2-40B4-BE49-F238E27FC236}">
                <a16:creationId xmlns:a16="http://schemas.microsoft.com/office/drawing/2014/main" id="{CB5D3FD1-823B-4206-9004-73DBA1337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488" y="4949825"/>
            <a:ext cx="7120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1400">
                <a:solidFill>
                  <a:srgbClr val="000000"/>
                </a:solidFill>
              </a:rPr>
              <a:t>Hình 4</a:t>
            </a:r>
          </a:p>
        </p:txBody>
      </p:sp>
      <p:sp>
        <p:nvSpPr>
          <p:cNvPr id="190581" name="Text Box 117">
            <a:extLst>
              <a:ext uri="{FF2B5EF4-FFF2-40B4-BE49-F238E27FC236}">
                <a16:creationId xmlns:a16="http://schemas.microsoft.com/office/drawing/2014/main" id="{30E0ADB7-54FF-4375-BEAA-7AD5E69AD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973638"/>
            <a:ext cx="7120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1400">
                <a:solidFill>
                  <a:srgbClr val="000000"/>
                </a:solidFill>
              </a:rPr>
              <a:t>Hình 5</a:t>
            </a:r>
          </a:p>
        </p:txBody>
      </p:sp>
      <p:sp>
        <p:nvSpPr>
          <p:cNvPr id="190582" name="Text Box 118">
            <a:extLst>
              <a:ext uri="{FF2B5EF4-FFF2-40B4-BE49-F238E27FC236}">
                <a16:creationId xmlns:a16="http://schemas.microsoft.com/office/drawing/2014/main" id="{63647FD5-A81C-45EC-896A-14336C575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978399"/>
            <a:ext cx="68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altLang="en-US" sz="1400">
                <a:solidFill>
                  <a:srgbClr val="000000"/>
                </a:solidFill>
              </a:rPr>
              <a:t>Hình 6 </a:t>
            </a:r>
          </a:p>
        </p:txBody>
      </p:sp>
      <p:sp>
        <p:nvSpPr>
          <p:cNvPr id="190630" name="Text Box 166">
            <a:extLst>
              <a:ext uri="{FF2B5EF4-FFF2-40B4-BE49-F238E27FC236}">
                <a16:creationId xmlns:a16="http://schemas.microsoft.com/office/drawing/2014/main" id="{56D85820-B6C3-49F3-BEB0-A45794DED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3111499"/>
            <a:ext cx="23358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000"/>
              <a:t>Đọc: </a:t>
            </a:r>
            <a:r>
              <a:rPr lang="vi-VN" altLang="en-US" sz="2000" i="1"/>
              <a:t>hai phần năm</a:t>
            </a:r>
          </a:p>
        </p:txBody>
      </p:sp>
      <p:grpSp>
        <p:nvGrpSpPr>
          <p:cNvPr id="190631" name="Group 167">
            <a:extLst>
              <a:ext uri="{FF2B5EF4-FFF2-40B4-BE49-F238E27FC236}">
                <a16:creationId xmlns:a16="http://schemas.microsoft.com/office/drawing/2014/main" id="{AE3A9A76-0F97-41DE-AACC-FFBFCB439D09}"/>
              </a:ext>
            </a:extLst>
          </p:cNvPr>
          <p:cNvGrpSpPr>
            <a:grpSpLocks/>
          </p:cNvGrpSpPr>
          <p:nvPr/>
        </p:nvGrpSpPr>
        <p:grpSpPr bwMode="auto">
          <a:xfrm>
            <a:off x="2955925" y="2435224"/>
            <a:ext cx="960752" cy="783934"/>
            <a:chOff x="1467" y="1200"/>
            <a:chExt cx="645" cy="526"/>
          </a:xfrm>
        </p:grpSpPr>
        <p:sp>
          <p:nvSpPr>
            <p:cNvPr id="190632" name="Text Box 168">
              <a:extLst>
                <a:ext uri="{FF2B5EF4-FFF2-40B4-BE49-F238E27FC236}">
                  <a16:creationId xmlns:a16="http://schemas.microsoft.com/office/drawing/2014/main" id="{368156BE-AE6D-41BB-A6D6-1A5188212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7" y="1305"/>
              <a:ext cx="51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Vi</a:t>
              </a:r>
              <a:r>
                <a:rPr lang="vi-VN" altLang="en-US" sz="2000"/>
                <a:t>ết:</a:t>
              </a:r>
              <a:r>
                <a:rPr lang="vi-VN" altLang="en-US"/>
                <a:t> </a:t>
              </a:r>
            </a:p>
          </p:txBody>
        </p:sp>
        <p:grpSp>
          <p:nvGrpSpPr>
            <p:cNvPr id="190633" name="Group 169">
              <a:extLst>
                <a:ext uri="{FF2B5EF4-FFF2-40B4-BE49-F238E27FC236}">
                  <a16:creationId xmlns:a16="http://schemas.microsoft.com/office/drawing/2014/main" id="{9723D0C5-4260-410E-B849-015869295D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200"/>
              <a:ext cx="240" cy="526"/>
              <a:chOff x="1872" y="1200"/>
              <a:chExt cx="240" cy="526"/>
            </a:xfrm>
          </p:grpSpPr>
          <p:sp>
            <p:nvSpPr>
              <p:cNvPr id="190634" name="Text Box 170">
                <a:extLst>
                  <a:ext uri="{FF2B5EF4-FFF2-40B4-BE49-F238E27FC236}">
                    <a16:creationId xmlns:a16="http://schemas.microsoft.com/office/drawing/2014/main" id="{69B71B97-CADD-4652-975D-1E384C968A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1200"/>
                <a:ext cx="239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vi-VN" altLang="en-US" sz="2400"/>
                  <a:t>2</a:t>
                </a:r>
              </a:p>
            </p:txBody>
          </p:sp>
          <p:sp>
            <p:nvSpPr>
              <p:cNvPr id="190635" name="Line 171">
                <a:extLst>
                  <a:ext uri="{FF2B5EF4-FFF2-40B4-BE49-F238E27FC236}">
                    <a16:creationId xmlns:a16="http://schemas.microsoft.com/office/drawing/2014/main" id="{68E2A9BA-723E-4565-B317-0A0454C58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2" y="146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36" name="Text Box 172">
                <a:extLst>
                  <a:ext uri="{FF2B5EF4-FFF2-40B4-BE49-F238E27FC236}">
                    <a16:creationId xmlns:a16="http://schemas.microsoft.com/office/drawing/2014/main" id="{015B3E24-9ED1-4DF1-8723-603E8D4988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3" y="1416"/>
                <a:ext cx="239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vi-VN" altLang="en-US" sz="2400"/>
                  <a:t>5</a:t>
                </a:r>
              </a:p>
            </p:txBody>
          </p:sp>
        </p:grpSp>
      </p:grpSp>
      <p:sp>
        <p:nvSpPr>
          <p:cNvPr id="190637" name="Text Box 173">
            <a:extLst>
              <a:ext uri="{FF2B5EF4-FFF2-40B4-BE49-F238E27FC236}">
                <a16:creationId xmlns:a16="http://schemas.microsoft.com/office/drawing/2014/main" id="{E5A39D3C-B021-4274-802F-31482016E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38" y="3121024"/>
            <a:ext cx="24833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000"/>
              <a:t>Đọc: </a:t>
            </a:r>
            <a:r>
              <a:rPr lang="vi-VN" altLang="en-US" sz="2000" i="1">
                <a:solidFill>
                  <a:srgbClr val="0000FF"/>
                </a:solidFill>
              </a:rPr>
              <a:t>năm phần tám</a:t>
            </a:r>
            <a:r>
              <a:rPr lang="vi-VN" altLang="en-US" i="1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190638" name="Group 174">
            <a:extLst>
              <a:ext uri="{FF2B5EF4-FFF2-40B4-BE49-F238E27FC236}">
                <a16:creationId xmlns:a16="http://schemas.microsoft.com/office/drawing/2014/main" id="{C556ECB9-5AC5-4516-AF9E-0817F3263A19}"/>
              </a:ext>
            </a:extLst>
          </p:cNvPr>
          <p:cNvGrpSpPr>
            <a:grpSpLocks/>
          </p:cNvGrpSpPr>
          <p:nvPr/>
        </p:nvGrpSpPr>
        <p:grpSpPr bwMode="auto">
          <a:xfrm>
            <a:off x="5632450" y="2435224"/>
            <a:ext cx="960752" cy="783934"/>
            <a:chOff x="1467" y="1200"/>
            <a:chExt cx="645" cy="526"/>
          </a:xfrm>
        </p:grpSpPr>
        <p:sp>
          <p:nvSpPr>
            <p:cNvPr id="190639" name="Text Box 175">
              <a:extLst>
                <a:ext uri="{FF2B5EF4-FFF2-40B4-BE49-F238E27FC236}">
                  <a16:creationId xmlns:a16="http://schemas.microsoft.com/office/drawing/2014/main" id="{8815187F-F46F-41F7-B9AA-4BA1F0622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7" y="1305"/>
              <a:ext cx="51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Vi</a:t>
              </a:r>
              <a:r>
                <a:rPr lang="vi-VN" altLang="en-US" sz="2000"/>
                <a:t>ết:</a:t>
              </a:r>
              <a:r>
                <a:rPr lang="vi-VN" altLang="en-US"/>
                <a:t> </a:t>
              </a:r>
            </a:p>
          </p:txBody>
        </p:sp>
        <p:grpSp>
          <p:nvGrpSpPr>
            <p:cNvPr id="190640" name="Group 176">
              <a:extLst>
                <a:ext uri="{FF2B5EF4-FFF2-40B4-BE49-F238E27FC236}">
                  <a16:creationId xmlns:a16="http://schemas.microsoft.com/office/drawing/2014/main" id="{6AAC4D17-FE38-43BB-8867-676C1C156A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200"/>
              <a:ext cx="240" cy="526"/>
              <a:chOff x="1872" y="1200"/>
              <a:chExt cx="240" cy="526"/>
            </a:xfrm>
          </p:grpSpPr>
          <p:sp>
            <p:nvSpPr>
              <p:cNvPr id="190641" name="Text Box 177">
                <a:extLst>
                  <a:ext uri="{FF2B5EF4-FFF2-40B4-BE49-F238E27FC236}">
                    <a16:creationId xmlns:a16="http://schemas.microsoft.com/office/drawing/2014/main" id="{F0556CD4-F8ED-43E0-B489-8970227722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1200"/>
                <a:ext cx="239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vi-VN" altLang="en-US" sz="2400">
                    <a:solidFill>
                      <a:srgbClr val="0000FF"/>
                    </a:solidFill>
                  </a:rPr>
                  <a:t>5</a:t>
                </a:r>
              </a:p>
            </p:txBody>
          </p:sp>
          <p:sp>
            <p:nvSpPr>
              <p:cNvPr id="190642" name="Line 178">
                <a:extLst>
                  <a:ext uri="{FF2B5EF4-FFF2-40B4-BE49-F238E27FC236}">
                    <a16:creationId xmlns:a16="http://schemas.microsoft.com/office/drawing/2014/main" id="{155C640E-0893-41A7-8362-DB741877C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2" y="146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43" name="Text Box 179">
                <a:extLst>
                  <a:ext uri="{FF2B5EF4-FFF2-40B4-BE49-F238E27FC236}">
                    <a16:creationId xmlns:a16="http://schemas.microsoft.com/office/drawing/2014/main" id="{4D72BB3C-2153-4574-AEBB-F24503036E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3" y="1416"/>
                <a:ext cx="239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vi-VN" altLang="en-US" sz="2400">
                    <a:solidFill>
                      <a:srgbClr val="0000FF"/>
                    </a:solidFill>
                  </a:rPr>
                  <a:t>8</a:t>
                </a:r>
              </a:p>
            </p:txBody>
          </p:sp>
        </p:grpSp>
      </p:grpSp>
      <p:sp>
        <p:nvSpPr>
          <p:cNvPr id="190644" name="Text Box 180">
            <a:extLst>
              <a:ext uri="{FF2B5EF4-FFF2-40B4-BE49-F238E27FC236}">
                <a16:creationId xmlns:a16="http://schemas.microsoft.com/office/drawing/2014/main" id="{46797E11-E5E2-417D-BEB4-816AFC77F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1" y="3111499"/>
            <a:ext cx="20762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000"/>
              <a:t>Đọc: </a:t>
            </a:r>
            <a:r>
              <a:rPr lang="vi-VN" altLang="en-US" sz="2000" i="1">
                <a:solidFill>
                  <a:srgbClr val="9933FF"/>
                </a:solidFill>
              </a:rPr>
              <a:t>ba phần tư</a:t>
            </a:r>
            <a:r>
              <a:rPr lang="vi-VN" altLang="en-US" i="1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190645" name="Group 181">
            <a:extLst>
              <a:ext uri="{FF2B5EF4-FFF2-40B4-BE49-F238E27FC236}">
                <a16:creationId xmlns:a16="http://schemas.microsoft.com/office/drawing/2014/main" id="{696D14B1-D4F5-4708-972A-749DC74E3147}"/>
              </a:ext>
            </a:extLst>
          </p:cNvPr>
          <p:cNvGrpSpPr>
            <a:grpSpLocks/>
          </p:cNvGrpSpPr>
          <p:nvPr/>
        </p:nvGrpSpPr>
        <p:grpSpPr bwMode="auto">
          <a:xfrm>
            <a:off x="8304214" y="2435224"/>
            <a:ext cx="960751" cy="783934"/>
            <a:chOff x="1467" y="1200"/>
            <a:chExt cx="645" cy="526"/>
          </a:xfrm>
        </p:grpSpPr>
        <p:sp>
          <p:nvSpPr>
            <p:cNvPr id="190646" name="Text Box 182">
              <a:extLst>
                <a:ext uri="{FF2B5EF4-FFF2-40B4-BE49-F238E27FC236}">
                  <a16:creationId xmlns:a16="http://schemas.microsoft.com/office/drawing/2014/main" id="{011AE867-2850-4842-BA21-A4FE88A37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7" y="1305"/>
              <a:ext cx="51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Vi</a:t>
              </a:r>
              <a:r>
                <a:rPr lang="vi-VN" altLang="en-US" sz="2000"/>
                <a:t>ết:</a:t>
              </a:r>
              <a:r>
                <a:rPr lang="vi-VN" altLang="en-US"/>
                <a:t> </a:t>
              </a:r>
            </a:p>
          </p:txBody>
        </p:sp>
        <p:grpSp>
          <p:nvGrpSpPr>
            <p:cNvPr id="190647" name="Group 183">
              <a:extLst>
                <a:ext uri="{FF2B5EF4-FFF2-40B4-BE49-F238E27FC236}">
                  <a16:creationId xmlns:a16="http://schemas.microsoft.com/office/drawing/2014/main" id="{47C01193-D56B-4F16-9910-02A55C1122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200"/>
              <a:ext cx="240" cy="526"/>
              <a:chOff x="1872" y="1200"/>
              <a:chExt cx="240" cy="526"/>
            </a:xfrm>
          </p:grpSpPr>
          <p:sp>
            <p:nvSpPr>
              <p:cNvPr id="190648" name="Text Box 184">
                <a:extLst>
                  <a:ext uri="{FF2B5EF4-FFF2-40B4-BE49-F238E27FC236}">
                    <a16:creationId xmlns:a16="http://schemas.microsoft.com/office/drawing/2014/main" id="{5B54E63A-D23E-4D4C-BEA9-5D288F778C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1200"/>
                <a:ext cx="239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vi-VN" altLang="en-US" sz="2400">
                    <a:solidFill>
                      <a:srgbClr val="9933FF"/>
                    </a:solidFill>
                  </a:rPr>
                  <a:t>3</a:t>
                </a:r>
              </a:p>
            </p:txBody>
          </p:sp>
          <p:sp>
            <p:nvSpPr>
              <p:cNvPr id="190649" name="Line 185">
                <a:extLst>
                  <a:ext uri="{FF2B5EF4-FFF2-40B4-BE49-F238E27FC236}">
                    <a16:creationId xmlns:a16="http://schemas.microsoft.com/office/drawing/2014/main" id="{EDE06EA2-E8A0-4928-BDFA-13702D905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2" y="146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50" name="Text Box 186">
                <a:extLst>
                  <a:ext uri="{FF2B5EF4-FFF2-40B4-BE49-F238E27FC236}">
                    <a16:creationId xmlns:a16="http://schemas.microsoft.com/office/drawing/2014/main" id="{1DB2406B-985B-4952-89E6-FAFD0E7FB8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3" y="1416"/>
                <a:ext cx="239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vi-VN" altLang="en-US" sz="2400">
                    <a:solidFill>
                      <a:srgbClr val="9933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90665" name="Group 201">
            <a:extLst>
              <a:ext uri="{FF2B5EF4-FFF2-40B4-BE49-F238E27FC236}">
                <a16:creationId xmlns:a16="http://schemas.microsoft.com/office/drawing/2014/main" id="{493F28B7-47EA-4C12-BC40-2581DBD72288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873625"/>
            <a:ext cx="2495550" cy="1069975"/>
            <a:chOff x="711" y="3456"/>
            <a:chExt cx="1572" cy="674"/>
          </a:xfrm>
        </p:grpSpPr>
        <p:sp>
          <p:nvSpPr>
            <p:cNvPr id="190656" name="Text Box 192">
              <a:extLst>
                <a:ext uri="{FF2B5EF4-FFF2-40B4-BE49-F238E27FC236}">
                  <a16:creationId xmlns:a16="http://schemas.microsoft.com/office/drawing/2014/main" id="{67214E47-F6A3-40B5-B843-24AEC0AB6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8" y="345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2400">
                  <a:solidFill>
                    <a:srgbClr val="009900"/>
                  </a:solidFill>
                </a:rPr>
                <a:t>7</a:t>
              </a:r>
            </a:p>
          </p:txBody>
        </p:sp>
        <p:grpSp>
          <p:nvGrpSpPr>
            <p:cNvPr id="190659" name="Group 195">
              <a:extLst>
                <a:ext uri="{FF2B5EF4-FFF2-40B4-BE49-F238E27FC236}">
                  <a16:creationId xmlns:a16="http://schemas.microsoft.com/office/drawing/2014/main" id="{2C7FADF3-0912-4F49-AB9A-496C6A7E7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" y="3555"/>
              <a:ext cx="1572" cy="575"/>
              <a:chOff x="711" y="3555"/>
              <a:chExt cx="1572" cy="575"/>
            </a:xfrm>
          </p:grpSpPr>
          <p:sp>
            <p:nvSpPr>
              <p:cNvPr id="190652" name="Text Box 188">
                <a:extLst>
                  <a:ext uri="{FF2B5EF4-FFF2-40B4-BE49-F238E27FC236}">
                    <a16:creationId xmlns:a16="http://schemas.microsoft.com/office/drawing/2014/main" id="{820C0166-01B7-4621-A88A-A340236D2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" y="3878"/>
                <a:ext cx="157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vi-VN" altLang="en-US" sz="2000"/>
                  <a:t>Đọc: </a:t>
                </a:r>
                <a:r>
                  <a:rPr lang="vi-VN" altLang="en-US" sz="2000" i="1">
                    <a:solidFill>
                      <a:srgbClr val="009900"/>
                    </a:solidFill>
                  </a:rPr>
                  <a:t>bảy phần mười</a:t>
                </a:r>
              </a:p>
            </p:txBody>
          </p:sp>
          <p:sp>
            <p:nvSpPr>
              <p:cNvPr id="190654" name="Text Box 190">
                <a:extLst>
                  <a:ext uri="{FF2B5EF4-FFF2-40B4-BE49-F238E27FC236}">
                    <a16:creationId xmlns:a16="http://schemas.microsoft.com/office/drawing/2014/main" id="{86918756-9421-47C7-B165-9A13AAC9E7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3555"/>
                <a:ext cx="48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Vi</a:t>
                </a:r>
                <a:r>
                  <a:rPr lang="vi-VN" altLang="en-US" sz="2000"/>
                  <a:t>ết:</a:t>
                </a:r>
                <a:r>
                  <a:rPr lang="vi-VN" altLang="en-US"/>
                  <a:t> </a:t>
                </a:r>
              </a:p>
            </p:txBody>
          </p:sp>
          <p:sp>
            <p:nvSpPr>
              <p:cNvPr id="190657" name="Line 193">
                <a:extLst>
                  <a:ext uri="{FF2B5EF4-FFF2-40B4-BE49-F238E27FC236}">
                    <a16:creationId xmlns:a16="http://schemas.microsoft.com/office/drawing/2014/main" id="{371D9D0F-B46D-432F-91BF-0E2AA5A74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7" y="3702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58" name="Text Box 194">
                <a:extLst>
                  <a:ext uri="{FF2B5EF4-FFF2-40B4-BE49-F238E27FC236}">
                    <a16:creationId xmlns:a16="http://schemas.microsoft.com/office/drawing/2014/main" id="{6062F84A-2D88-4C8D-A6A4-F356F5666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3659"/>
                <a:ext cx="3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vi-VN" altLang="en-US" sz="2400">
                    <a:solidFill>
                      <a:srgbClr val="009900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190680" name="Group 216">
            <a:extLst>
              <a:ext uri="{FF2B5EF4-FFF2-40B4-BE49-F238E27FC236}">
                <a16:creationId xmlns:a16="http://schemas.microsoft.com/office/drawing/2014/main" id="{46E7880B-2BA6-4E5A-93CA-CC36F6847A14}"/>
              </a:ext>
            </a:extLst>
          </p:cNvPr>
          <p:cNvGrpSpPr>
            <a:grpSpLocks/>
          </p:cNvGrpSpPr>
          <p:nvPr/>
        </p:nvGrpSpPr>
        <p:grpSpPr bwMode="auto">
          <a:xfrm>
            <a:off x="7696201" y="4797425"/>
            <a:ext cx="2193925" cy="1069975"/>
            <a:chOff x="3936" y="3438"/>
            <a:chExt cx="1382" cy="674"/>
          </a:xfrm>
        </p:grpSpPr>
        <p:sp>
          <p:nvSpPr>
            <p:cNvPr id="190674" name="Text Box 210">
              <a:extLst>
                <a:ext uri="{FF2B5EF4-FFF2-40B4-BE49-F238E27FC236}">
                  <a16:creationId xmlns:a16="http://schemas.microsoft.com/office/drawing/2014/main" id="{A5C0D0D1-2443-4A5F-91B5-F8E904FA0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" y="3438"/>
              <a:ext cx="22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2400">
                  <a:solidFill>
                    <a:srgbClr val="FF00FF"/>
                  </a:solidFill>
                </a:rPr>
                <a:t>3</a:t>
              </a:r>
              <a:endParaRPr lang="vi-VN" altLang="en-US" sz="2000">
                <a:solidFill>
                  <a:srgbClr val="FF00FF"/>
                </a:solidFill>
              </a:endParaRPr>
            </a:p>
            <a:p>
              <a:endParaRPr lang="vi-VN" altLang="en-US" sz="2400">
                <a:solidFill>
                  <a:srgbClr val="009900"/>
                </a:solidFill>
              </a:endParaRPr>
            </a:p>
          </p:txBody>
        </p:sp>
        <p:grpSp>
          <p:nvGrpSpPr>
            <p:cNvPr id="190675" name="Group 211">
              <a:extLst>
                <a:ext uri="{FF2B5EF4-FFF2-40B4-BE49-F238E27FC236}">
                  <a16:creationId xmlns:a16="http://schemas.microsoft.com/office/drawing/2014/main" id="{617BAEE5-1D4D-4011-BB05-7ABDAF0FB1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537"/>
              <a:ext cx="1382" cy="575"/>
              <a:chOff x="711" y="3555"/>
              <a:chExt cx="1382" cy="575"/>
            </a:xfrm>
          </p:grpSpPr>
          <p:sp>
            <p:nvSpPr>
              <p:cNvPr id="190676" name="Text Box 212">
                <a:extLst>
                  <a:ext uri="{FF2B5EF4-FFF2-40B4-BE49-F238E27FC236}">
                    <a16:creationId xmlns:a16="http://schemas.microsoft.com/office/drawing/2014/main" id="{571B146C-AF89-4B02-A8DE-AFAFDEBAE3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" y="3878"/>
                <a:ext cx="138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vi-VN" altLang="en-US" sz="2000"/>
                  <a:t>Đọc: </a:t>
                </a:r>
                <a:r>
                  <a:rPr lang="vi-VN" altLang="en-US" sz="2000" i="1">
                    <a:solidFill>
                      <a:srgbClr val="FF00FF"/>
                    </a:solidFill>
                  </a:rPr>
                  <a:t>ba phần bảy</a:t>
                </a:r>
              </a:p>
            </p:txBody>
          </p:sp>
          <p:sp>
            <p:nvSpPr>
              <p:cNvPr id="190677" name="Text Box 213">
                <a:extLst>
                  <a:ext uri="{FF2B5EF4-FFF2-40B4-BE49-F238E27FC236}">
                    <a16:creationId xmlns:a16="http://schemas.microsoft.com/office/drawing/2014/main" id="{274E5BDA-3FF3-478E-8956-3E5EDB0DF9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3555"/>
                <a:ext cx="43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Vi</a:t>
                </a:r>
                <a:r>
                  <a:rPr lang="vi-VN" altLang="en-US" sz="2000"/>
                  <a:t>ết:</a:t>
                </a:r>
                <a:endParaRPr lang="vi-VN" altLang="en-US"/>
              </a:p>
            </p:txBody>
          </p:sp>
          <p:sp>
            <p:nvSpPr>
              <p:cNvPr id="190678" name="Line 214">
                <a:extLst>
                  <a:ext uri="{FF2B5EF4-FFF2-40B4-BE49-F238E27FC236}">
                    <a16:creationId xmlns:a16="http://schemas.microsoft.com/office/drawing/2014/main" id="{F45223DE-2528-4AE7-801A-878538951E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7" y="3702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79" name="Text Box 215">
                <a:extLst>
                  <a:ext uri="{FF2B5EF4-FFF2-40B4-BE49-F238E27FC236}">
                    <a16:creationId xmlns:a16="http://schemas.microsoft.com/office/drawing/2014/main" id="{9ADFABE2-425C-4310-A753-75AC186F6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3659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vi-VN" altLang="en-US" sz="2400">
                    <a:solidFill>
                      <a:srgbClr val="FF00FF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190681" name="Group 217">
            <a:extLst>
              <a:ext uri="{FF2B5EF4-FFF2-40B4-BE49-F238E27FC236}">
                <a16:creationId xmlns:a16="http://schemas.microsoft.com/office/drawing/2014/main" id="{36082F1E-BE4E-468B-9C7D-4CC26BCB87BA}"/>
              </a:ext>
            </a:extLst>
          </p:cNvPr>
          <p:cNvGrpSpPr>
            <a:grpSpLocks/>
          </p:cNvGrpSpPr>
          <p:nvPr/>
        </p:nvGrpSpPr>
        <p:grpSpPr bwMode="auto">
          <a:xfrm>
            <a:off x="5289551" y="4859338"/>
            <a:ext cx="2193925" cy="1069975"/>
            <a:chOff x="3936" y="3438"/>
            <a:chExt cx="1382" cy="674"/>
          </a:xfrm>
        </p:grpSpPr>
        <p:sp>
          <p:nvSpPr>
            <p:cNvPr id="190682" name="Text Box 218">
              <a:extLst>
                <a:ext uri="{FF2B5EF4-FFF2-40B4-BE49-F238E27FC236}">
                  <a16:creationId xmlns:a16="http://schemas.microsoft.com/office/drawing/2014/main" id="{4FC3007A-DEF3-4EFF-B35B-C13B9169C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" y="3438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2400">
                  <a:solidFill>
                    <a:srgbClr val="FF9900"/>
                  </a:solidFill>
                </a:rPr>
                <a:t>3</a:t>
              </a:r>
              <a:endParaRPr lang="vi-VN" altLang="en-US" sz="2400">
                <a:solidFill>
                  <a:srgbClr val="FFCC00"/>
                </a:solidFill>
              </a:endParaRPr>
            </a:p>
          </p:txBody>
        </p:sp>
        <p:grpSp>
          <p:nvGrpSpPr>
            <p:cNvPr id="190683" name="Group 219">
              <a:extLst>
                <a:ext uri="{FF2B5EF4-FFF2-40B4-BE49-F238E27FC236}">
                  <a16:creationId xmlns:a16="http://schemas.microsoft.com/office/drawing/2014/main" id="{D120F981-93A5-4A00-9F86-FC8F74C2C7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537"/>
              <a:ext cx="1382" cy="575"/>
              <a:chOff x="711" y="3555"/>
              <a:chExt cx="1382" cy="575"/>
            </a:xfrm>
          </p:grpSpPr>
          <p:sp>
            <p:nvSpPr>
              <p:cNvPr id="190684" name="Text Box 220">
                <a:extLst>
                  <a:ext uri="{FF2B5EF4-FFF2-40B4-BE49-F238E27FC236}">
                    <a16:creationId xmlns:a16="http://schemas.microsoft.com/office/drawing/2014/main" id="{9AADCA5B-0973-4F0A-B3D2-AE9288CE8E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" y="3878"/>
                <a:ext cx="138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vi-VN" altLang="en-US" sz="2000"/>
                  <a:t>Đọc: </a:t>
                </a:r>
                <a:r>
                  <a:rPr lang="vi-VN" altLang="en-US" sz="2000" i="1">
                    <a:solidFill>
                      <a:srgbClr val="FF9900"/>
                    </a:solidFill>
                  </a:rPr>
                  <a:t>ba phần sáu</a:t>
                </a:r>
              </a:p>
            </p:txBody>
          </p:sp>
          <p:sp>
            <p:nvSpPr>
              <p:cNvPr id="190685" name="Text Box 221">
                <a:extLst>
                  <a:ext uri="{FF2B5EF4-FFF2-40B4-BE49-F238E27FC236}">
                    <a16:creationId xmlns:a16="http://schemas.microsoft.com/office/drawing/2014/main" id="{2297511E-7BF0-4587-A8D6-1C738D8570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3555"/>
                <a:ext cx="43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Vi</a:t>
                </a:r>
                <a:r>
                  <a:rPr lang="vi-VN" altLang="en-US" sz="2000"/>
                  <a:t>ết:</a:t>
                </a:r>
                <a:endParaRPr lang="vi-VN" altLang="en-US"/>
              </a:p>
            </p:txBody>
          </p:sp>
          <p:sp>
            <p:nvSpPr>
              <p:cNvPr id="190686" name="Line 222">
                <a:extLst>
                  <a:ext uri="{FF2B5EF4-FFF2-40B4-BE49-F238E27FC236}">
                    <a16:creationId xmlns:a16="http://schemas.microsoft.com/office/drawing/2014/main" id="{9F439BFB-564C-4E13-867A-D34CD4212E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7" y="3702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87" name="Text Box 223">
                <a:extLst>
                  <a:ext uri="{FF2B5EF4-FFF2-40B4-BE49-F238E27FC236}">
                    <a16:creationId xmlns:a16="http://schemas.microsoft.com/office/drawing/2014/main" id="{1C64DA05-D86B-43EA-8860-CC157877FE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3659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vi-VN" altLang="en-US" sz="2400">
                    <a:solidFill>
                      <a:srgbClr val="FF9900"/>
                    </a:solidFill>
                  </a:rPr>
                  <a:t>6</a:t>
                </a:r>
              </a:p>
            </p:txBody>
          </p:sp>
        </p:grpSp>
      </p:grpSp>
      <p:sp>
        <p:nvSpPr>
          <p:cNvPr id="190693" name="Text Box 229">
            <a:extLst>
              <a:ext uri="{FF2B5EF4-FFF2-40B4-BE49-F238E27FC236}">
                <a16:creationId xmlns:a16="http://schemas.microsoft.com/office/drawing/2014/main" id="{305E499E-9877-4419-9F4B-7DE79DBF7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726" y="758824"/>
            <a:ext cx="7398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000">
                <a:solidFill>
                  <a:srgbClr val="000000"/>
                </a:solidFill>
              </a:rPr>
              <a:t>b- Trong mỗi phân số đó, mẫu số cho  biết gì, tử số cho biết gì?</a:t>
            </a:r>
          </a:p>
        </p:txBody>
      </p:sp>
      <p:sp>
        <p:nvSpPr>
          <p:cNvPr id="190695" name="Line 231">
            <a:extLst>
              <a:ext uri="{FF2B5EF4-FFF2-40B4-BE49-F238E27FC236}">
                <a16:creationId xmlns:a16="http://schemas.microsoft.com/office/drawing/2014/main" id="{2A3E4596-B059-4943-A601-5B7514531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682624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96" name="Line 232">
            <a:extLst>
              <a:ext uri="{FF2B5EF4-FFF2-40B4-BE49-F238E27FC236}">
                <a16:creationId xmlns:a16="http://schemas.microsoft.com/office/drawing/2014/main" id="{089F08FE-7944-44BE-B0D8-E3A669AC1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682624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97" name="Line 233">
            <a:extLst>
              <a:ext uri="{FF2B5EF4-FFF2-40B4-BE49-F238E27FC236}">
                <a16:creationId xmlns:a16="http://schemas.microsoft.com/office/drawing/2014/main" id="{37DAA6B0-7A2B-48AF-95E7-83AC34343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063624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98" name="Line 234">
            <a:extLst>
              <a:ext uri="{FF2B5EF4-FFF2-40B4-BE49-F238E27FC236}">
                <a16:creationId xmlns:a16="http://schemas.microsoft.com/office/drawing/2014/main" id="{70F51B4C-C607-426C-BD92-4096DC292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063624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1E7747F-68DF-41D1-A85B-52073D492957}"/>
              </a:ext>
            </a:extLst>
          </p:cNvPr>
          <p:cNvSpPr txBox="1"/>
          <p:nvPr/>
        </p:nvSpPr>
        <p:spPr>
          <a:xfrm>
            <a:off x="195380" y="840918"/>
            <a:ext cx="215712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0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0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0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0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0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0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500"/>
                                        <p:tgtEl>
                                          <p:spTgt spid="190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90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90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9" dur="500"/>
                                        <p:tgtEl>
                                          <p:spTgt spid="190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7" dur="500"/>
                                        <p:tgtEl>
                                          <p:spTgt spid="190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0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2" dur="500"/>
                                        <p:tgtEl>
                                          <p:spTgt spid="190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0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0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77" grpId="0"/>
      <p:bldP spid="190578" grpId="0"/>
      <p:bldP spid="190579" grpId="0"/>
      <p:bldP spid="190580" grpId="0"/>
      <p:bldP spid="190581" grpId="0"/>
      <p:bldP spid="190582" grpId="0"/>
      <p:bldP spid="190630" grpId="0" autoUpdateAnimBg="0"/>
      <p:bldP spid="190637" grpId="0" autoUpdateAnimBg="0"/>
      <p:bldP spid="190644" grpId="0" autoUpdateAnimBg="0"/>
      <p:bldP spid="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905000" y="3733800"/>
            <a:ext cx="902384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150000"/>
              </a:lnSpc>
              <a:buFontTx/>
              <a:buChar char="•"/>
            </a:pPr>
            <a:r>
              <a:rPr lang="en-US" sz="3200" dirty="0">
                <a:solidFill>
                  <a:srgbClr val="250696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250696"/>
                </a:solidFill>
                <a:latin typeface="Times New Roman" pitchFamily="18" charset="0"/>
              </a:rPr>
              <a:t>Mẫu</a:t>
            </a:r>
            <a:r>
              <a:rPr lang="en-US" sz="3200" dirty="0">
                <a:solidFill>
                  <a:srgbClr val="25069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250696"/>
                </a:solidFill>
                <a:latin typeface="Times New Roman" pitchFamily="18" charset="0"/>
              </a:rPr>
              <a:t>sô</a:t>
            </a:r>
            <a:r>
              <a:rPr lang="en-US" sz="3200" dirty="0">
                <a:solidFill>
                  <a:srgbClr val="250696"/>
                </a:solidFill>
                <a:latin typeface="Times New Roman" pitchFamily="18" charset="0"/>
              </a:rPr>
              <a:t>́ </a:t>
            </a:r>
            <a:r>
              <a:rPr lang="en-US" sz="3200" dirty="0" err="1">
                <a:solidFill>
                  <a:srgbClr val="250696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250696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50696"/>
                </a:solidFill>
                <a:latin typeface="Times New Roman" pitchFamily="18" charset="0"/>
              </a:rPr>
              <a:t>tổng</a:t>
            </a:r>
            <a:r>
              <a:rPr lang="en-US" sz="3200" b="1" i="1" dirty="0">
                <a:solidFill>
                  <a:srgbClr val="250696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50696"/>
                </a:solidFill>
                <a:latin typeface="Times New Roman" pitchFamily="18" charset="0"/>
              </a:rPr>
              <a:t>sô</a:t>
            </a:r>
            <a:r>
              <a:rPr lang="en-US" sz="3200" b="1" i="1" dirty="0">
                <a:solidFill>
                  <a:srgbClr val="250696"/>
                </a:solidFill>
                <a:latin typeface="Times New Roman" pitchFamily="18" charset="0"/>
              </a:rPr>
              <a:t>́ </a:t>
            </a:r>
            <a:r>
              <a:rPr lang="en-US" sz="3200" b="1" i="1" dirty="0" err="1">
                <a:solidFill>
                  <a:srgbClr val="250696"/>
                </a:solidFill>
                <a:latin typeface="Times New Roman" pitchFamily="18" charset="0"/>
              </a:rPr>
              <a:t>phần</a:t>
            </a:r>
            <a:r>
              <a:rPr lang="en-US" sz="3200" b="1" i="1" dirty="0">
                <a:solidFill>
                  <a:srgbClr val="250696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50696"/>
                </a:solidFill>
                <a:latin typeface="Times New Roman" pitchFamily="18" charset="0"/>
              </a:rPr>
              <a:t>bằng</a:t>
            </a:r>
            <a:r>
              <a:rPr lang="en-US" sz="3200" b="1" i="1" dirty="0">
                <a:solidFill>
                  <a:srgbClr val="250696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50696"/>
                </a:solidFill>
                <a:latin typeface="Times New Roman" pitchFamily="18" charset="0"/>
              </a:rPr>
              <a:t>nhau</a:t>
            </a:r>
            <a:r>
              <a:rPr lang="en-US" sz="3200" b="1" i="1" dirty="0">
                <a:solidFill>
                  <a:srgbClr val="250696"/>
                </a:solidFill>
                <a:latin typeface="Times New Roman" pitchFamily="18" charset="0"/>
              </a:rPr>
              <a:t>.</a:t>
            </a:r>
            <a:r>
              <a:rPr lang="en-US" sz="3200" b="1" dirty="0">
                <a:solidFill>
                  <a:srgbClr val="250696"/>
                </a:solidFill>
                <a:latin typeface="Times New Roman" pitchFamily="18" charset="0"/>
              </a:rPr>
              <a:t> </a:t>
            </a:r>
            <a:endParaRPr lang="en-US" sz="3200" b="1" i="1" dirty="0">
              <a:solidFill>
                <a:srgbClr val="250696"/>
              </a:solidFill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sz="3200" b="1" i="1" dirty="0">
                <a:solidFill>
                  <a:srgbClr val="250696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250696"/>
                </a:solidFill>
                <a:latin typeface="Times New Roman" pitchFamily="18" charset="0"/>
              </a:rPr>
              <a:t>Tử</a:t>
            </a:r>
            <a:r>
              <a:rPr lang="en-US" sz="3200" dirty="0">
                <a:solidFill>
                  <a:srgbClr val="25069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250696"/>
                </a:solidFill>
                <a:latin typeface="Times New Roman" pitchFamily="18" charset="0"/>
              </a:rPr>
              <a:t>số</a:t>
            </a:r>
            <a:r>
              <a:rPr lang="en-US" sz="3200" dirty="0">
                <a:solidFill>
                  <a:srgbClr val="250696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250696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250696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50696"/>
                </a:solidFill>
                <a:latin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250696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50696"/>
                </a:solidFill>
                <a:latin typeface="Times New Roman" pitchFamily="18" charset="0"/>
              </a:rPr>
              <a:t>phần</a:t>
            </a:r>
            <a:r>
              <a:rPr lang="en-US" sz="3200" b="1" i="1" dirty="0">
                <a:solidFill>
                  <a:srgbClr val="250696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50696"/>
                </a:solidFill>
                <a:latin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250696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50696"/>
                </a:solidFill>
                <a:latin typeface="Times New Roman" pitchFamily="18" charset="0"/>
              </a:rPr>
              <a:t>nhau</a:t>
            </a:r>
            <a:r>
              <a:rPr lang="en-US" sz="3200" b="1" i="1" dirty="0">
                <a:solidFill>
                  <a:srgbClr val="250696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50696"/>
                </a:solidFill>
                <a:latin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250696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50696"/>
                </a:solidFill>
                <a:latin typeface="Times New Roman" pitchFamily="18" charset="0"/>
              </a:rPr>
              <a:t>tô</a:t>
            </a:r>
            <a:r>
              <a:rPr lang="en-US" sz="3200" b="1" i="1" dirty="0">
                <a:solidFill>
                  <a:srgbClr val="250696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250696"/>
                </a:solidFill>
                <a:latin typeface="Times New Roman" pitchFamily="18" charset="0"/>
              </a:rPr>
              <a:t>màu</a:t>
            </a:r>
            <a:r>
              <a:rPr lang="en-US" sz="3200" b="1" i="1" dirty="0">
                <a:solidFill>
                  <a:srgbClr val="250696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290835" name="Text Box 53"/>
          <p:cNvSpPr txBox="1">
            <a:spLocks noChangeArrowheads="1"/>
          </p:cNvSpPr>
          <p:nvPr/>
        </p:nvSpPr>
        <p:spPr bwMode="auto">
          <a:xfrm>
            <a:off x="1465971" y="326745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aphicFrame>
        <p:nvGraphicFramePr>
          <p:cNvPr id="29082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881092"/>
              </p:ext>
            </p:extLst>
          </p:nvPr>
        </p:nvGraphicFramePr>
        <p:xfrm>
          <a:off x="4862506" y="1695783"/>
          <a:ext cx="301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42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06" y="1695783"/>
                        <a:ext cx="3016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1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700154"/>
              </p:ext>
            </p:extLst>
          </p:nvPr>
        </p:nvGraphicFramePr>
        <p:xfrm>
          <a:off x="4016388" y="1690809"/>
          <a:ext cx="292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43" name="Equation" r:id="rId5" imgW="139639" imgH="393529" progId="Equation.3">
                  <p:embed/>
                </p:oleObj>
              </mc:Choice>
              <mc:Fallback>
                <p:oleObj name="Equation" r:id="rId5" imgW="139639" imgH="393529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8" y="1690809"/>
                        <a:ext cx="2921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0836" name="Group 70"/>
          <p:cNvGrpSpPr>
            <a:grpSpLocks/>
          </p:cNvGrpSpPr>
          <p:nvPr/>
        </p:nvGrpSpPr>
        <p:grpSpPr bwMode="auto">
          <a:xfrm>
            <a:off x="2636841" y="1339223"/>
            <a:ext cx="1273175" cy="1127125"/>
            <a:chOff x="851" y="1920"/>
            <a:chExt cx="720" cy="710"/>
          </a:xfrm>
        </p:grpSpPr>
        <p:sp>
          <p:nvSpPr>
            <p:cNvPr id="357407" name="Text Box 54"/>
            <p:cNvSpPr txBox="1">
              <a:spLocks noChangeArrowheads="1"/>
            </p:cNvSpPr>
            <p:nvPr/>
          </p:nvSpPr>
          <p:spPr bwMode="auto">
            <a:xfrm>
              <a:off x="851" y="1920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>
                  <a:latin typeface="VNI-Times" pitchFamily="2" charset="0"/>
                </a:rPr>
                <a:t> </a:t>
              </a:r>
            </a:p>
          </p:txBody>
        </p:sp>
        <p:graphicFrame>
          <p:nvGraphicFramePr>
            <p:cNvPr id="357384" name="Object 69"/>
            <p:cNvGraphicFramePr>
              <a:graphicFrameLocks noChangeAspect="1"/>
            </p:cNvGraphicFramePr>
            <p:nvPr/>
          </p:nvGraphicFramePr>
          <p:xfrm>
            <a:off x="1104" y="2150"/>
            <a:ext cx="19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744" name="Equation" r:id="rId7" imgW="152334" imgH="393529" progId="Equation.3">
                    <p:embed/>
                  </p:oleObj>
                </mc:Choice>
                <mc:Fallback>
                  <p:oleObj name="Equation" r:id="rId7" imgW="152334" imgH="393529" progId="Equation.3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150"/>
                          <a:ext cx="190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0837" name="Group 71"/>
          <p:cNvGrpSpPr>
            <a:grpSpLocks/>
          </p:cNvGrpSpPr>
          <p:nvPr/>
        </p:nvGrpSpPr>
        <p:grpSpPr bwMode="auto">
          <a:xfrm>
            <a:off x="5562603" y="1705966"/>
            <a:ext cx="1216025" cy="747679"/>
            <a:chOff x="720" y="1832"/>
            <a:chExt cx="720" cy="481"/>
          </a:xfrm>
        </p:grpSpPr>
        <p:sp>
          <p:nvSpPr>
            <p:cNvPr id="357406" name="Text Box 72"/>
            <p:cNvSpPr txBox="1">
              <a:spLocks noChangeArrowheads="1"/>
            </p:cNvSpPr>
            <p:nvPr/>
          </p:nvSpPr>
          <p:spPr bwMode="auto">
            <a:xfrm>
              <a:off x="720" y="1862"/>
              <a:ext cx="720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>
                  <a:latin typeface="VNI-Times" pitchFamily="2" charset="0"/>
                </a:rPr>
                <a:t> </a:t>
              </a:r>
              <a:endParaRPr lang="en-US" sz="4000" b="1">
                <a:latin typeface="Times New Roman" pitchFamily="18" charset="0"/>
              </a:endParaRPr>
            </a:p>
          </p:txBody>
        </p:sp>
        <p:graphicFrame>
          <p:nvGraphicFramePr>
            <p:cNvPr id="35738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9154579"/>
                </p:ext>
              </p:extLst>
            </p:nvPr>
          </p:nvGraphicFramePr>
          <p:xfrm>
            <a:off x="848" y="1832"/>
            <a:ext cx="253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745" name="Equation" r:id="rId9" imgW="203112" imgH="393529" progId="Equation.3">
                    <p:embed/>
                  </p:oleObj>
                </mc:Choice>
                <mc:Fallback>
                  <p:oleObj name="Equation" r:id="rId9" imgW="203112" imgH="393529" progId="Equation.3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8" y="1832"/>
                          <a:ext cx="253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0838" name="Group 77"/>
          <p:cNvGrpSpPr>
            <a:grpSpLocks/>
          </p:cNvGrpSpPr>
          <p:nvPr/>
        </p:nvGrpSpPr>
        <p:grpSpPr bwMode="auto">
          <a:xfrm>
            <a:off x="6705603" y="1714503"/>
            <a:ext cx="1306513" cy="815975"/>
            <a:chOff x="720" y="1848"/>
            <a:chExt cx="720" cy="514"/>
          </a:xfrm>
        </p:grpSpPr>
        <p:sp>
          <p:nvSpPr>
            <p:cNvPr id="357405" name="Text Box 78"/>
            <p:cNvSpPr txBox="1">
              <a:spLocks noChangeArrowheads="1"/>
            </p:cNvSpPr>
            <p:nvPr/>
          </p:nvSpPr>
          <p:spPr bwMode="auto">
            <a:xfrm>
              <a:off x="720" y="1920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4000" b="1">
                <a:latin typeface="Times New Roman" pitchFamily="18" charset="0"/>
              </a:endParaRPr>
            </a:p>
          </p:txBody>
        </p:sp>
        <p:graphicFrame>
          <p:nvGraphicFramePr>
            <p:cNvPr id="357390" name="Object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160652"/>
                </p:ext>
              </p:extLst>
            </p:nvPr>
          </p:nvGraphicFramePr>
          <p:xfrm>
            <a:off x="776" y="1848"/>
            <a:ext cx="19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746" name="Equation" r:id="rId11" imgW="152334" imgH="393529" progId="Equation.3">
                    <p:embed/>
                  </p:oleObj>
                </mc:Choice>
                <mc:Fallback>
                  <p:oleObj name="Equation" r:id="rId11" imgW="152334" imgH="393529" progId="Equation.3">
                    <p:embed/>
                    <p:pic>
                      <p:nvPicPr>
                        <p:cNvPr id="0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" y="1848"/>
                          <a:ext cx="190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0839" name="Group 83"/>
          <p:cNvGrpSpPr>
            <a:grpSpLocks/>
          </p:cNvGrpSpPr>
          <p:nvPr/>
        </p:nvGrpSpPr>
        <p:grpSpPr bwMode="auto">
          <a:xfrm>
            <a:off x="7922798" y="1714503"/>
            <a:ext cx="1591090" cy="815975"/>
            <a:chOff x="796" y="1848"/>
            <a:chExt cx="892" cy="514"/>
          </a:xfrm>
        </p:grpSpPr>
        <p:sp>
          <p:nvSpPr>
            <p:cNvPr id="357404" name="Text Box 84"/>
            <p:cNvSpPr txBox="1">
              <a:spLocks noChangeArrowheads="1"/>
            </p:cNvSpPr>
            <p:nvPr/>
          </p:nvSpPr>
          <p:spPr bwMode="auto">
            <a:xfrm>
              <a:off x="968" y="1920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4000" b="1">
                <a:latin typeface="Times New Roman" pitchFamily="18" charset="0"/>
              </a:endParaRPr>
            </a:p>
          </p:txBody>
        </p:sp>
        <p:graphicFrame>
          <p:nvGraphicFramePr>
            <p:cNvPr id="357393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1191793"/>
                </p:ext>
              </p:extLst>
            </p:nvPr>
          </p:nvGraphicFramePr>
          <p:xfrm>
            <a:off x="796" y="1848"/>
            <a:ext cx="174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747" name="Equation" r:id="rId13" imgW="139639" imgH="393529" progId="Equation.3">
                    <p:embed/>
                  </p:oleObj>
                </mc:Choice>
                <mc:Fallback>
                  <p:oleObj name="Equation" r:id="rId13" imgW="139639" imgH="393529" progId="Equation.3">
                    <p:embed/>
                    <p:pic>
                      <p:nvPicPr>
                        <p:cNvPr id="0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" y="1848"/>
                          <a:ext cx="174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7401" name="Text Box 53"/>
          <p:cNvSpPr txBox="1">
            <a:spLocks noChangeArrowheads="1"/>
          </p:cNvSpPr>
          <p:nvPr/>
        </p:nvSpPr>
        <p:spPr bwMode="auto">
          <a:xfrm>
            <a:off x="1485900" y="822181"/>
            <a:ext cx="922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VNI-Times" pitchFamily="2" charset="0"/>
            </a:endParaRPr>
          </a:p>
        </p:txBody>
      </p:sp>
      <p:sp>
        <p:nvSpPr>
          <p:cNvPr id="357403" name="Text Box 53"/>
          <p:cNvSpPr txBox="1">
            <a:spLocks noChangeArrowheads="1"/>
          </p:cNvSpPr>
          <p:nvPr/>
        </p:nvSpPr>
        <p:spPr bwMode="auto">
          <a:xfrm>
            <a:off x="2476500" y="1807839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VNI-Times" pitchFamily="2" charset="0"/>
              </a:rPr>
              <a:t>               ;           ;         </a:t>
            </a:r>
            <a:r>
              <a:rPr lang="en-US" sz="2400" dirty="0" smtClean="0">
                <a:latin typeface="VNI-Times" pitchFamily="2" charset="0"/>
              </a:rPr>
              <a:t>;          ;             </a:t>
            </a:r>
            <a:r>
              <a:rPr lang="en-US" sz="2400" dirty="0">
                <a:latin typeface="VNI-Times" pitchFamily="2" charset="0"/>
              </a:rPr>
              <a:t>;             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CC95E6-DEEB-4993-AE2B-2C4DA7CA9400}"/>
              </a:ext>
            </a:extLst>
          </p:cNvPr>
          <p:cNvSpPr/>
          <p:nvPr/>
        </p:nvSpPr>
        <p:spPr>
          <a:xfrm>
            <a:off x="712239" y="304800"/>
            <a:ext cx="116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b="1" u="sng" dirty="0"/>
              <a:t>Bài 1</a:t>
            </a:r>
            <a:r>
              <a:rPr lang="vi-VN" altLang="en-US" sz="2800" b="1" dirty="0"/>
              <a:t>: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08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29" name="Text Box 41">
            <a:extLst>
              <a:ext uri="{FF2B5EF4-FFF2-40B4-BE49-F238E27FC236}">
                <a16:creationId xmlns:a16="http://schemas.microsoft.com/office/drawing/2014/main" id="{554AB1F7-BED3-4D19-88FA-92F0311D9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151409"/>
            <a:ext cx="39885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3200"/>
              <a:t>Bài 2</a:t>
            </a:r>
            <a:r>
              <a:rPr lang="vi-VN" altLang="en-US" sz="3200">
                <a:solidFill>
                  <a:srgbClr val="000000"/>
                </a:solidFill>
              </a:rPr>
              <a:t>: Viết theo mẫu:</a:t>
            </a:r>
          </a:p>
        </p:txBody>
      </p:sp>
      <p:grpSp>
        <p:nvGrpSpPr>
          <p:cNvPr id="191618" name="Group 130">
            <a:extLst>
              <a:ext uri="{FF2B5EF4-FFF2-40B4-BE49-F238E27FC236}">
                <a16:creationId xmlns:a16="http://schemas.microsoft.com/office/drawing/2014/main" id="{95CADFAB-D964-4D52-BDA5-7D4485B5DC5D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995959"/>
            <a:ext cx="3657600" cy="3773487"/>
            <a:chOff x="432" y="1223"/>
            <a:chExt cx="2304" cy="2377"/>
          </a:xfrm>
        </p:grpSpPr>
        <p:sp>
          <p:nvSpPr>
            <p:cNvPr id="191530" name="Rectangle 42">
              <a:extLst>
                <a:ext uri="{FF2B5EF4-FFF2-40B4-BE49-F238E27FC236}">
                  <a16:creationId xmlns:a16="http://schemas.microsoft.com/office/drawing/2014/main" id="{8AA8964E-4784-4471-B174-9AA567E5E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223"/>
              <a:ext cx="768" cy="31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9900"/>
                  </a:solidFill>
                </a:rPr>
                <a:t>Ph</a:t>
              </a:r>
              <a:r>
                <a:rPr lang="vi-VN" altLang="en-US" sz="2000">
                  <a:solidFill>
                    <a:srgbClr val="009900"/>
                  </a:solidFill>
                </a:rPr>
                <a:t>â</a:t>
              </a:r>
              <a:r>
                <a:rPr lang="en-US" altLang="en-US" sz="2000">
                  <a:solidFill>
                    <a:srgbClr val="009900"/>
                  </a:solidFill>
                </a:rPr>
                <a:t>n s</a:t>
              </a:r>
              <a:r>
                <a:rPr lang="vi-VN" altLang="en-US" sz="2000">
                  <a:solidFill>
                    <a:srgbClr val="009900"/>
                  </a:solidFill>
                </a:rPr>
                <a:t>ố</a:t>
              </a:r>
            </a:p>
          </p:txBody>
        </p:sp>
        <p:sp>
          <p:nvSpPr>
            <p:cNvPr id="191531" name="Rectangle 43">
              <a:extLst>
                <a:ext uri="{FF2B5EF4-FFF2-40B4-BE49-F238E27FC236}">
                  <a16:creationId xmlns:a16="http://schemas.microsoft.com/office/drawing/2014/main" id="{42CEC815-8C23-400D-88C8-7F1A95593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223"/>
              <a:ext cx="768" cy="31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</a:rPr>
                <a:t>Tử s</a:t>
              </a:r>
              <a:r>
                <a:rPr lang="vi-VN" altLang="en-US" sz="2000">
                  <a:solidFill>
                    <a:srgbClr val="0000FF"/>
                  </a:solidFill>
                </a:rPr>
                <a:t>ố</a:t>
              </a:r>
            </a:p>
          </p:txBody>
        </p:sp>
        <p:sp>
          <p:nvSpPr>
            <p:cNvPr id="191532" name="Rectangle 44">
              <a:extLst>
                <a:ext uri="{FF2B5EF4-FFF2-40B4-BE49-F238E27FC236}">
                  <a16:creationId xmlns:a16="http://schemas.microsoft.com/office/drawing/2014/main" id="{1E50D921-34F3-4142-B7E9-F5C02AEA1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23"/>
              <a:ext cx="768" cy="31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Mẫu s</a:t>
              </a:r>
              <a:r>
                <a:rPr lang="vi-VN" altLang="en-US" sz="2000">
                  <a:solidFill>
                    <a:srgbClr val="FF0000"/>
                  </a:solidFill>
                </a:rPr>
                <a:t>ố</a:t>
              </a:r>
            </a:p>
          </p:txBody>
        </p:sp>
        <p:sp>
          <p:nvSpPr>
            <p:cNvPr id="191534" name="Rectangle 46">
              <a:extLst>
                <a:ext uri="{FF2B5EF4-FFF2-40B4-BE49-F238E27FC236}">
                  <a16:creationId xmlns:a16="http://schemas.microsoft.com/office/drawing/2014/main" id="{8D9C6061-EC5B-4869-B6A1-4D161202C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536"/>
              <a:ext cx="768" cy="6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35" name="Rectangle 47">
              <a:extLst>
                <a:ext uri="{FF2B5EF4-FFF2-40B4-BE49-F238E27FC236}">
                  <a16:creationId xmlns:a16="http://schemas.microsoft.com/office/drawing/2014/main" id="{923D1235-F9BB-4607-8C74-8D3CEE0D5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227"/>
              <a:ext cx="768" cy="6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43" name="Rectangle 55">
              <a:extLst>
                <a:ext uri="{FF2B5EF4-FFF2-40B4-BE49-F238E27FC236}">
                  <a16:creationId xmlns:a16="http://schemas.microsoft.com/office/drawing/2014/main" id="{5D4BEEC1-1EF0-43EA-8CDB-8A8EBE6C2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912"/>
              <a:ext cx="768" cy="6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47" name="Rectangle 59">
              <a:extLst>
                <a:ext uri="{FF2B5EF4-FFF2-40B4-BE49-F238E27FC236}">
                  <a16:creationId xmlns:a16="http://schemas.microsoft.com/office/drawing/2014/main" id="{F6804547-E1E4-4837-96B7-EC38FDAFD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534"/>
              <a:ext cx="768" cy="6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48" name="Rectangle 60">
              <a:extLst>
                <a:ext uri="{FF2B5EF4-FFF2-40B4-BE49-F238E27FC236}">
                  <a16:creationId xmlns:a16="http://schemas.microsoft.com/office/drawing/2014/main" id="{00A8B09A-0CB1-498B-BEB4-98F6AAA94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222"/>
              <a:ext cx="768" cy="6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49" name="Rectangle 61">
              <a:extLst>
                <a:ext uri="{FF2B5EF4-FFF2-40B4-BE49-F238E27FC236}">
                  <a16:creationId xmlns:a16="http://schemas.microsoft.com/office/drawing/2014/main" id="{82990833-6981-4E47-AB99-89BDA6608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910"/>
              <a:ext cx="768" cy="6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51" name="Rectangle 63">
              <a:extLst>
                <a:ext uri="{FF2B5EF4-FFF2-40B4-BE49-F238E27FC236}">
                  <a16:creationId xmlns:a16="http://schemas.microsoft.com/office/drawing/2014/main" id="{2B744DDA-87D2-4005-84AB-7722ADEE6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536"/>
              <a:ext cx="768" cy="6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52" name="Rectangle 64">
              <a:extLst>
                <a:ext uri="{FF2B5EF4-FFF2-40B4-BE49-F238E27FC236}">
                  <a16:creationId xmlns:a16="http://schemas.microsoft.com/office/drawing/2014/main" id="{7CADE7E0-6946-4D01-8AC7-7305EEE09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227"/>
              <a:ext cx="768" cy="6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53" name="Rectangle 65">
              <a:extLst>
                <a:ext uri="{FF2B5EF4-FFF2-40B4-BE49-F238E27FC236}">
                  <a16:creationId xmlns:a16="http://schemas.microsoft.com/office/drawing/2014/main" id="{845E3EB8-950F-4AE6-9F49-1754ADEAC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912"/>
              <a:ext cx="768" cy="6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91619" name="Group 131">
            <a:extLst>
              <a:ext uri="{FF2B5EF4-FFF2-40B4-BE49-F238E27FC236}">
                <a16:creationId xmlns:a16="http://schemas.microsoft.com/office/drawing/2014/main" id="{FDFC98C4-626F-4C72-90CC-33C5C3B9F9F2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995958"/>
            <a:ext cx="3657600" cy="3770312"/>
            <a:chOff x="3120" y="1223"/>
            <a:chExt cx="2304" cy="2375"/>
          </a:xfrm>
        </p:grpSpPr>
        <p:sp>
          <p:nvSpPr>
            <p:cNvPr id="191558" name="Rectangle 70">
              <a:extLst>
                <a:ext uri="{FF2B5EF4-FFF2-40B4-BE49-F238E27FC236}">
                  <a16:creationId xmlns:a16="http://schemas.microsoft.com/office/drawing/2014/main" id="{BEE655DA-9696-4D03-8111-AF36EB214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25"/>
              <a:ext cx="768" cy="6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54" name="Rectangle 66">
              <a:extLst>
                <a:ext uri="{FF2B5EF4-FFF2-40B4-BE49-F238E27FC236}">
                  <a16:creationId xmlns:a16="http://schemas.microsoft.com/office/drawing/2014/main" id="{371A1471-B23C-4F10-B939-5469C2ACC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223"/>
              <a:ext cx="768" cy="31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9900"/>
                  </a:solidFill>
                </a:rPr>
                <a:t>Ph</a:t>
              </a:r>
              <a:r>
                <a:rPr lang="vi-VN" altLang="en-US" sz="2000">
                  <a:solidFill>
                    <a:srgbClr val="009900"/>
                  </a:solidFill>
                </a:rPr>
                <a:t>â</a:t>
              </a:r>
              <a:r>
                <a:rPr lang="en-US" altLang="en-US" sz="2000">
                  <a:solidFill>
                    <a:srgbClr val="009900"/>
                  </a:solidFill>
                </a:rPr>
                <a:t>n s</a:t>
              </a:r>
              <a:r>
                <a:rPr lang="vi-VN" altLang="en-US" sz="2000">
                  <a:solidFill>
                    <a:srgbClr val="009900"/>
                  </a:solidFill>
                </a:rPr>
                <a:t>ố</a:t>
              </a:r>
            </a:p>
          </p:txBody>
        </p:sp>
        <p:sp>
          <p:nvSpPr>
            <p:cNvPr id="191555" name="Rectangle 67">
              <a:extLst>
                <a:ext uri="{FF2B5EF4-FFF2-40B4-BE49-F238E27FC236}">
                  <a16:creationId xmlns:a16="http://schemas.microsoft.com/office/drawing/2014/main" id="{39AC67EA-14EE-464D-B630-30DFE7D35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223"/>
              <a:ext cx="768" cy="31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0000FF"/>
                  </a:solidFill>
                </a:rPr>
                <a:t>Tử s</a:t>
              </a:r>
              <a:r>
                <a:rPr lang="vi-VN" altLang="en-US" sz="2000">
                  <a:solidFill>
                    <a:srgbClr val="0000FF"/>
                  </a:solidFill>
                </a:rPr>
                <a:t>ố</a:t>
              </a:r>
            </a:p>
          </p:txBody>
        </p:sp>
        <p:sp>
          <p:nvSpPr>
            <p:cNvPr id="191556" name="Rectangle 68">
              <a:extLst>
                <a:ext uri="{FF2B5EF4-FFF2-40B4-BE49-F238E27FC236}">
                  <a16:creationId xmlns:a16="http://schemas.microsoft.com/office/drawing/2014/main" id="{0D642188-4879-4510-962D-02B16635A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223"/>
              <a:ext cx="768" cy="31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Mẫu s</a:t>
              </a:r>
              <a:r>
                <a:rPr lang="vi-VN" altLang="en-US" sz="2000">
                  <a:solidFill>
                    <a:srgbClr val="FF0000"/>
                  </a:solidFill>
                </a:rPr>
                <a:t>ố</a:t>
              </a:r>
            </a:p>
          </p:txBody>
        </p:sp>
        <p:sp>
          <p:nvSpPr>
            <p:cNvPr id="191557" name="Rectangle 69">
              <a:extLst>
                <a:ext uri="{FF2B5EF4-FFF2-40B4-BE49-F238E27FC236}">
                  <a16:creationId xmlns:a16="http://schemas.microsoft.com/office/drawing/2014/main" id="{F7ED85DB-00DA-48FF-A6A3-958AEB68E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536"/>
              <a:ext cx="768" cy="6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59" name="Rectangle 71">
              <a:extLst>
                <a:ext uri="{FF2B5EF4-FFF2-40B4-BE49-F238E27FC236}">
                  <a16:creationId xmlns:a16="http://schemas.microsoft.com/office/drawing/2014/main" id="{90524E9B-75FC-4A7C-AD70-D7D246DA0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09"/>
              <a:ext cx="768" cy="6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60" name="Rectangle 72">
              <a:extLst>
                <a:ext uri="{FF2B5EF4-FFF2-40B4-BE49-F238E27FC236}">
                  <a16:creationId xmlns:a16="http://schemas.microsoft.com/office/drawing/2014/main" id="{250BE3E1-EF4E-42F6-A96C-A5D06B836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534"/>
              <a:ext cx="768" cy="6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61" name="Rectangle 73">
              <a:extLst>
                <a:ext uri="{FF2B5EF4-FFF2-40B4-BE49-F238E27FC236}">
                  <a16:creationId xmlns:a16="http://schemas.microsoft.com/office/drawing/2014/main" id="{6FD4CD40-F8E5-4F98-B949-E5A0A15C8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23"/>
              <a:ext cx="768" cy="6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62" name="Rectangle 74">
              <a:extLst>
                <a:ext uri="{FF2B5EF4-FFF2-40B4-BE49-F238E27FC236}">
                  <a16:creationId xmlns:a16="http://schemas.microsoft.com/office/drawing/2014/main" id="{634097F3-2C02-4CF3-9285-6AA61031B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910"/>
              <a:ext cx="768" cy="6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63" name="Rectangle 75">
              <a:extLst>
                <a:ext uri="{FF2B5EF4-FFF2-40B4-BE49-F238E27FC236}">
                  <a16:creationId xmlns:a16="http://schemas.microsoft.com/office/drawing/2014/main" id="{5D256C7B-5784-449D-A90C-36507415D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536"/>
              <a:ext cx="768" cy="6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64" name="Rectangle 76">
              <a:extLst>
                <a:ext uri="{FF2B5EF4-FFF2-40B4-BE49-F238E27FC236}">
                  <a16:creationId xmlns:a16="http://schemas.microsoft.com/office/drawing/2014/main" id="{1CE91C53-0B64-4FC1-924E-57DBF6F10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222"/>
              <a:ext cx="768" cy="6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65" name="Rectangle 77">
              <a:extLst>
                <a:ext uri="{FF2B5EF4-FFF2-40B4-BE49-F238E27FC236}">
                  <a16:creationId xmlns:a16="http://schemas.microsoft.com/office/drawing/2014/main" id="{5445B183-BABD-4CF8-9DB6-B4A7B352E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09"/>
              <a:ext cx="768" cy="6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571" name="Line 83">
            <a:extLst>
              <a:ext uri="{FF2B5EF4-FFF2-40B4-BE49-F238E27FC236}">
                <a16:creationId xmlns:a16="http://schemas.microsoft.com/office/drawing/2014/main" id="{51CA912C-3011-4E15-8D22-98223C465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3189" y="203577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73" name="Text Box 85">
            <a:extLst>
              <a:ext uri="{FF2B5EF4-FFF2-40B4-BE49-F238E27FC236}">
                <a16:creationId xmlns:a16="http://schemas.microsoft.com/office/drawing/2014/main" id="{CD73F371-F317-4805-ABDF-ECDE6CA52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163095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40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91574" name="Text Box 86">
            <a:extLst>
              <a:ext uri="{FF2B5EF4-FFF2-40B4-BE49-F238E27FC236}">
                <a16:creationId xmlns:a16="http://schemas.microsoft.com/office/drawing/2014/main" id="{5B257EEB-437A-4595-8509-7EBAC07C9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4" y="1978621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4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91567" name="Text Box 79">
            <a:extLst>
              <a:ext uri="{FF2B5EF4-FFF2-40B4-BE49-F238E27FC236}">
                <a16:creationId xmlns:a16="http://schemas.microsoft.com/office/drawing/2014/main" id="{5B03B7D6-051C-4259-B453-4E13B29DD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163095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400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191572" name="Text Box 84">
            <a:extLst>
              <a:ext uri="{FF2B5EF4-FFF2-40B4-BE49-F238E27FC236}">
                <a16:creationId xmlns:a16="http://schemas.microsoft.com/office/drawing/2014/main" id="{D710B2F4-257F-4CD0-863F-F675447B6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4" y="1978621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400">
                <a:solidFill>
                  <a:srgbClr val="009900"/>
                </a:solidFill>
              </a:rPr>
              <a:t>11</a:t>
            </a:r>
          </a:p>
        </p:txBody>
      </p:sp>
      <p:sp>
        <p:nvSpPr>
          <p:cNvPr id="191594" name="Text Box 106">
            <a:extLst>
              <a:ext uri="{FF2B5EF4-FFF2-40B4-BE49-F238E27FC236}">
                <a16:creationId xmlns:a16="http://schemas.microsoft.com/office/drawing/2014/main" id="{7A3ECB44-DFA3-4506-81E0-B05B32FA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712046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4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91595" name="Text Box 107">
            <a:extLst>
              <a:ext uri="{FF2B5EF4-FFF2-40B4-BE49-F238E27FC236}">
                <a16:creationId xmlns:a16="http://schemas.microsoft.com/office/drawing/2014/main" id="{FA85BA00-55B0-4A71-8ABE-47D2C35F0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3035896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4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91596" name="Text Box 108">
            <a:extLst>
              <a:ext uri="{FF2B5EF4-FFF2-40B4-BE49-F238E27FC236}">
                <a16:creationId xmlns:a16="http://schemas.microsoft.com/office/drawing/2014/main" id="{2BC5D7CE-A564-4530-B04A-A211F4036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4178896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4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1597" name="Text Box 109">
            <a:extLst>
              <a:ext uri="{FF2B5EF4-FFF2-40B4-BE49-F238E27FC236}">
                <a16:creationId xmlns:a16="http://schemas.microsoft.com/office/drawing/2014/main" id="{1388F569-4BA8-48EA-A0A2-58A296A27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55046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400">
                <a:solidFill>
                  <a:srgbClr val="0000FF"/>
                </a:solidFill>
              </a:rPr>
              <a:t>5</a:t>
            </a:r>
          </a:p>
        </p:txBody>
      </p:sp>
      <p:grpSp>
        <p:nvGrpSpPr>
          <p:cNvPr id="191584" name="Group 96">
            <a:extLst>
              <a:ext uri="{FF2B5EF4-FFF2-40B4-BE49-F238E27FC236}">
                <a16:creationId xmlns:a16="http://schemas.microsoft.com/office/drawing/2014/main" id="{A5390F8A-5A06-453D-8BE9-38DFE88EA216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855047"/>
            <a:ext cx="527050" cy="784226"/>
            <a:chOff x="624" y="2352"/>
            <a:chExt cx="332" cy="494"/>
          </a:xfrm>
        </p:grpSpPr>
        <p:sp>
          <p:nvSpPr>
            <p:cNvPr id="191585" name="Line 97">
              <a:extLst>
                <a:ext uri="{FF2B5EF4-FFF2-40B4-BE49-F238E27FC236}">
                  <a16:creationId xmlns:a16="http://schemas.microsoft.com/office/drawing/2014/main" id="{FB03D21F-7CD9-4524-B842-1B89425EF6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" y="261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1586" name="Group 98">
              <a:extLst>
                <a:ext uri="{FF2B5EF4-FFF2-40B4-BE49-F238E27FC236}">
                  <a16:creationId xmlns:a16="http://schemas.microsoft.com/office/drawing/2014/main" id="{9559F59D-22B1-4F9D-AD83-5A48A496E8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2352"/>
              <a:ext cx="332" cy="494"/>
              <a:chOff x="1257" y="3408"/>
              <a:chExt cx="332" cy="494"/>
            </a:xfrm>
          </p:grpSpPr>
          <p:sp>
            <p:nvSpPr>
              <p:cNvPr id="191587" name="Text Box 99">
                <a:extLst>
                  <a:ext uri="{FF2B5EF4-FFF2-40B4-BE49-F238E27FC236}">
                    <a16:creationId xmlns:a16="http://schemas.microsoft.com/office/drawing/2014/main" id="{26EBE04F-32F7-4772-B71C-2A36F9D78F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1" y="3408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vi-VN" altLang="en-US" sz="2400">
                    <a:solidFill>
                      <a:srgbClr val="009900"/>
                    </a:solidFill>
                  </a:rPr>
                  <a:t>5</a:t>
                </a:r>
              </a:p>
            </p:txBody>
          </p:sp>
          <p:sp>
            <p:nvSpPr>
              <p:cNvPr id="191588" name="Text Box 100">
                <a:extLst>
                  <a:ext uri="{FF2B5EF4-FFF2-40B4-BE49-F238E27FC236}">
                    <a16:creationId xmlns:a16="http://schemas.microsoft.com/office/drawing/2014/main" id="{CF2AE9AD-AD60-4D21-92E9-4D8502396D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7" y="3611"/>
                <a:ext cx="3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vi-VN" altLang="en-US" sz="2400">
                    <a:solidFill>
                      <a:srgbClr val="009900"/>
                    </a:solidFill>
                  </a:rPr>
                  <a:t>12</a:t>
                </a:r>
              </a:p>
            </p:txBody>
          </p:sp>
        </p:grpSp>
      </p:grpSp>
      <p:sp>
        <p:nvSpPr>
          <p:cNvPr id="191598" name="Text Box 110">
            <a:extLst>
              <a:ext uri="{FF2B5EF4-FFF2-40B4-BE49-F238E27FC236}">
                <a16:creationId xmlns:a16="http://schemas.microsoft.com/office/drawing/2014/main" id="{DF67378B-2573-484A-B3DD-8EE5F7574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2788246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400">
                <a:solidFill>
                  <a:srgbClr val="0000FF"/>
                </a:solidFill>
              </a:rPr>
              <a:t>18</a:t>
            </a:r>
          </a:p>
        </p:txBody>
      </p:sp>
      <p:sp>
        <p:nvSpPr>
          <p:cNvPr id="191599" name="Text Box 111">
            <a:extLst>
              <a:ext uri="{FF2B5EF4-FFF2-40B4-BE49-F238E27FC236}">
                <a16:creationId xmlns:a16="http://schemas.microsoft.com/office/drawing/2014/main" id="{0625E151-E582-4C72-9082-E59681F9F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1" y="3112096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400">
                <a:solidFill>
                  <a:srgbClr val="FF0000"/>
                </a:solidFill>
              </a:rPr>
              <a:t>25</a:t>
            </a:r>
          </a:p>
        </p:txBody>
      </p:sp>
      <p:grpSp>
        <p:nvGrpSpPr>
          <p:cNvPr id="191589" name="Group 101">
            <a:extLst>
              <a:ext uri="{FF2B5EF4-FFF2-40B4-BE49-F238E27FC236}">
                <a16:creationId xmlns:a16="http://schemas.microsoft.com/office/drawing/2014/main" id="{C0C83E9B-97CF-4E31-AB5A-B220054F7D16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712047"/>
            <a:ext cx="527050" cy="784226"/>
            <a:chOff x="624" y="2352"/>
            <a:chExt cx="332" cy="494"/>
          </a:xfrm>
        </p:grpSpPr>
        <p:sp>
          <p:nvSpPr>
            <p:cNvPr id="191590" name="Line 102">
              <a:extLst>
                <a:ext uri="{FF2B5EF4-FFF2-40B4-BE49-F238E27FC236}">
                  <a16:creationId xmlns:a16="http://schemas.microsoft.com/office/drawing/2014/main" id="{6B3E9C6D-8946-42A7-AF36-8D556EA412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" y="261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1591" name="Group 103">
              <a:extLst>
                <a:ext uri="{FF2B5EF4-FFF2-40B4-BE49-F238E27FC236}">
                  <a16:creationId xmlns:a16="http://schemas.microsoft.com/office/drawing/2014/main" id="{CADB425D-66D2-4BCD-8FDC-4BAEDF4F9E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2352"/>
              <a:ext cx="332" cy="494"/>
              <a:chOff x="1257" y="3408"/>
              <a:chExt cx="332" cy="494"/>
            </a:xfrm>
          </p:grpSpPr>
          <p:sp>
            <p:nvSpPr>
              <p:cNvPr id="191592" name="Text Box 104">
                <a:extLst>
                  <a:ext uri="{FF2B5EF4-FFF2-40B4-BE49-F238E27FC236}">
                    <a16:creationId xmlns:a16="http://schemas.microsoft.com/office/drawing/2014/main" id="{82314EED-6D6B-4861-8E18-1173146F36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1" y="3408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vi-VN" altLang="en-US" sz="2400">
                    <a:solidFill>
                      <a:srgbClr val="009900"/>
                    </a:solidFill>
                  </a:rPr>
                  <a:t>8</a:t>
                </a:r>
              </a:p>
            </p:txBody>
          </p:sp>
          <p:sp>
            <p:nvSpPr>
              <p:cNvPr id="191593" name="Text Box 105">
                <a:extLst>
                  <a:ext uri="{FF2B5EF4-FFF2-40B4-BE49-F238E27FC236}">
                    <a16:creationId xmlns:a16="http://schemas.microsoft.com/office/drawing/2014/main" id="{8F3D649A-1C79-4784-9396-2CDBBB523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7" y="3611"/>
                <a:ext cx="3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vi-VN" altLang="en-US" sz="2400">
                    <a:solidFill>
                      <a:srgbClr val="009900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191600" name="Group 112">
            <a:extLst>
              <a:ext uri="{FF2B5EF4-FFF2-40B4-BE49-F238E27FC236}">
                <a16:creationId xmlns:a16="http://schemas.microsoft.com/office/drawing/2014/main" id="{F56818F5-C933-46EC-8F50-6FA901608CB2}"/>
              </a:ext>
            </a:extLst>
          </p:cNvPr>
          <p:cNvGrpSpPr>
            <a:grpSpLocks/>
          </p:cNvGrpSpPr>
          <p:nvPr/>
        </p:nvGrpSpPr>
        <p:grpSpPr bwMode="auto">
          <a:xfrm>
            <a:off x="6862761" y="2788247"/>
            <a:ext cx="528639" cy="784226"/>
            <a:chOff x="3359" y="2352"/>
            <a:chExt cx="333" cy="494"/>
          </a:xfrm>
        </p:grpSpPr>
        <p:sp>
          <p:nvSpPr>
            <p:cNvPr id="191580" name="Line 92">
              <a:extLst>
                <a:ext uri="{FF2B5EF4-FFF2-40B4-BE49-F238E27FC236}">
                  <a16:creationId xmlns:a16="http://schemas.microsoft.com/office/drawing/2014/main" id="{132823F9-8A48-449F-835D-1F2D53CDA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7" y="261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76" name="Text Box 88">
              <a:extLst>
                <a:ext uri="{FF2B5EF4-FFF2-40B4-BE49-F238E27FC236}">
                  <a16:creationId xmlns:a16="http://schemas.microsoft.com/office/drawing/2014/main" id="{592AF8D9-8ACF-4E44-9ECC-5A7A08DBE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" y="2352"/>
              <a:ext cx="3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2400" dirty="0">
                  <a:solidFill>
                    <a:srgbClr val="009900"/>
                  </a:solidFill>
                </a:rPr>
                <a:t>18</a:t>
              </a:r>
            </a:p>
          </p:txBody>
        </p:sp>
        <p:sp>
          <p:nvSpPr>
            <p:cNvPr id="191581" name="Text Box 93">
              <a:extLst>
                <a:ext uri="{FF2B5EF4-FFF2-40B4-BE49-F238E27FC236}">
                  <a16:creationId xmlns:a16="http://schemas.microsoft.com/office/drawing/2014/main" id="{FD01E53C-AECB-4011-BA71-34B46CE54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555"/>
              <a:ext cx="3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2400">
                  <a:solidFill>
                    <a:srgbClr val="009900"/>
                  </a:solidFill>
                </a:rPr>
                <a:t>25</a:t>
              </a:r>
            </a:p>
          </p:txBody>
        </p:sp>
      </p:grpSp>
      <p:sp>
        <p:nvSpPr>
          <p:cNvPr id="191602" name="Text Box 114">
            <a:extLst>
              <a:ext uri="{FF2B5EF4-FFF2-40B4-BE49-F238E27FC236}">
                <a16:creationId xmlns:a16="http://schemas.microsoft.com/office/drawing/2014/main" id="{D5E84527-9904-4E24-AF9E-126C6E15E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797646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40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191603" name="Text Box 115">
            <a:extLst>
              <a:ext uri="{FF2B5EF4-FFF2-40B4-BE49-F238E27FC236}">
                <a16:creationId xmlns:a16="http://schemas.microsoft.com/office/drawing/2014/main" id="{56214063-06A7-47C4-A09D-45A2A90B5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4007446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400">
                <a:solidFill>
                  <a:srgbClr val="009900"/>
                </a:solidFill>
              </a:rPr>
              <a:t>12</a:t>
            </a:r>
          </a:p>
        </p:txBody>
      </p:sp>
      <p:sp>
        <p:nvSpPr>
          <p:cNvPr id="191604" name="Text Box 116">
            <a:extLst>
              <a:ext uri="{FF2B5EF4-FFF2-40B4-BE49-F238E27FC236}">
                <a16:creationId xmlns:a16="http://schemas.microsoft.com/office/drawing/2014/main" id="{F9A68697-71E6-4FF6-B447-A804D8A2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475" y="1797646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400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191605" name="Text Box 117">
            <a:extLst>
              <a:ext uri="{FF2B5EF4-FFF2-40B4-BE49-F238E27FC236}">
                <a16:creationId xmlns:a16="http://schemas.microsoft.com/office/drawing/2014/main" id="{5FFC0249-725C-4720-AFFB-7E7429E59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976" y="3993159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400">
                <a:solidFill>
                  <a:srgbClr val="009900"/>
                </a:solidFill>
              </a:rPr>
              <a:t>55</a:t>
            </a:r>
          </a:p>
        </p:txBody>
      </p:sp>
      <p:sp>
        <p:nvSpPr>
          <p:cNvPr id="191611" name="Line 123">
            <a:extLst>
              <a:ext uri="{FF2B5EF4-FFF2-40B4-BE49-F238E27FC236}">
                <a16:creationId xmlns:a16="http://schemas.microsoft.com/office/drawing/2014/main" id="{B3113B07-2C81-4742-8955-E7441FE57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05482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612" name="Line 124">
            <a:extLst>
              <a:ext uri="{FF2B5EF4-FFF2-40B4-BE49-F238E27FC236}">
                <a16:creationId xmlns:a16="http://schemas.microsoft.com/office/drawing/2014/main" id="{6928C821-DBAC-4C81-A451-56D7BCA51B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5625" y="423604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613" name="Text Box 125">
            <a:extLst>
              <a:ext uri="{FF2B5EF4-FFF2-40B4-BE49-F238E27FC236}">
                <a16:creationId xmlns:a16="http://schemas.microsoft.com/office/drawing/2014/main" id="{263DA885-EB24-4CF9-8EA2-C127B8DFA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797646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4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91615" name="Text Box 127">
            <a:extLst>
              <a:ext uri="{FF2B5EF4-FFF2-40B4-BE49-F238E27FC236}">
                <a16:creationId xmlns:a16="http://schemas.microsoft.com/office/drawing/2014/main" id="{5AF0DB78-F2C0-4687-A378-928040F2B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5300" y="1797646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4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1616" name="Text Box 128">
            <a:extLst>
              <a:ext uri="{FF2B5EF4-FFF2-40B4-BE49-F238E27FC236}">
                <a16:creationId xmlns:a16="http://schemas.microsoft.com/office/drawing/2014/main" id="{911E71F8-C58C-4FBA-812B-D6358B7A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4007446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40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191617" name="Text Box 129">
            <a:extLst>
              <a:ext uri="{FF2B5EF4-FFF2-40B4-BE49-F238E27FC236}">
                <a16:creationId xmlns:a16="http://schemas.microsoft.com/office/drawing/2014/main" id="{F4083951-5C42-444A-8F2B-EA6939DCE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1801" y="3994746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240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91620" name="Text Box 132">
            <a:extLst>
              <a:ext uri="{FF2B5EF4-FFF2-40B4-BE49-F238E27FC236}">
                <a16:creationId xmlns:a16="http://schemas.microsoft.com/office/drawing/2014/main" id="{13BA77DB-95BE-4D4E-8254-056E936CE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5074245"/>
            <a:ext cx="52437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 dirty="0">
                <a:solidFill>
                  <a:srgbClr val="0000FF"/>
                </a:solidFill>
              </a:rPr>
              <a:t>H</a:t>
            </a:r>
            <a:r>
              <a:rPr lang="vi-VN" altLang="en-US" sz="2800" i="1" dirty="0">
                <a:solidFill>
                  <a:srgbClr val="0000FF"/>
                </a:solidFill>
              </a:rPr>
              <a:t>ãy</a:t>
            </a:r>
            <a:r>
              <a:rPr lang="en-US" altLang="en-US" sz="2800" i="1" dirty="0">
                <a:solidFill>
                  <a:srgbClr val="0000FF"/>
                </a:solidFill>
              </a:rPr>
              <a:t> n</a:t>
            </a:r>
            <a:r>
              <a:rPr lang="vi-VN" altLang="en-US" sz="2800" i="1" dirty="0">
                <a:solidFill>
                  <a:srgbClr val="0000FF"/>
                </a:solidFill>
              </a:rPr>
              <a:t>ê</a:t>
            </a:r>
            <a:r>
              <a:rPr lang="en-US" altLang="en-US" sz="2800" i="1" dirty="0">
                <a:solidFill>
                  <a:srgbClr val="0000FF"/>
                </a:solidFill>
              </a:rPr>
              <a:t>u </a:t>
            </a:r>
            <a:r>
              <a:rPr lang="vi-VN" altLang="en-US" sz="2800" i="1" dirty="0">
                <a:solidFill>
                  <a:srgbClr val="0000FF"/>
                </a:solidFill>
              </a:rPr>
              <a:t>đặc</a:t>
            </a:r>
            <a:r>
              <a:rPr lang="en-US" altLang="en-US" sz="2800" i="1" dirty="0">
                <a:solidFill>
                  <a:srgbClr val="0000FF"/>
                </a:solidFill>
              </a:rPr>
              <a:t> </a:t>
            </a:r>
            <a:r>
              <a:rPr lang="vi-VN" altLang="en-US" sz="2800" i="1" dirty="0">
                <a:solidFill>
                  <a:srgbClr val="0000FF"/>
                </a:solidFill>
              </a:rPr>
              <a:t>đ</a:t>
            </a:r>
            <a:r>
              <a:rPr lang="en-US" altLang="en-US" sz="2800" i="1" dirty="0" err="1">
                <a:solidFill>
                  <a:srgbClr val="0000FF"/>
                </a:solidFill>
              </a:rPr>
              <a:t>i</a:t>
            </a:r>
            <a:r>
              <a:rPr lang="vi-VN" altLang="en-US" sz="2800" i="1" dirty="0">
                <a:solidFill>
                  <a:srgbClr val="0000FF"/>
                </a:solidFill>
              </a:rPr>
              <a:t>ểm của phân số.</a:t>
            </a:r>
          </a:p>
        </p:txBody>
      </p:sp>
      <p:sp>
        <p:nvSpPr>
          <p:cNvPr id="76" name="Text Box 53">
            <a:extLst>
              <a:ext uri="{FF2B5EF4-FFF2-40B4-BE49-F238E27FC236}">
                <a16:creationId xmlns:a16="http://schemas.microsoft.com/office/drawing/2014/main" id="{922593E5-0B94-4287-AC33-9900A8259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817" y="4863405"/>
            <a:ext cx="924798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vi-VN" altLang="en-US" sz="2800" i="1" dirty="0">
                <a:solidFill>
                  <a:srgbClr val="250696"/>
                </a:solidFill>
              </a:rPr>
              <a:t>    Mỗi phân số có tử số và mẫu số. Tử số là số tự nhiên </a:t>
            </a:r>
          </a:p>
          <a:p>
            <a:pPr algn="just"/>
            <a:r>
              <a:rPr lang="vi-VN" altLang="en-US" sz="2800" i="1" dirty="0">
                <a:solidFill>
                  <a:srgbClr val="250696"/>
                </a:solidFill>
              </a:rPr>
              <a:t>viết trên gạch ngang. Mẫu số là số tự nhiên khác 0 viết </a:t>
            </a:r>
          </a:p>
          <a:p>
            <a:pPr algn="just"/>
            <a:r>
              <a:rPr lang="vi-VN" altLang="en-US" sz="2800" i="1" dirty="0">
                <a:solidFill>
                  <a:srgbClr val="250696"/>
                </a:solidFill>
              </a:rPr>
              <a:t>dưới gạch ngang.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56FC9E-22E6-453B-99D2-664494F4727B}"/>
              </a:ext>
            </a:extLst>
          </p:cNvPr>
          <p:cNvSpPr txBox="1"/>
          <p:nvPr/>
        </p:nvSpPr>
        <p:spPr>
          <a:xfrm>
            <a:off x="9617965" y="222847"/>
            <a:ext cx="215712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C 0.01198 -0.01829 0.02409 -0.03658 0.04088 -0.03334 C 0.05768 -0.02986 0.07904 -0.00463 0.10052 0.0206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-67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08333E-7 -7.40741E-7 C 0.03008 0.01759 0.06016 0.03542 0.09453 0.03171 C 0.12891 0.02801 0.16745 0.00301 0.20612 -0.02199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191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85 C 0.01146 -0.02639 0.02344 -0.05487 0.03985 -0.05209 C 0.05664 -0.04977 0.07813 -0.01575 0.1 0.01851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191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87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58333E-6 2.59259E-6 C 0.02396 0.0243 0.04805 0.04884 0.08178 0.0456 C 0.11576 0.04259 0.15951 0.01157 0.20339 -0.01922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191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829 C 0.01081 -0.03704 0.02175 -0.05555 0.03841 -0.05023 C 0.05508 -0.04491 0.07735 -0.01574 0.1 0.01343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91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6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58333E-6 -4.07407E-6 C 0.01875 0.025 0.0379 0.05024 0.07071 0.04676 C 0.10352 0.04352 0.15013 0.01158 0.19714 -0.01967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191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C -0.01276 -0.02801 -0.02526 -0.05602 -0.04114 -0.05972 C -0.05703 -0.06342 -0.08672 -0.02824 -0.09583 -0.02199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191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9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972 C -0.02839 0.04329 -0.0573 0.07709 -0.09128 0.08148 C -0.12526 0.08588 -0.16446 0.06065 -0.20339 0.03565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191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116 C 0.01511 -0.01806 0.0306 -0.03473 0.04727 -0.03218 C 0.06394 -0.0294 0.08178 -0.00718 0.1 0.01504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191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76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58333E-6 1.48148E-6 C 0.02331 0.02199 0.04675 0.04421 0.0806 0.03889 C 0.11459 0.03356 0.15912 0.00046 0.20391 -0.03264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191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763 C -0.0207 -0.03888 -0.04127 -0.0699 -0.05833 -0.07314 C -0.07552 -0.07638 -0.08932 -0.05208 -0.10286 -0.02754 " pathEditMode="relative" rAng="0" ptsTypes="AAA">
                                      <p:cBhvr>
                                        <p:cTn id="48" dur="2000" fill="hold"/>
                                        <p:tgtEl>
                                          <p:spTgt spid="191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9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833 C -0.03086 0.04398 -0.06172 0.07963 -0.09597 0.0838 C -0.13034 0.08796 -0.16784 0.06088 -0.20521 0.03403 " pathEditMode="relative" rAng="0" ptsTypes="AAA">
                                      <p:cBhvr>
                                        <p:cTn id="57" dur="2000" fill="hold"/>
                                        <p:tgtEl>
                                          <p:spTgt spid="191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1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69" dur="500"/>
                                        <p:tgtEl>
                                          <p:spTgt spid="19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73" grpId="0"/>
      <p:bldP spid="191574" grpId="0"/>
      <p:bldP spid="191594" grpId="0"/>
      <p:bldP spid="191595" grpId="0"/>
      <p:bldP spid="191596" grpId="0"/>
      <p:bldP spid="191597" grpId="0"/>
      <p:bldP spid="191598" grpId="0"/>
      <p:bldP spid="191599" grpId="0"/>
      <p:bldP spid="191602" grpId="0"/>
      <p:bldP spid="191603" grpId="0"/>
      <p:bldP spid="191604" grpId="0"/>
      <p:bldP spid="191605" grpId="0"/>
      <p:bldP spid="191620" grpId="0"/>
      <p:bldP spid="191620" grpId="1"/>
      <p:bldP spid="76" grpId="0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53" name="Text Box 41">
            <a:extLst>
              <a:ext uri="{FF2B5EF4-FFF2-40B4-BE49-F238E27FC236}">
                <a16:creationId xmlns:a16="http://schemas.microsoft.com/office/drawing/2014/main" id="{0B4EC8BB-0DBB-4073-853E-17DC9AFEB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101" y="290782"/>
            <a:ext cx="46383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3200" b="1" dirty="0"/>
              <a:t>Bài 3</a:t>
            </a:r>
            <a:r>
              <a:rPr lang="vi-VN" altLang="en-US" sz="3200" b="1" dirty="0">
                <a:solidFill>
                  <a:srgbClr val="000000"/>
                </a:solidFill>
              </a:rPr>
              <a:t>: Viết các phân số</a:t>
            </a:r>
          </a:p>
        </p:txBody>
      </p:sp>
      <p:sp>
        <p:nvSpPr>
          <p:cNvPr id="192554" name="Text Box 42">
            <a:extLst>
              <a:ext uri="{FF2B5EF4-FFF2-40B4-BE49-F238E27FC236}">
                <a16:creationId xmlns:a16="http://schemas.microsoft.com/office/drawing/2014/main" id="{5EDBB45A-0D23-4D97-9B3B-0D54B4C44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099041"/>
            <a:ext cx="32127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3200"/>
              <a:t>a</a:t>
            </a:r>
            <a:r>
              <a:rPr lang="en-US" altLang="en-US" sz="3200"/>
              <a:t>)</a:t>
            </a:r>
            <a:r>
              <a:rPr lang="vi-VN" altLang="en-US" sz="3200"/>
              <a:t> Hai phần năm</a:t>
            </a:r>
          </a:p>
        </p:txBody>
      </p:sp>
      <p:sp>
        <p:nvSpPr>
          <p:cNvPr id="192555" name="Text Box 43">
            <a:extLst>
              <a:ext uri="{FF2B5EF4-FFF2-40B4-BE49-F238E27FC236}">
                <a16:creationId xmlns:a16="http://schemas.microsoft.com/office/drawing/2014/main" id="{64CAF147-69DC-4591-BDA8-FE2D8F396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023" y="2164826"/>
            <a:ext cx="52100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3200" dirty="0"/>
              <a:t>b</a:t>
            </a:r>
            <a:r>
              <a:rPr lang="en-US" altLang="en-US" sz="3200" dirty="0"/>
              <a:t>)</a:t>
            </a:r>
            <a:r>
              <a:rPr lang="vi-VN" altLang="en-US" sz="3200" dirty="0"/>
              <a:t> Mười một phần mười hai</a:t>
            </a:r>
          </a:p>
        </p:txBody>
      </p:sp>
      <p:sp>
        <p:nvSpPr>
          <p:cNvPr id="192556" name="Text Box 44">
            <a:extLst>
              <a:ext uri="{FF2B5EF4-FFF2-40B4-BE49-F238E27FC236}">
                <a16:creationId xmlns:a16="http://schemas.microsoft.com/office/drawing/2014/main" id="{396BF39B-EAEE-42E5-8851-067A633FF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85237"/>
            <a:ext cx="32816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3200"/>
              <a:t>c</a:t>
            </a:r>
            <a:r>
              <a:rPr lang="en-US" altLang="en-US" sz="3200"/>
              <a:t>)</a:t>
            </a:r>
            <a:r>
              <a:rPr lang="vi-VN" altLang="en-US" sz="3200"/>
              <a:t> Bốn phần chín</a:t>
            </a:r>
          </a:p>
        </p:txBody>
      </p:sp>
      <p:sp>
        <p:nvSpPr>
          <p:cNvPr id="192557" name="Text Box 45">
            <a:extLst>
              <a:ext uri="{FF2B5EF4-FFF2-40B4-BE49-F238E27FC236}">
                <a16:creationId xmlns:a16="http://schemas.microsoft.com/office/drawing/2014/main" id="{AC7788D7-A206-4A05-AD15-450BA2B33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020350"/>
            <a:ext cx="3642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3200" dirty="0"/>
              <a:t>d</a:t>
            </a:r>
            <a:r>
              <a:rPr lang="en-US" altLang="en-US" sz="3200" dirty="0"/>
              <a:t>)</a:t>
            </a:r>
            <a:r>
              <a:rPr lang="vi-VN" altLang="en-US" sz="3200" dirty="0"/>
              <a:t> Chín phần mười</a:t>
            </a:r>
          </a:p>
        </p:txBody>
      </p:sp>
      <p:sp>
        <p:nvSpPr>
          <p:cNvPr id="192558" name="Text Box 46">
            <a:extLst>
              <a:ext uri="{FF2B5EF4-FFF2-40B4-BE49-F238E27FC236}">
                <a16:creationId xmlns:a16="http://schemas.microsoft.com/office/drawing/2014/main" id="{D6094F3B-088C-49C5-96EB-CA6EE7AC4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604" y="5105941"/>
            <a:ext cx="66912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3200" dirty="0"/>
              <a:t>e</a:t>
            </a:r>
            <a:r>
              <a:rPr lang="en-US" altLang="en-US" sz="3200" dirty="0"/>
              <a:t>)</a:t>
            </a:r>
            <a:r>
              <a:rPr lang="vi-VN" altLang="en-US" sz="3200" dirty="0"/>
              <a:t> Năm mươi hai phần tám mươi tư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0C6545-A4EE-47D4-A07F-FA39E5E8B4FC}"/>
              </a:ext>
            </a:extLst>
          </p:cNvPr>
          <p:cNvGrpSpPr/>
          <p:nvPr/>
        </p:nvGrpSpPr>
        <p:grpSpPr>
          <a:xfrm>
            <a:off x="9505954" y="990600"/>
            <a:ext cx="463550" cy="1041975"/>
            <a:chOff x="8832850" y="1143000"/>
            <a:chExt cx="463550" cy="1041975"/>
          </a:xfrm>
        </p:grpSpPr>
        <p:sp>
          <p:nvSpPr>
            <p:cNvPr id="192602" name="Text Box 90">
              <a:extLst>
                <a:ext uri="{FF2B5EF4-FFF2-40B4-BE49-F238E27FC236}">
                  <a16:creationId xmlns:a16="http://schemas.microsoft.com/office/drawing/2014/main" id="{F20BCCC9-9927-47BC-A736-B6B7804FF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50" y="1143000"/>
              <a:ext cx="41229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/>
                <a:t>2</a:t>
              </a:r>
              <a:endParaRPr lang="vi-VN" altLang="en-US" sz="3200" dirty="0"/>
            </a:p>
          </p:txBody>
        </p:sp>
        <p:sp>
          <p:nvSpPr>
            <p:cNvPr id="192603" name="Text Box 91">
              <a:extLst>
                <a:ext uri="{FF2B5EF4-FFF2-40B4-BE49-F238E27FC236}">
                  <a16:creationId xmlns:a16="http://schemas.microsoft.com/office/drawing/2014/main" id="{AD7EBE53-5D48-4157-AEA9-1EC3E0333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50" y="1600200"/>
              <a:ext cx="41229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5</a:t>
              </a:r>
              <a:endParaRPr lang="vi-VN" altLang="en-US" sz="3200"/>
            </a:p>
          </p:txBody>
        </p:sp>
        <p:sp>
          <p:nvSpPr>
            <p:cNvPr id="192606" name="Line 94">
              <a:extLst>
                <a:ext uri="{FF2B5EF4-FFF2-40B4-BE49-F238E27FC236}">
                  <a16:creationId xmlns:a16="http://schemas.microsoft.com/office/drawing/2014/main" id="{C30D61C9-CC44-41AA-90CD-FB3EBBF26F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9200" y="1676399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84E17E2-8F0E-4215-9268-EAAF69898B67}"/>
              </a:ext>
            </a:extLst>
          </p:cNvPr>
          <p:cNvGrpSpPr/>
          <p:nvPr/>
        </p:nvGrpSpPr>
        <p:grpSpPr>
          <a:xfrm>
            <a:off x="9372600" y="1960747"/>
            <a:ext cx="639919" cy="1041975"/>
            <a:chOff x="8782051" y="2186038"/>
            <a:chExt cx="639919" cy="1041975"/>
          </a:xfrm>
        </p:grpSpPr>
        <p:sp>
          <p:nvSpPr>
            <p:cNvPr id="192607" name="Text Box 95">
              <a:extLst>
                <a:ext uri="{FF2B5EF4-FFF2-40B4-BE49-F238E27FC236}">
                  <a16:creationId xmlns:a16="http://schemas.microsoft.com/office/drawing/2014/main" id="{9994D19C-04D9-48C4-8C9D-62D4B796D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2051" y="2186038"/>
              <a:ext cx="60946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/>
                <a:t>11</a:t>
              </a:r>
              <a:endParaRPr lang="vi-VN" altLang="en-US" sz="3200" dirty="0"/>
            </a:p>
          </p:txBody>
        </p:sp>
        <p:sp>
          <p:nvSpPr>
            <p:cNvPr id="192608" name="Text Box 96">
              <a:extLst>
                <a:ext uri="{FF2B5EF4-FFF2-40B4-BE49-F238E27FC236}">
                  <a16:creationId xmlns:a16="http://schemas.microsoft.com/office/drawing/2014/main" id="{09278E4D-875A-40EE-A96C-13B3E3F78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2051" y="2643238"/>
              <a:ext cx="63991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12</a:t>
              </a:r>
              <a:endParaRPr lang="vi-VN" altLang="en-US" sz="3200"/>
            </a:p>
          </p:txBody>
        </p:sp>
        <p:sp>
          <p:nvSpPr>
            <p:cNvPr id="192610" name="Line 98">
              <a:extLst>
                <a:ext uri="{FF2B5EF4-FFF2-40B4-BE49-F238E27FC236}">
                  <a16:creationId xmlns:a16="http://schemas.microsoft.com/office/drawing/2014/main" id="{ED4AAB6B-CC58-438D-BF1B-74EED6F77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9200" y="2719437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8114235-0A78-4E75-8072-26F04C16FD88}"/>
              </a:ext>
            </a:extLst>
          </p:cNvPr>
          <p:cNvGrpSpPr/>
          <p:nvPr/>
        </p:nvGrpSpPr>
        <p:grpSpPr>
          <a:xfrm>
            <a:off x="9512304" y="2920425"/>
            <a:ext cx="463550" cy="1041975"/>
            <a:chOff x="8909050" y="3100438"/>
            <a:chExt cx="463550" cy="1041975"/>
          </a:xfrm>
        </p:grpSpPr>
        <p:sp>
          <p:nvSpPr>
            <p:cNvPr id="192611" name="Text Box 99">
              <a:extLst>
                <a:ext uri="{FF2B5EF4-FFF2-40B4-BE49-F238E27FC236}">
                  <a16:creationId xmlns:a16="http://schemas.microsoft.com/office/drawing/2014/main" id="{4E9C4D51-901E-4B97-95ED-EF393C945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9050" y="3100438"/>
              <a:ext cx="41229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/>
                <a:t>4</a:t>
              </a:r>
              <a:endParaRPr lang="vi-VN" altLang="en-US" sz="3200" dirty="0"/>
            </a:p>
          </p:txBody>
        </p:sp>
        <p:sp>
          <p:nvSpPr>
            <p:cNvPr id="192612" name="Text Box 100">
              <a:extLst>
                <a:ext uri="{FF2B5EF4-FFF2-40B4-BE49-F238E27FC236}">
                  <a16:creationId xmlns:a16="http://schemas.microsoft.com/office/drawing/2014/main" id="{554D5FE6-9F48-4B76-994B-DB6CFF0EE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5400" y="3557638"/>
              <a:ext cx="41229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/>
                <a:t>9</a:t>
              </a:r>
              <a:endParaRPr lang="vi-VN" altLang="en-US" sz="3200" dirty="0"/>
            </a:p>
          </p:txBody>
        </p:sp>
        <p:sp>
          <p:nvSpPr>
            <p:cNvPr id="192614" name="Line 102">
              <a:extLst>
                <a:ext uri="{FF2B5EF4-FFF2-40B4-BE49-F238E27FC236}">
                  <a16:creationId xmlns:a16="http://schemas.microsoft.com/office/drawing/2014/main" id="{3EBACB24-EA35-49B1-8333-72B305E42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5400" y="3633837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51FF8DD-290E-457B-8712-36A13E1666B8}"/>
              </a:ext>
            </a:extLst>
          </p:cNvPr>
          <p:cNvGrpSpPr/>
          <p:nvPr/>
        </p:nvGrpSpPr>
        <p:grpSpPr>
          <a:xfrm>
            <a:off x="9406208" y="3858064"/>
            <a:ext cx="639919" cy="1135577"/>
            <a:chOff x="8424312" y="3942942"/>
            <a:chExt cx="639919" cy="1135577"/>
          </a:xfrm>
        </p:grpSpPr>
        <p:sp>
          <p:nvSpPr>
            <p:cNvPr id="192615" name="Line 103">
              <a:extLst>
                <a:ext uri="{FF2B5EF4-FFF2-40B4-BE49-F238E27FC236}">
                  <a16:creationId xmlns:a16="http://schemas.microsoft.com/office/drawing/2014/main" id="{466A57DD-A70D-40B6-AE1E-30FD54F69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8468" y="44958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616" name="Text Box 104">
              <a:extLst>
                <a:ext uri="{FF2B5EF4-FFF2-40B4-BE49-F238E27FC236}">
                  <a16:creationId xmlns:a16="http://schemas.microsoft.com/office/drawing/2014/main" id="{BBC8E2B9-651F-47BE-A7A1-3968143FF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0499" y="3942942"/>
              <a:ext cx="41229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/>
                <a:t>9</a:t>
              </a:r>
              <a:endParaRPr lang="vi-VN" altLang="en-US" sz="3200" dirty="0"/>
            </a:p>
          </p:txBody>
        </p:sp>
        <p:sp>
          <p:nvSpPr>
            <p:cNvPr id="192617" name="Text Box 105">
              <a:extLst>
                <a:ext uri="{FF2B5EF4-FFF2-40B4-BE49-F238E27FC236}">
                  <a16:creationId xmlns:a16="http://schemas.microsoft.com/office/drawing/2014/main" id="{A63D4D71-E54E-404F-A679-A0BB2E62D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4312" y="4493744"/>
              <a:ext cx="63991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/>
                <a:t>10</a:t>
              </a:r>
              <a:endParaRPr lang="vi-VN" altLang="en-US" sz="3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8AFB8F7-AA5A-4C49-9729-836DC23EBBB8}"/>
              </a:ext>
            </a:extLst>
          </p:cNvPr>
          <p:cNvGrpSpPr/>
          <p:nvPr/>
        </p:nvGrpSpPr>
        <p:grpSpPr>
          <a:xfrm>
            <a:off x="9447500" y="4957374"/>
            <a:ext cx="646268" cy="1041975"/>
            <a:chOff x="8909051" y="4929238"/>
            <a:chExt cx="646268" cy="1041975"/>
          </a:xfrm>
        </p:grpSpPr>
        <p:sp>
          <p:nvSpPr>
            <p:cNvPr id="192620" name="Text Box 108">
              <a:extLst>
                <a:ext uri="{FF2B5EF4-FFF2-40B4-BE49-F238E27FC236}">
                  <a16:creationId xmlns:a16="http://schemas.microsoft.com/office/drawing/2014/main" id="{20C78F23-44D9-419A-A392-D664F4945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9051" y="4929238"/>
              <a:ext cx="63991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52</a:t>
              </a:r>
              <a:endParaRPr lang="vi-VN" altLang="en-US" sz="3200"/>
            </a:p>
          </p:txBody>
        </p:sp>
        <p:sp>
          <p:nvSpPr>
            <p:cNvPr id="192621" name="Text Box 109">
              <a:extLst>
                <a:ext uri="{FF2B5EF4-FFF2-40B4-BE49-F238E27FC236}">
                  <a16:creationId xmlns:a16="http://schemas.microsoft.com/office/drawing/2014/main" id="{19993608-512B-4749-90A2-3616F7510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5400" y="5386438"/>
              <a:ext cx="63991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/>
                <a:t>84</a:t>
              </a:r>
              <a:endParaRPr lang="vi-VN" altLang="en-US" sz="3200" dirty="0"/>
            </a:p>
          </p:txBody>
        </p:sp>
        <p:sp>
          <p:nvSpPr>
            <p:cNvPr id="192622" name="Line 110">
              <a:extLst>
                <a:ext uri="{FF2B5EF4-FFF2-40B4-BE49-F238E27FC236}">
                  <a16:creationId xmlns:a16="http://schemas.microsoft.com/office/drawing/2014/main" id="{BE3DCC58-D810-4808-9AE4-E07901515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1600" y="5462637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864A74D-1902-42F3-878F-ED1DF8147291}"/>
              </a:ext>
            </a:extLst>
          </p:cNvPr>
          <p:cNvCxnSpPr/>
          <p:nvPr/>
        </p:nvCxnSpPr>
        <p:spPr>
          <a:xfrm>
            <a:off x="8768860" y="15240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B640DD-78B7-461F-BFD2-BFD043FFAE1B}"/>
              </a:ext>
            </a:extLst>
          </p:cNvPr>
          <p:cNvCxnSpPr/>
          <p:nvPr/>
        </p:nvCxnSpPr>
        <p:spPr>
          <a:xfrm>
            <a:off x="8748932" y="2472396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02CCD3E-FEDC-4528-B859-726F1CE506F1}"/>
              </a:ext>
            </a:extLst>
          </p:cNvPr>
          <p:cNvCxnSpPr/>
          <p:nvPr/>
        </p:nvCxnSpPr>
        <p:spPr>
          <a:xfrm>
            <a:off x="8763000" y="3443068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0C7EA5-BA76-45A9-9E0E-E31EC8320521}"/>
              </a:ext>
            </a:extLst>
          </p:cNvPr>
          <p:cNvCxnSpPr/>
          <p:nvPr/>
        </p:nvCxnSpPr>
        <p:spPr>
          <a:xfrm>
            <a:off x="8763000" y="4405532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1EAADD0-A23F-410D-9C7E-365D540ADAB4}"/>
              </a:ext>
            </a:extLst>
          </p:cNvPr>
          <p:cNvCxnSpPr/>
          <p:nvPr/>
        </p:nvCxnSpPr>
        <p:spPr>
          <a:xfrm>
            <a:off x="8763000" y="5472332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5A5909C-AFEC-4D60-9B43-AB66F51E46F7}"/>
              </a:ext>
            </a:extLst>
          </p:cNvPr>
          <p:cNvSpPr txBox="1"/>
          <p:nvPr/>
        </p:nvSpPr>
        <p:spPr>
          <a:xfrm>
            <a:off x="8836580" y="97187"/>
            <a:ext cx="327211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203" y="2057400"/>
            <a:ext cx="495649" cy="886718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30391" y="3543016"/>
            <a:ext cx="691215" cy="876587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52606" y="2057400"/>
            <a:ext cx="681597" cy="878574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3" y="4914616"/>
            <a:ext cx="691215" cy="876587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48403" y="3505203"/>
            <a:ext cx="877163" cy="879215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86000" y="2481260"/>
            <a:ext cx="45720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162800" y="3946522"/>
            <a:ext cx="45720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934200" y="2419347"/>
            <a:ext cx="45720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3943347"/>
            <a:ext cx="45720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62200" y="5314947"/>
            <a:ext cx="45720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19400" y="2190750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Năm phần chín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391400" y="2038347"/>
            <a:ext cx="3276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Mười chín phần ba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mươi ba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20000" y="3602038"/>
            <a:ext cx="3048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Tám mươi phần một trăm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95603" y="3638550"/>
            <a:ext cx="3148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Tám phần mười bảy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819403" y="5010150"/>
            <a:ext cx="3355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Ba phần hai mươi bảy</a:t>
            </a:r>
          </a:p>
        </p:txBody>
      </p:sp>
      <p:sp>
        <p:nvSpPr>
          <p:cNvPr id="470033" name="TextBox 24"/>
          <p:cNvSpPr txBox="1">
            <a:spLocks noChangeArrowheads="1"/>
          </p:cNvSpPr>
          <p:nvPr/>
        </p:nvSpPr>
        <p:spPr bwMode="auto">
          <a:xfrm>
            <a:off x="1600200" y="971547"/>
            <a:ext cx="41408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: Đọc các phân số</a:t>
            </a:r>
          </a:p>
        </p:txBody>
      </p:sp>
      <p:pic>
        <p:nvPicPr>
          <p:cNvPr id="470034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6181725"/>
            <a:ext cx="25590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648433-D4A1-4C35-B9CC-B4AB80597DCB}"/>
              </a:ext>
            </a:extLst>
          </p:cNvPr>
          <p:cNvSpPr txBox="1"/>
          <p:nvPr/>
        </p:nvSpPr>
        <p:spPr>
          <a:xfrm>
            <a:off x="9617965" y="222847"/>
            <a:ext cx="215712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3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04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71043" name="Picture 4" descr="0000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-126589"/>
            <a:ext cx="12420600" cy="711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WordArt 5"/>
          <p:cNvSpPr>
            <a:spLocks noChangeArrowheads="1" noChangeShapeType="1" noTextEdit="1"/>
          </p:cNvSpPr>
          <p:nvPr/>
        </p:nvSpPr>
        <p:spPr bwMode="auto">
          <a:xfrm rot="182134">
            <a:off x="4837383" y="1743251"/>
            <a:ext cx="2563389" cy="145711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3333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Times New Roman"/>
                <a:cs typeface="Times New Roman"/>
              </a:rPr>
              <a:t>Trò chơi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6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471045" name="WordArt 8"/>
          <p:cNvSpPr>
            <a:spLocks noChangeArrowheads="1" noChangeShapeType="1" noTextEdit="1"/>
          </p:cNvSpPr>
          <p:nvPr/>
        </p:nvSpPr>
        <p:spPr bwMode="auto">
          <a:xfrm>
            <a:off x="4191000" y="3702361"/>
            <a:ext cx="4038600" cy="66501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13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Ai nhanh – Ai đúng 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4710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096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209800" y="4724400"/>
            <a:ext cx="4800600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c) Phân số chỉ phần </a:t>
            </a:r>
            <a:r>
              <a:rPr lang="en-US" sz="2800" b="1">
                <a:latin typeface="Times New Roman" pitchFamily="18" charset="0"/>
              </a:rPr>
              <a:t>đã tô màu: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09800" y="5638800"/>
            <a:ext cx="5181600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d) Phân số chỉ phần </a:t>
            </a:r>
            <a:r>
              <a:rPr lang="en-US" sz="2800" b="1">
                <a:latin typeface="Times New Roman" pitchFamily="18" charset="0"/>
              </a:rPr>
              <a:t>chưa tô màu:</a:t>
            </a:r>
            <a:r>
              <a:rPr lang="en-US" sz="2800">
                <a:latin typeface="Times New Roman" pitchFamily="18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09800" y="2743200"/>
            <a:ext cx="5257800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a)  Phân số chỉ phần đã tô </a:t>
            </a:r>
            <a:r>
              <a:rPr lang="en-US" sz="2800" b="1">
                <a:latin typeface="Times New Roman" pitchFamily="18" charset="0"/>
              </a:rPr>
              <a:t>màu đỏ</a:t>
            </a:r>
            <a:r>
              <a:rPr lang="en-US" sz="2800">
                <a:latin typeface="Times New Roman" pitchFamily="18" charset="0"/>
              </a:rPr>
              <a:t>: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33600" y="3733800"/>
            <a:ext cx="5562600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b) Phân số chỉ phần đã tô </a:t>
            </a:r>
            <a:r>
              <a:rPr lang="en-US" sz="2800" b="1">
                <a:latin typeface="Times New Roman" pitchFamily="18" charset="0"/>
              </a:rPr>
              <a:t>màu xanh</a:t>
            </a:r>
            <a:r>
              <a:rPr lang="en-US" sz="2800">
                <a:latin typeface="Times New Roman" pitchFamily="18" charset="0"/>
              </a:rPr>
              <a:t>: </a:t>
            </a:r>
          </a:p>
        </p:txBody>
      </p:sp>
      <p:sp>
        <p:nvSpPr>
          <p:cNvPr id="472070" name="Rectangle 31"/>
          <p:cNvSpPr>
            <a:spLocks/>
          </p:cNvSpPr>
          <p:nvPr/>
        </p:nvSpPr>
        <p:spPr bwMode="auto">
          <a:xfrm>
            <a:off x="1981200" y="2362203"/>
            <a:ext cx="5791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>
              <a:latin typeface="Calibri" pitchFamily="34" charset="0"/>
            </a:endParaRPr>
          </a:p>
        </p:txBody>
      </p:sp>
      <p:sp>
        <p:nvSpPr>
          <p:cNvPr id="413744" name="AutoShape 34"/>
          <p:cNvSpPr>
            <a:spLocks noChangeArrowheads="1"/>
          </p:cNvSpPr>
          <p:nvPr/>
        </p:nvSpPr>
        <p:spPr bwMode="auto">
          <a:xfrm>
            <a:off x="2209800" y="838200"/>
            <a:ext cx="3581400" cy="1452384"/>
          </a:xfrm>
          <a:prstGeom prst="cloudCallout">
            <a:avLst>
              <a:gd name="adj1" fmla="val -20699"/>
              <a:gd name="adj2" fmla="val 86181"/>
            </a:avLst>
          </a:prstGeom>
          <a:solidFill>
            <a:srgbClr val="99FF99"/>
          </a:solidFill>
          <a:ln w="9525">
            <a:solidFill>
              <a:srgbClr val="9933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latin typeface="Times New Roman" pitchFamily="18" charset="0"/>
              </a:rPr>
              <a:t>Viết các phân số sau:</a:t>
            </a:r>
          </a:p>
        </p:txBody>
      </p:sp>
      <p:pic>
        <p:nvPicPr>
          <p:cNvPr id="413815" name="Picture 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3"/>
            <a:ext cx="33528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61" name="Oval 29"/>
          <p:cNvSpPr>
            <a:spLocks noChangeArrowheads="1"/>
          </p:cNvSpPr>
          <p:nvPr/>
        </p:nvSpPr>
        <p:spPr bwMode="auto">
          <a:xfrm>
            <a:off x="9982200" y="762003"/>
            <a:ext cx="107950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graphicFrame>
        <p:nvGraphicFramePr>
          <p:cNvPr id="29" name="Object 45">
            <a:extLst>
              <a:ext uri="{FF2B5EF4-FFF2-40B4-BE49-F238E27FC236}">
                <a16:creationId xmlns:a16="http://schemas.microsoft.com/office/drawing/2014/main" id="{0E6A8723-DA70-4F99-BF1C-140DE91833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2730500"/>
          <a:ext cx="3873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0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48134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2730500"/>
                        <a:ext cx="38735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52">
            <a:extLst>
              <a:ext uri="{FF2B5EF4-FFF2-40B4-BE49-F238E27FC236}">
                <a16:creationId xmlns:a16="http://schemas.microsoft.com/office/drawing/2014/main" id="{24BEEDD4-2E89-4A39-908C-953D2BC102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3403" y="3657600"/>
          <a:ext cx="3587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1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5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3" y="3657600"/>
                        <a:ext cx="358775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5">
            <a:extLst>
              <a:ext uri="{FF2B5EF4-FFF2-40B4-BE49-F238E27FC236}">
                <a16:creationId xmlns:a16="http://schemas.microsoft.com/office/drawing/2014/main" id="{41DD5348-EAF9-4582-9F10-F87D3C8B82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3" y="4572000"/>
          <a:ext cx="4175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2" name="Equation" r:id="rId8" imgW="152280" imgH="393480" progId="Equation.3">
                  <p:embed/>
                </p:oleObj>
              </mc:Choice>
              <mc:Fallback>
                <p:oleObj name="Equation" r:id="rId8" imgW="152280" imgH="393480" progId="Equation.3">
                  <p:embed/>
                  <p:pic>
                    <p:nvPicPr>
                      <p:cNvPr id="6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3" y="4572000"/>
                        <a:ext cx="4175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8">
            <a:extLst>
              <a:ext uri="{FF2B5EF4-FFF2-40B4-BE49-F238E27FC236}">
                <a16:creationId xmlns:a16="http://schemas.microsoft.com/office/drawing/2014/main" id="{BB0B40A9-3560-4DD4-9AD5-DA831394C4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600" y="5410200"/>
          <a:ext cx="3825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3" name="Equation" r:id="rId10" imgW="152280" imgH="393480" progId="Equation.3">
                  <p:embed/>
                </p:oleObj>
              </mc:Choice>
              <mc:Fallback>
                <p:oleObj name="Equation" r:id="rId10" imgW="152280" imgH="393480" progId="Equation.3">
                  <p:embed/>
                  <p:pic>
                    <p:nvPicPr>
                      <p:cNvPr id="7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5410200"/>
                        <a:ext cx="3825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" dur="1"/>
                                        <p:tgtEl>
                                          <p:spTgt spid="4138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13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13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1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1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85" decel="10000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85" decel="100000"/>
                                        <p:tgtEl>
                                          <p:spTgt spid="952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 autoUpdateAnimBg="0"/>
      <p:bldP spid="2" grpId="0" animBg="1" autoUpdateAnimBg="0"/>
      <p:bldP spid="3" grpId="0" animBg="1" autoUpdateAnimBg="0"/>
      <p:bldP spid="4" grpId="0" animBg="1" autoUpdateAnimBg="0"/>
      <p:bldP spid="4137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3429000" y="1233488"/>
            <a:ext cx="4800600" cy="1219200"/>
          </a:xfrm>
          <a:prstGeom prst="cloudCallout">
            <a:avLst>
              <a:gd name="adj1" fmla="val -69602"/>
              <a:gd name="adj2" fmla="val -3153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 nay chúng ta đã học bài gì?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4648200" y="3124203"/>
            <a:ext cx="3200400" cy="1222375"/>
          </a:xfrm>
          <a:prstGeom prst="wedgeEllipseCallout">
            <a:avLst>
              <a:gd name="adj1" fmla="val 71584"/>
              <a:gd name="adj2" fmla="val 5841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 số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429000" y="1219200"/>
            <a:ext cx="4800600" cy="1219200"/>
          </a:xfrm>
          <a:prstGeom prst="cloudCallout">
            <a:avLst>
              <a:gd name="adj1" fmla="val -69602"/>
              <a:gd name="adj2" fmla="val -315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 cần nhớ điều gì về phân số ?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2171700" y="2057400"/>
            <a:ext cx="7315200" cy="4114800"/>
          </a:xfrm>
          <a:prstGeom prst="horizontalScroll">
            <a:avLst/>
          </a:prstGeom>
          <a:ln w="38100">
            <a:solidFill>
              <a:srgbClr val="E22ABB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2800" dirty="0">
              <a:solidFill>
                <a:srgbClr val="4031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..)</a:t>
            </a:r>
          </a:p>
          <a:p>
            <a:pPr>
              <a:defRPr/>
            </a:pP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smtClean="0">
                <a:solidFill>
                  <a:srgbClr val="4031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4031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dirty="0">
              <a:solidFill>
                <a:srgbClr val="4031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09101" y="1427599"/>
            <a:ext cx="7132320" cy="914400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hãy lấy ví dụ về số tự nhiên.</a:t>
            </a:r>
            <a:endParaRPr lang="en-US" sz="4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"/>
          <p:cNvSpPr/>
          <p:nvPr/>
        </p:nvSpPr>
        <p:spPr>
          <a:xfrm>
            <a:off x="3886200" y="304800"/>
            <a:ext cx="43781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19464" name="Picture 8" descr="Picture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267200"/>
            <a:ext cx="12588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459" name="AutoShape 3"/>
              <p:cNvSpPr>
                <a:spLocks noChangeArrowheads="1"/>
              </p:cNvSpPr>
              <p:nvPr/>
            </p:nvSpPr>
            <p:spPr bwMode="auto">
              <a:xfrm>
                <a:off x="2971800" y="2341999"/>
                <a:ext cx="7010400" cy="2378669"/>
              </a:xfrm>
              <a:prstGeom prst="cloudCallout">
                <a:avLst>
                  <a:gd name="adj1" fmla="val -42981"/>
                  <a:gd name="adj2" fmla="val -23944"/>
                </a:avLst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6699"/>
                  </a:gs>
                </a:gsLst>
                <a:lin ang="5400000" scaled="1"/>
              </a:gradFill>
              <a:ln w="9525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800" dirty="0" smtClean="0">
                    <a:latin typeface="Times New Roman" pitchFamily="18" charset="0"/>
                  </a:rPr>
                  <a:t>Lan </a:t>
                </a:r>
                <a:r>
                  <a:rPr lang="en-US" sz="2800" dirty="0" err="1" smtClean="0">
                    <a:latin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</a:rPr>
                  <a:t> 2 </a:t>
                </a:r>
                <a:r>
                  <a:rPr lang="en-US" sz="2800" dirty="0" err="1" smtClean="0">
                    <a:latin typeface="Times New Roman" pitchFamily="18" charset="0"/>
                  </a:rPr>
                  <a:t>quả</a:t>
                </a: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</a:rPr>
                  <a:t>táo</a:t>
                </a:r>
                <a:r>
                  <a:rPr lang="en-US" sz="2800" dirty="0" smtClean="0">
                    <a:latin typeface="Times New Roman" pitchFamily="18" charset="0"/>
                  </a:rPr>
                  <a:t> =&gt; 2 </a:t>
                </a:r>
                <a:r>
                  <a:rPr lang="en-US" sz="2800" dirty="0" err="1" smtClean="0">
                    <a:latin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</a:rPr>
                  <a:t> STN</a:t>
                </a:r>
              </a:p>
              <a:p>
                <a:pPr algn="ctr">
                  <a:defRPr/>
                </a:pPr>
                <a:r>
                  <a:rPr lang="en-US" sz="2800" dirty="0" smtClean="0">
                    <a:latin typeface="Times New Roman" pitchFamily="18" charset="0"/>
                  </a:rPr>
                  <a:t>Lan </a:t>
                </a:r>
                <a:r>
                  <a:rPr lang="en-US" sz="2800" dirty="0" err="1" smtClean="0">
                    <a:latin typeface="Times New Roman" pitchFamily="18" charset="0"/>
                  </a:rPr>
                  <a:t>ăn</a:t>
                </a: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</a:rPr>
                  <a:t>quả</a:t>
                </a: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</a:rPr>
                  <a:t>táo</a:t>
                </a:r>
                <a:r>
                  <a:rPr lang="en-US" sz="2800" dirty="0" smtClean="0">
                    <a:latin typeface="Times New Roman" pitchFamily="18" charset="0"/>
                  </a:rPr>
                  <a:t>. </a:t>
                </a:r>
                <a:r>
                  <a:rPr lang="en-US" sz="2800" dirty="0" err="1" smtClean="0">
                    <a:latin typeface="Times New Roman" pitchFamily="18" charset="0"/>
                  </a:rPr>
                  <a:t>Vậy</a:t>
                </a: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</a:rPr>
                  <a:t>quả</a:t>
                </a: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</a:rPr>
                  <a:t>tảo</a:t>
                </a: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</a:rPr>
                  <a:t>phải</a:t>
                </a: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</a:rPr>
                  <a:t> STN </a:t>
                </a:r>
                <a:r>
                  <a:rPr lang="en-US" sz="2800" dirty="0" err="1" smtClean="0">
                    <a:latin typeface="Times New Roman" pitchFamily="18" charset="0"/>
                  </a:rPr>
                  <a:t>không</a:t>
                </a:r>
                <a:r>
                  <a:rPr lang="en-US" sz="2800" dirty="0" smtClean="0">
                    <a:latin typeface="Times New Roman" pitchFamily="18" charset="0"/>
                  </a:rPr>
                  <a:t>?</a:t>
                </a:r>
                <a:endParaRPr lang="en-US" sz="2800" dirty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19459" name="AutoShap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2341999"/>
                <a:ext cx="7010400" cy="2378669"/>
              </a:xfrm>
              <a:prstGeom prst="cloudCallout">
                <a:avLst>
                  <a:gd name="adj1" fmla="val -42981"/>
                  <a:gd name="adj2" fmla="val -23944"/>
                </a:avLst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94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459" grpId="0" animBg="1"/>
      <p:bldP spid="1945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xtLst/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859" y="1082278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509" y="362884"/>
            <a:ext cx="1574006" cy="12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65598"/>
              </p:ext>
            </p:extLst>
          </p:nvPr>
        </p:nvGraphicFramePr>
        <p:xfrm>
          <a:off x="2724150" y="1569430"/>
          <a:ext cx="7188994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823952" y="1171260"/>
            <a:ext cx="1085850" cy="1057275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2895600" y="3014511"/>
            <a:ext cx="1085850" cy="1143000"/>
          </a:xfrm>
          <a:prstGeom prst="ellipse">
            <a:avLst/>
          </a:prstGeom>
          <a:blipFill rotWithShape="0">
            <a:blip r:embed="rId12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4038603" y="3352800"/>
            <a:ext cx="5565679" cy="4154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3640931" y="2234494"/>
            <a:ext cx="6774224" cy="4154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2612231" y="4329115"/>
            <a:ext cx="1028700" cy="1025129"/>
          </a:xfrm>
          <a:prstGeom prst="ellipse">
            <a:avLst/>
          </a:prstGeom>
          <a:blipFill rotWithShape="0">
            <a:blip r:embed="rId13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3733800" y="4604053"/>
            <a:ext cx="5943600" cy="4154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0186988" y="2076450"/>
            <a:ext cx="642937" cy="60555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0170405" y="3261921"/>
            <a:ext cx="642937" cy="60555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197627" y="4579240"/>
            <a:ext cx="642937" cy="60555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15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3" y="2895603"/>
            <a:ext cx="5267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Về nhà học thuộc phần nhận xét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3" y="3760791"/>
            <a:ext cx="9143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495801" y="914400"/>
            <a:ext cx="3657600" cy="103346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KHUNG20"/>
          <p:cNvPicPr>
            <a:picLocks noGrp="1" noChangeAspect="1" noChangeArrowheads="1"/>
          </p:cNvPicPr>
          <p:nvPr>
            <p:ph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8" name="hay hat l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791200" y="4800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1" name="Picture 4" descr="flower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4444279">
            <a:off x="4319588" y="4352925"/>
            <a:ext cx="129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2" name="Picture 5" descr="flower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44742">
            <a:off x="5813425" y="2332038"/>
            <a:ext cx="202565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3" name="Picture 6" descr="flower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465970">
            <a:off x="6615113" y="3009900"/>
            <a:ext cx="129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4" name="Picture 7" descr="flower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644742">
            <a:off x="4672016" y="2827341"/>
            <a:ext cx="129063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5" name="Picture 8" descr="flower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1981200"/>
            <a:ext cx="129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angelgruen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997950" y="-25400"/>
            <a:ext cx="190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7" name="Picture 10" descr="flower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30698">
            <a:off x="4203700" y="3475038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 descr="angelgruen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1409700" y="0"/>
            <a:ext cx="1676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9" name="Picture 13" descr="flower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664532">
            <a:off x="4876800" y="451485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20" name="Picture 14" descr="flower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2604191">
            <a:off x="3962400" y="3886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22" name="Picture 16" descr="Notes-02-june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28803" y="1752600"/>
            <a:ext cx="1025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23" name="Picture 17" descr="Notes-02-june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144003" y="1600200"/>
            <a:ext cx="1025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18288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vi-VN" sz="6000" b="1">
              <a:latin typeface=".VnTifani HeavyH" pitchFamily="34" charset="0"/>
              <a:cs typeface="Times New Roman" pitchFamily="18" charset="0"/>
            </a:endParaRPr>
          </a:p>
        </p:txBody>
      </p:sp>
      <p:pic>
        <p:nvPicPr>
          <p:cNvPr id="45075" name="Nhung bong hoa nhung bai c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752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Picture 20" descr="angelgruen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1295400" y="0"/>
            <a:ext cx="1676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emyeutruong42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5954716" y="3276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atC2446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5815016" y="3124200"/>
            <a:ext cx="561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91" fill="hold"/>
                                        <p:tgtEl>
                                          <p:spTgt spid="45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85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85" decel="100000"/>
                                        <p:tgtEl>
                                          <p:spTgt spid="45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8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3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3681" fill="hold"/>
                                        <p:tgtEl>
                                          <p:spTgt spid="2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3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75"/>
                </p:tgtEl>
              </p:cMediaNode>
            </p:audio>
            <p:audio>
              <p:cMediaNode vol="10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0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5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0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3886200"/>
            <a:ext cx="9255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6" name="Picture 2" descr="C:\Program Files (x86)\Microsoft Office\MEDIA\CAGCAT10\j030493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448800" y="0"/>
            <a:ext cx="12192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/>
          </p:cNvSpPr>
          <p:nvPr/>
        </p:nvSpPr>
        <p:spPr bwMode="auto">
          <a:xfrm>
            <a:off x="2514600" y="9906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xtLst/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859" y="1082278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509" y="362884"/>
            <a:ext cx="1574006" cy="12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418067"/>
              </p:ext>
            </p:extLst>
          </p:nvPr>
        </p:nvGraphicFramePr>
        <p:xfrm>
          <a:off x="2724150" y="1569430"/>
          <a:ext cx="7188994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2647950" y="1785941"/>
            <a:ext cx="1085850" cy="1057275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2895600" y="3014511"/>
            <a:ext cx="1085850" cy="1143000"/>
          </a:xfrm>
          <a:prstGeom prst="ellipse">
            <a:avLst/>
          </a:prstGeom>
          <a:blipFill rotWithShape="0">
            <a:blip r:embed="rId12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4038603" y="3352800"/>
            <a:ext cx="5565679" cy="4154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3640931" y="2234494"/>
            <a:ext cx="6774224" cy="4154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2612231" y="4329115"/>
            <a:ext cx="1028700" cy="1025129"/>
          </a:xfrm>
          <a:prstGeom prst="ellipse">
            <a:avLst/>
          </a:prstGeom>
          <a:blipFill rotWithShape="0">
            <a:blip r:embed="rId13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3733800" y="4604053"/>
            <a:ext cx="5943600" cy="4154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771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097338" y="1365568"/>
            <a:ext cx="64155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108453" y="2327411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V="1">
            <a:off x="4020344" y="3166496"/>
            <a:ext cx="349250" cy="1588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810000" y="2906474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62800" y="3918048"/>
            <a:ext cx="3198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6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6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3569" name="Picture 17" descr="1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351280"/>
            <a:ext cx="1981200" cy="191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3570" name="Picture 18" descr="10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351280"/>
            <a:ext cx="19812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19" descr="10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35128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0" descr="100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135128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21" descr="100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135128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22" descr="100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1343346"/>
            <a:ext cx="1989138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65185" y="3644817"/>
            <a:ext cx="6778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6433873" y="3644769"/>
            <a:ext cx="5349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6386660" y="4198723"/>
            <a:ext cx="608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6406153" y="4243605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7"/>
          <p:cNvSpPr txBox="1">
            <a:spLocks noChangeArrowheads="1"/>
          </p:cNvSpPr>
          <p:nvPr/>
        </p:nvSpPr>
        <p:spPr bwMode="auto">
          <a:xfrm>
            <a:off x="2303465" y="3850581"/>
            <a:ext cx="4014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600" dirty="0" err="1">
                <a:solidFill>
                  <a:schemeClr val="hlink"/>
                </a:solidFill>
                <a:latin typeface="Times New Roman" pitchFamily="18" charset="0"/>
              </a:rPr>
              <a:t>Năm</a:t>
            </a:r>
            <a:r>
              <a:rPr lang="en-US" sz="26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latin typeface="Times New Roman" pitchFamily="18" charset="0"/>
              </a:rPr>
              <a:t>phần</a:t>
            </a:r>
            <a:r>
              <a:rPr lang="en-US" sz="26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latin typeface="Times New Roman" pitchFamily="18" charset="0"/>
              </a:rPr>
              <a:t>sáu</a:t>
            </a:r>
            <a:r>
              <a:rPr lang="en-US" sz="26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latin typeface="Times New Roman" pitchFamily="18" charset="0"/>
              </a:rPr>
              <a:t>viết</a:t>
            </a:r>
            <a:r>
              <a:rPr lang="en-US" sz="2600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latin typeface="Times New Roman" pitchFamily="18" charset="0"/>
              </a:rPr>
              <a:t>thành</a:t>
            </a:r>
            <a:r>
              <a:rPr lang="en-US" sz="2600" dirty="0">
                <a:solidFill>
                  <a:schemeClr val="hlink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36880" name="Object 18">
            <a:hlinkClick r:id="rId10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574142"/>
              </p:ext>
            </p:extLst>
          </p:nvPr>
        </p:nvGraphicFramePr>
        <p:xfrm>
          <a:off x="3898106" y="4625851"/>
          <a:ext cx="2968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49" name="Equation" r:id="rId11" imgW="139680" imgH="393480" progId="Equation.3">
                  <p:embed/>
                </p:oleObj>
              </mc:Choice>
              <mc:Fallback>
                <p:oleObj name="Equation" r:id="rId11" imgW="139680" imgH="3934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106" y="4625851"/>
                        <a:ext cx="2968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314703" y="5387851"/>
            <a:ext cx="58674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*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Phân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sô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́</a:t>
            </a:r>
            <a:r>
              <a:rPr lang="en-US" sz="2600" i="1" dirty="0">
                <a:solidFill>
                  <a:srgbClr val="0000CC"/>
                </a:solidFill>
                <a:latin typeface="Times New Roman" pitchFamily="18" charset="0"/>
              </a:rPr>
              <a:t>      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6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Times New Roman" pitchFamily="18" charset="0"/>
              </a:rPr>
              <a:t>tư</a:t>
            </a:r>
            <a:r>
              <a:rPr lang="en-US" sz="2600" b="1" i="1" dirty="0">
                <a:solidFill>
                  <a:srgbClr val="0000CC"/>
                </a:solidFill>
                <a:latin typeface="Times New Roman" pitchFamily="18" charset="0"/>
              </a:rPr>
              <a:t>̉ </a:t>
            </a:r>
            <a:r>
              <a:rPr lang="en-US" sz="2600" b="1" i="1" dirty="0" err="1">
                <a:solidFill>
                  <a:srgbClr val="0000CC"/>
                </a:solidFill>
                <a:latin typeface="Times New Roman" pitchFamily="18" charset="0"/>
              </a:rPr>
              <a:t>sô</a:t>
            </a:r>
            <a:r>
              <a:rPr lang="en-US" sz="2600" b="1" i="1" dirty="0">
                <a:solidFill>
                  <a:srgbClr val="0000CC"/>
                </a:solidFill>
                <a:latin typeface="Times New Roman" pitchFamily="18" charset="0"/>
              </a:rPr>
              <a:t>́</a:t>
            </a:r>
            <a:r>
              <a:rPr lang="en-US" sz="26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5</a:t>
            </a:r>
            <a:r>
              <a:rPr lang="en-US" sz="2600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600" b="1" i="1" dirty="0" err="1">
                <a:solidFill>
                  <a:srgbClr val="0000CC"/>
                </a:solidFill>
                <a:latin typeface="Times New Roman" pitchFamily="18" charset="0"/>
              </a:rPr>
              <a:t>mẫu</a:t>
            </a:r>
            <a:r>
              <a:rPr lang="en-US" sz="2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CC"/>
                </a:solidFill>
                <a:latin typeface="Times New Roman" pitchFamily="18" charset="0"/>
              </a:rPr>
              <a:t>sô</a:t>
            </a:r>
            <a:r>
              <a:rPr lang="en-US" sz="2600" b="1" i="1" dirty="0">
                <a:solidFill>
                  <a:srgbClr val="0000CC"/>
                </a:solidFill>
                <a:latin typeface="Times New Roman" pitchFamily="18" charset="0"/>
              </a:rPr>
              <a:t>́</a:t>
            </a:r>
            <a:r>
              <a:rPr lang="en-US" sz="26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</a:rPr>
              <a:t> 6.</a:t>
            </a:r>
          </a:p>
        </p:txBody>
      </p:sp>
      <p:graphicFrame>
        <p:nvGraphicFramePr>
          <p:cNvPr id="8" name="Object 20">
            <a:hlinkClick r:id="rId10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692770"/>
              </p:ext>
            </p:extLst>
          </p:nvPr>
        </p:nvGraphicFramePr>
        <p:xfrm>
          <a:off x="4724400" y="5251326"/>
          <a:ext cx="3571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50" name="Equation" r:id="rId13" imgW="139680" imgH="393480" progId="Equation.3">
                  <p:embed/>
                </p:oleObj>
              </mc:Choice>
              <mc:Fallback>
                <p:oleObj name="Equation" r:id="rId13" imgW="139680" imgH="3934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251326"/>
                        <a:ext cx="3571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7"/>
          <p:cNvSpPr txBox="1">
            <a:spLocks noChangeArrowheads="1"/>
          </p:cNvSpPr>
          <p:nvPr/>
        </p:nvSpPr>
        <p:spPr bwMode="auto">
          <a:xfrm>
            <a:off x="2320134" y="4709415"/>
            <a:ext cx="4267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hlink"/>
                </a:solidFill>
                <a:latin typeface="Times New Roman" pitchFamily="18" charset="0"/>
              </a:rPr>
              <a:t>Ta </a:t>
            </a:r>
            <a:r>
              <a:rPr lang="en-US" sz="2600" dirty="0" err="1">
                <a:solidFill>
                  <a:schemeClr val="hlink"/>
                </a:solidFill>
                <a:latin typeface="Times New Roman" pitchFamily="18" charset="0"/>
              </a:rPr>
              <a:t>gọi</a:t>
            </a:r>
            <a:r>
              <a:rPr lang="en-US" sz="2600" dirty="0">
                <a:solidFill>
                  <a:schemeClr val="hlink"/>
                </a:solidFill>
                <a:latin typeface="Times New Roman" pitchFamily="18" charset="0"/>
              </a:rPr>
              <a:t>       là </a:t>
            </a:r>
            <a:r>
              <a:rPr lang="en-US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phân</a:t>
            </a:r>
            <a:r>
              <a:rPr 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́.</a:t>
            </a:r>
          </a:p>
        </p:txBody>
      </p:sp>
      <p:sp>
        <p:nvSpPr>
          <p:cNvPr id="145453" name="Text Box 8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1828800" y="817883"/>
            <a:ext cx="3429000" cy="466725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en-US" sz="2400" u="sng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Giới thiệu phân số</a:t>
            </a:r>
            <a:r>
              <a:rPr lang="en-US" sz="240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45457" name="Rectangle 10"/>
          <p:cNvSpPr>
            <a:spLocks noChangeArrowheads="1"/>
          </p:cNvSpPr>
          <p:nvPr/>
        </p:nvSpPr>
        <p:spPr bwMode="auto">
          <a:xfrm>
            <a:off x="1828800" y="113696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/>
              <a:t>a)</a:t>
            </a:r>
          </a:p>
        </p:txBody>
      </p:sp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2057400" y="1351280"/>
            <a:ext cx="1981200" cy="19050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5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5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animClr clrSpc="rgb" dir="cw">
                                      <p:cBhvr>
                                        <p:cTn id="109" dur="1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6" grpId="0"/>
      <p:bldP spid="38" grpId="0"/>
      <p:bldP spid="36889" grpId="0"/>
      <p:bldP spid="36890" grpId="0"/>
      <p:bldP spid="36891" grpId="0" animBg="1"/>
      <p:bldP spid="4" grpId="0"/>
      <p:bldP spid="7" grpId="0"/>
      <p:bldP spid="9" grpId="0"/>
      <p:bldP spid="145453" grpId="0" animBg="1"/>
      <p:bldP spid="145457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52800" y="3608167"/>
            <a:ext cx="70759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74875" y="4155302"/>
            <a:ext cx="8001000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87060" y="3083277"/>
            <a:ext cx="68750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67378" y="5358971"/>
            <a:ext cx="8001000" cy="12003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36880" name="Object 6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482402"/>
              </p:ext>
            </p:extLst>
          </p:nvPr>
        </p:nvGraphicFramePr>
        <p:xfrm>
          <a:off x="5852759" y="2166299"/>
          <a:ext cx="361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67" name="Equation" r:id="rId4" imgW="139680" imgH="393480" progId="Equation.3">
                  <p:embed/>
                </p:oleObj>
              </mc:Choice>
              <mc:Fallback>
                <p:oleObj name="Equation" r:id="rId4" imgW="1396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2759" y="2166299"/>
                        <a:ext cx="3619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5861865" y="2680745"/>
            <a:ext cx="331788" cy="400050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43587" y="2145745"/>
            <a:ext cx="331788" cy="40005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47157" name="Picture 22" descr="10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67378" y="816793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161" name="Text Box 8">
            <a:hlinkClick r:id="rId7"/>
          </p:cNvPr>
          <p:cNvSpPr txBox="1">
            <a:spLocks noChangeArrowheads="1"/>
          </p:cNvSpPr>
          <p:nvPr/>
        </p:nvSpPr>
        <p:spPr bwMode="auto">
          <a:xfrm>
            <a:off x="1524000" y="180976"/>
            <a:ext cx="3886200" cy="466725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1. </a:t>
            </a:r>
            <a:r>
              <a:rPr lang="en-US" sz="2400" b="1" u="sng" dirty="0" err="1"/>
              <a:t>Giới</a:t>
            </a:r>
            <a:r>
              <a:rPr lang="en-US" sz="2400" b="1" u="sng" dirty="0"/>
              <a:t> </a:t>
            </a:r>
            <a:r>
              <a:rPr lang="en-US" sz="2400" b="1" u="sng" dirty="0" err="1"/>
              <a:t>thiệu</a:t>
            </a:r>
            <a:r>
              <a:rPr lang="en-US" sz="2400" b="1" u="sng" dirty="0"/>
              <a:t> </a:t>
            </a:r>
            <a:r>
              <a:rPr lang="en-US" sz="2400" b="1" u="sng" dirty="0" err="1"/>
              <a:t>phân</a:t>
            </a:r>
            <a:r>
              <a:rPr lang="en-US" sz="2400" b="1" u="sng" dirty="0"/>
              <a:t> </a:t>
            </a:r>
            <a:r>
              <a:rPr lang="en-US" sz="2400" b="1" u="sng" dirty="0" err="1"/>
              <a:t>số</a:t>
            </a:r>
            <a:r>
              <a:rPr lang="en-US" sz="2400" b="1" dirty="0"/>
              <a:t>.</a:t>
            </a:r>
          </a:p>
        </p:txBody>
      </p:sp>
      <p:graphicFrame>
        <p:nvGraphicFramePr>
          <p:cNvPr id="2" name="Object 14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473940"/>
              </p:ext>
            </p:extLst>
          </p:nvPr>
        </p:nvGraphicFramePr>
        <p:xfrm>
          <a:off x="6059487" y="1476769"/>
          <a:ext cx="35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68" name="Equation" r:id="rId8" imgW="139680" imgH="393480" progId="Equation.3">
                  <p:embed/>
                </p:oleObj>
              </mc:Choice>
              <mc:Fallback>
                <p:oleObj name="Equation" r:id="rId8" imgW="139680" imgH="393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7" y="1476769"/>
                        <a:ext cx="35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7"/>
          <p:cNvSpPr txBox="1">
            <a:spLocks noChangeArrowheads="1"/>
          </p:cNvSpPr>
          <p:nvPr/>
        </p:nvSpPr>
        <p:spPr bwMode="auto">
          <a:xfrm>
            <a:off x="4535487" y="1615133"/>
            <a:ext cx="3581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schemeClr val="hlink"/>
                </a:solidFill>
                <a:latin typeface="Times New Roman" pitchFamily="18" charset="0"/>
              </a:rPr>
              <a:t>Ta </a:t>
            </a:r>
            <a:r>
              <a:rPr lang="en-US" sz="2600" dirty="0" err="1">
                <a:solidFill>
                  <a:schemeClr val="hlink"/>
                </a:solidFill>
                <a:latin typeface="Times New Roman" pitchFamily="18" charset="0"/>
              </a:rPr>
              <a:t>gọi</a:t>
            </a:r>
            <a:r>
              <a:rPr lang="en-US" sz="2600" dirty="0">
                <a:solidFill>
                  <a:schemeClr val="hlink"/>
                </a:solidFill>
                <a:latin typeface="Times New Roman" pitchFamily="18" charset="0"/>
              </a:rPr>
              <a:t>      là </a:t>
            </a:r>
            <a:r>
              <a:rPr lang="en-US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phân</a:t>
            </a:r>
            <a:r>
              <a:rPr 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sô</a:t>
            </a:r>
            <a:r>
              <a:rPr 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́.</a:t>
            </a:r>
          </a:p>
        </p:txBody>
      </p:sp>
      <p:sp>
        <p:nvSpPr>
          <p:cNvPr id="347163" name="Text Box 18"/>
          <p:cNvSpPr txBox="1">
            <a:spLocks noChangeArrowheads="1"/>
          </p:cNvSpPr>
          <p:nvPr/>
        </p:nvSpPr>
        <p:spPr bwMode="auto">
          <a:xfrm>
            <a:off x="4535487" y="2288797"/>
            <a:ext cx="5257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*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Phân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sô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́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</a:rPr>
              <a:t>      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tư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̉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sô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́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5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mẫu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sô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́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6.</a:t>
            </a:r>
          </a:p>
        </p:txBody>
      </p:sp>
      <p:sp>
        <p:nvSpPr>
          <p:cNvPr id="347164" name="TextBox 37"/>
          <p:cNvSpPr txBox="1">
            <a:spLocks noChangeArrowheads="1"/>
          </p:cNvSpPr>
          <p:nvPr/>
        </p:nvSpPr>
        <p:spPr bwMode="auto">
          <a:xfrm>
            <a:off x="7063580" y="782638"/>
            <a:ext cx="3198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6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6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47165" name="Picture 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88934" y="577981"/>
            <a:ext cx="593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7166" name="Text Box 25"/>
          <p:cNvSpPr txBox="1">
            <a:spLocks noChangeArrowheads="1"/>
          </p:cNvSpPr>
          <p:nvPr/>
        </p:nvSpPr>
        <p:spPr bwMode="auto">
          <a:xfrm>
            <a:off x="6474222" y="611129"/>
            <a:ext cx="534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347167" name="Text Box 26"/>
          <p:cNvSpPr txBox="1">
            <a:spLocks noChangeArrowheads="1"/>
          </p:cNvSpPr>
          <p:nvPr/>
        </p:nvSpPr>
        <p:spPr bwMode="auto">
          <a:xfrm>
            <a:off x="6481328" y="1119837"/>
            <a:ext cx="608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347168" name="Line 27"/>
          <p:cNvSpPr>
            <a:spLocks noChangeShapeType="1"/>
          </p:cNvSpPr>
          <p:nvPr/>
        </p:nvSpPr>
        <p:spPr bwMode="auto">
          <a:xfrm>
            <a:off x="6453981" y="1111381"/>
            <a:ext cx="381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169" name="TextBox 37"/>
          <p:cNvSpPr txBox="1">
            <a:spLocks noChangeArrowheads="1"/>
          </p:cNvSpPr>
          <p:nvPr/>
        </p:nvSpPr>
        <p:spPr bwMode="auto">
          <a:xfrm>
            <a:off x="4478756" y="767467"/>
            <a:ext cx="1741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600" dirty="0">
                <a:solidFill>
                  <a:schemeClr val="hlink"/>
                </a:solidFill>
                <a:latin typeface="Times New Roman" pitchFamily="18" charset="0"/>
              </a:rPr>
              <a:t>Ta </a:t>
            </a:r>
            <a:r>
              <a:rPr lang="en-US" sz="2600" dirty="0" err="1">
                <a:solidFill>
                  <a:schemeClr val="hlink"/>
                </a:solidFill>
                <a:latin typeface="Times New Roman" pitchFamily="18" charset="0"/>
              </a:rPr>
              <a:t>viết</a:t>
            </a:r>
            <a:r>
              <a:rPr lang="en-US" sz="2600" dirty="0">
                <a:solidFill>
                  <a:schemeClr val="hlink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347170" name="Rectangle 10"/>
          <p:cNvSpPr>
            <a:spLocks noChangeArrowheads="1"/>
          </p:cNvSpPr>
          <p:nvPr/>
        </p:nvSpPr>
        <p:spPr bwMode="auto">
          <a:xfrm>
            <a:off x="1524000" y="655951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/>
              <a:t>a)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animBg="1"/>
      <p:bldP spid="14" grpId="0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1" name="Text Box 8"/>
          <p:cNvSpPr txBox="1">
            <a:spLocks noChangeArrowheads="1"/>
          </p:cNvSpPr>
          <p:nvPr/>
        </p:nvSpPr>
        <p:spPr bwMode="auto">
          <a:xfrm>
            <a:off x="1828800" y="3063776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CC3399"/>
                </a:solidFill>
                <a:latin typeface="Times New Roman" pitchFamily="18" charset="0"/>
              </a:rPr>
              <a:t>b)</a:t>
            </a:r>
            <a:r>
              <a:rPr lang="en-US" sz="2400" dirty="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3399"/>
                </a:solidFill>
                <a:latin typeface="Times New Roman" pitchFamily="18" charset="0"/>
              </a:rPr>
              <a:t>Ví</a:t>
            </a:r>
            <a:r>
              <a:rPr lang="en-US" sz="2400" i="1" dirty="0">
                <a:solidFill>
                  <a:srgbClr val="CC3399"/>
                </a:solidFill>
                <a:latin typeface="Times New Roman" pitchFamily="18" charset="0"/>
              </a:rPr>
              <a:t> dụ: </a:t>
            </a:r>
            <a:r>
              <a:rPr lang="en-US" sz="2400" dirty="0" err="1">
                <a:solidFill>
                  <a:srgbClr val="CC3399"/>
                </a:solidFill>
                <a:latin typeface="Times New Roman" pitchFamily="18" charset="0"/>
              </a:rPr>
              <a:t>Phân</a:t>
            </a:r>
            <a:r>
              <a:rPr lang="en-US" sz="2400" dirty="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3399"/>
                </a:solidFill>
                <a:latin typeface="Times New Roman" pitchFamily="18" charset="0"/>
              </a:rPr>
              <a:t>sô</a:t>
            </a:r>
            <a:r>
              <a:rPr lang="en-US" sz="2400" dirty="0">
                <a:solidFill>
                  <a:srgbClr val="CC3399"/>
                </a:solidFill>
                <a:latin typeface="Times New Roman" pitchFamily="18" charset="0"/>
              </a:rPr>
              <a:t>́ </a:t>
            </a:r>
            <a:r>
              <a:rPr lang="en-US" sz="2400" dirty="0" err="1">
                <a:solidFill>
                  <a:srgbClr val="CC3399"/>
                </a:solidFill>
                <a:latin typeface="Times New Roman" pitchFamily="18" charset="0"/>
              </a:rPr>
              <a:t>chỉ</a:t>
            </a:r>
            <a:r>
              <a:rPr lang="en-US" sz="2400" dirty="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3399"/>
                </a:solidFill>
                <a:latin typeface="Times New Roman" pitchFamily="18" charset="0"/>
              </a:rPr>
              <a:t>phần</a:t>
            </a:r>
            <a:r>
              <a:rPr lang="en-US" sz="2400" dirty="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3399"/>
                </a:solidFill>
                <a:latin typeface="Times New Roman" pitchFamily="18" charset="0"/>
              </a:rPr>
              <a:t>đã</a:t>
            </a:r>
            <a:r>
              <a:rPr lang="en-US" sz="2400" dirty="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3399"/>
                </a:solidFill>
                <a:latin typeface="Times New Roman" pitchFamily="18" charset="0"/>
              </a:rPr>
              <a:t>tô</a:t>
            </a:r>
            <a:r>
              <a:rPr lang="en-US" sz="2400" dirty="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3399"/>
                </a:solidFill>
                <a:latin typeface="Times New Roman" pitchFamily="18" charset="0"/>
              </a:rPr>
              <a:t>màu</a:t>
            </a:r>
            <a:r>
              <a:rPr lang="en-US" sz="2400" dirty="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3399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3399"/>
                </a:solidFill>
                <a:latin typeface="Times New Roman" pitchFamily="18" charset="0"/>
              </a:rPr>
              <a:t>mỗi</a:t>
            </a:r>
            <a:r>
              <a:rPr lang="en-US" sz="2400" dirty="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3399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3399"/>
                </a:solidFill>
                <a:latin typeface="Times New Roman" pitchFamily="18" charset="0"/>
              </a:rPr>
              <a:t>dưới</a:t>
            </a:r>
            <a:r>
              <a:rPr lang="en-US" sz="2400" dirty="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3399"/>
                </a:solidFill>
                <a:latin typeface="Times New Roman" pitchFamily="18" charset="0"/>
              </a:rPr>
              <a:t>đây</a:t>
            </a:r>
            <a:r>
              <a:rPr lang="en-US" sz="2400" dirty="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3399"/>
                </a:solidFill>
                <a:latin typeface="Times New Roman" pitchFamily="18" charset="0"/>
              </a:rPr>
              <a:t>được</a:t>
            </a:r>
            <a:r>
              <a:rPr lang="en-US" sz="2400" dirty="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3399"/>
                </a:solidFill>
                <a:latin typeface="Times New Roman" pitchFamily="18" charset="0"/>
              </a:rPr>
              <a:t>viết</a:t>
            </a:r>
            <a:r>
              <a:rPr lang="en-US" sz="2400" dirty="0">
                <a:solidFill>
                  <a:srgbClr val="CC3399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CC3399"/>
                </a:solidFill>
                <a:latin typeface="Times New Roman" pitchFamily="18" charset="0"/>
              </a:rPr>
              <a:t>đọc</a:t>
            </a:r>
            <a:r>
              <a:rPr lang="en-US" sz="2400" dirty="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3399"/>
                </a:solidFill>
                <a:latin typeface="Times New Roman" pitchFamily="18" charset="0"/>
              </a:rPr>
              <a:t>như</a:t>
            </a:r>
            <a:r>
              <a:rPr lang="en-US" sz="2400" dirty="0">
                <a:solidFill>
                  <a:srgbClr val="CC3399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C3399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rgbClr val="CC33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32229" name="Rectangle 10"/>
          <p:cNvSpPr>
            <a:spLocks noChangeArrowheads="1"/>
          </p:cNvSpPr>
          <p:nvPr/>
        </p:nvSpPr>
        <p:spPr bwMode="auto">
          <a:xfrm>
            <a:off x="1676400" y="85915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/>
              <a:t>a)</a:t>
            </a:r>
          </a:p>
        </p:txBody>
      </p:sp>
      <p:sp>
        <p:nvSpPr>
          <p:cNvPr id="432230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828800" y="544833"/>
            <a:ext cx="3581400" cy="466725"/>
          </a:xfrm>
          <a:prstGeom prst="rect">
            <a:avLst/>
          </a:prstGeom>
          <a:solidFill>
            <a:srgbClr val="C0C0C0">
              <a:alpha val="43921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1. </a:t>
            </a: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thiệu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.</a:t>
            </a:r>
          </a:p>
        </p:txBody>
      </p:sp>
      <p:sp>
        <p:nvSpPr>
          <p:cNvPr id="432231" name="Text Box 25"/>
          <p:cNvSpPr txBox="1">
            <a:spLocks noChangeArrowheads="1"/>
          </p:cNvSpPr>
          <p:nvPr/>
        </p:nvSpPr>
        <p:spPr bwMode="auto">
          <a:xfrm>
            <a:off x="4495800" y="1011555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* Ta viết:       , đọc là </a:t>
            </a:r>
            <a:r>
              <a:rPr lang="en-US" sz="2400" b="1">
                <a:latin typeface="Times New Roman" pitchFamily="18" charset="0"/>
              </a:rPr>
              <a:t>năm phần sáu</a:t>
            </a:r>
            <a:r>
              <a:rPr lang="en-US" sz="2400" i="1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32232" name="Text Box 31"/>
          <p:cNvSpPr txBox="1">
            <a:spLocks noChangeArrowheads="1"/>
          </p:cNvSpPr>
          <p:nvPr/>
        </p:nvSpPr>
        <p:spPr bwMode="auto">
          <a:xfrm>
            <a:off x="5410200" y="162115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Ta gọi         là </a:t>
            </a:r>
            <a:r>
              <a:rPr lang="en-US" sz="2400" b="1">
                <a:latin typeface="Times New Roman" pitchFamily="18" charset="0"/>
              </a:rPr>
              <a:t>phân số</a:t>
            </a:r>
            <a:r>
              <a:rPr lang="en-US" sz="2400" i="1">
                <a:latin typeface="Times New Roman" pitchFamily="18" charset="0"/>
              </a:rPr>
              <a:t>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32233" name="Text Box 37"/>
          <p:cNvSpPr txBox="1">
            <a:spLocks noChangeArrowheads="1"/>
          </p:cNvSpPr>
          <p:nvPr/>
        </p:nvSpPr>
        <p:spPr bwMode="auto">
          <a:xfrm>
            <a:off x="4495800" y="2154555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sô</a:t>
            </a:r>
            <a:r>
              <a:rPr lang="en-US" sz="2400" dirty="0">
                <a:latin typeface="Times New Roman" pitchFamily="18" charset="0"/>
              </a:rPr>
              <a:t>́     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tư</a:t>
            </a:r>
            <a:r>
              <a:rPr lang="en-US" sz="2400" b="1" i="1" dirty="0">
                <a:latin typeface="Times New Roman" pitchFamily="18" charset="0"/>
              </a:rPr>
              <a:t>̉ </a:t>
            </a:r>
            <a:r>
              <a:rPr lang="en-US" sz="2400" b="1" i="1" dirty="0" err="1">
                <a:latin typeface="Times New Roman" pitchFamily="18" charset="0"/>
              </a:rPr>
              <a:t>sô</a:t>
            </a:r>
            <a:r>
              <a:rPr lang="en-US" sz="2400" b="1" i="1" dirty="0">
                <a:latin typeface="Times New Roman" pitchFamily="18" charset="0"/>
              </a:rPr>
              <a:t>́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5, </a:t>
            </a:r>
            <a:r>
              <a:rPr lang="en-US" sz="2400" b="1" i="1" dirty="0" err="1">
                <a:latin typeface="Times New Roman" pitchFamily="18" charset="0"/>
              </a:rPr>
              <a:t>mẫu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sô</a:t>
            </a:r>
            <a:r>
              <a:rPr lang="en-US" sz="2400" b="1" i="1" dirty="0">
                <a:latin typeface="Times New Roman" pitchFamily="18" charset="0"/>
              </a:rPr>
              <a:t>́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6</a:t>
            </a:r>
            <a:r>
              <a:rPr lang="en-US" sz="2400" i="1" dirty="0"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432234" name="Picture 22" descr="10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087755"/>
            <a:ext cx="1676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80" name="Object 75">
            <a:hlinkClick r:id="rId5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613551"/>
              </p:ext>
            </p:extLst>
          </p:nvPr>
        </p:nvGraphicFramePr>
        <p:xfrm>
          <a:off x="5892800" y="859155"/>
          <a:ext cx="35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83" name="Equation" r:id="rId6" imgW="139680" imgH="393480" progId="Equation.3">
                  <p:embed/>
                </p:oleObj>
              </mc:Choice>
              <mc:Fallback>
                <p:oleObj name="Equation" r:id="rId6" imgW="139680" imgH="39348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859155"/>
                        <a:ext cx="35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6">
            <a:hlinkClick r:id="rId5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883704"/>
              </p:ext>
            </p:extLst>
          </p:nvPr>
        </p:nvGraphicFramePr>
        <p:xfrm>
          <a:off x="6477000" y="1392555"/>
          <a:ext cx="35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84" name="Equation" r:id="rId8" imgW="139680" imgH="393480" progId="Equation.3">
                  <p:embed/>
                </p:oleObj>
              </mc:Choice>
              <mc:Fallback>
                <p:oleObj name="Equation" r:id="rId8" imgW="139680" imgH="39348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392555"/>
                        <a:ext cx="35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7">
            <a:hlinkClick r:id="rId5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033285"/>
              </p:ext>
            </p:extLst>
          </p:nvPr>
        </p:nvGraphicFramePr>
        <p:xfrm>
          <a:off x="5867400" y="1925955"/>
          <a:ext cx="35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85" name="Equation" r:id="rId9" imgW="139680" imgH="393480" progId="Equation.3">
                  <p:embed/>
                </p:oleObj>
              </mc:Choice>
              <mc:Fallback>
                <p:oleObj name="Equation" r:id="rId9" imgW="139680" imgH="39348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25955"/>
                        <a:ext cx="355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V="1">
            <a:off x="4800600" y="1849755"/>
            <a:ext cx="349250" cy="1588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grpSp>
        <p:nvGrpSpPr>
          <p:cNvPr id="456850" name="Group 72"/>
          <p:cNvGrpSpPr>
            <a:grpSpLocks/>
          </p:cNvGrpSpPr>
          <p:nvPr/>
        </p:nvGrpSpPr>
        <p:grpSpPr bwMode="auto">
          <a:xfrm>
            <a:off x="3810003" y="4873943"/>
            <a:ext cx="854075" cy="633412"/>
            <a:chOff x="828" y="3582"/>
            <a:chExt cx="535" cy="399"/>
          </a:xfrm>
        </p:grpSpPr>
        <p:sp>
          <p:nvSpPr>
            <p:cNvPr id="432256" name="Text Box 73"/>
            <p:cNvSpPr txBox="1">
              <a:spLocks noChangeArrowheads="1"/>
            </p:cNvSpPr>
            <p:nvPr/>
          </p:nvSpPr>
          <p:spPr bwMode="auto">
            <a:xfrm>
              <a:off x="828" y="3660"/>
              <a:ext cx="4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/>
                <a:t>Viết:</a:t>
              </a:r>
            </a:p>
          </p:txBody>
        </p:sp>
        <p:grpSp>
          <p:nvGrpSpPr>
            <p:cNvPr id="432257" name="Group 74"/>
            <p:cNvGrpSpPr>
              <a:grpSpLocks/>
            </p:cNvGrpSpPr>
            <p:nvPr/>
          </p:nvGrpSpPr>
          <p:grpSpPr bwMode="auto">
            <a:xfrm>
              <a:off x="1124" y="3582"/>
              <a:ext cx="239" cy="399"/>
              <a:chOff x="1818" y="1170"/>
              <a:chExt cx="320" cy="399"/>
            </a:xfrm>
          </p:grpSpPr>
          <p:sp>
            <p:nvSpPr>
              <p:cNvPr id="432258" name="Text Box 75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432259" name="Text Box 76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/>
                  <a:t>2</a:t>
                </a:r>
              </a:p>
            </p:txBody>
          </p:sp>
          <p:sp>
            <p:nvSpPr>
              <p:cNvPr id="432260" name="Line 77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6856" name="Text Box 78"/>
          <p:cNvSpPr txBox="1">
            <a:spLocks noChangeArrowheads="1"/>
          </p:cNvSpPr>
          <p:nvPr/>
        </p:nvSpPr>
        <p:spPr bwMode="auto">
          <a:xfrm>
            <a:off x="2147165" y="5993804"/>
            <a:ext cx="2438400" cy="406400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solidFill>
                  <a:srgbClr val="FFFF99"/>
                </a:solidFill>
              </a:rPr>
              <a:t>Đọc</a:t>
            </a:r>
            <a:r>
              <a:rPr lang="en-US" b="1" dirty="0">
                <a:solidFill>
                  <a:srgbClr val="FFFF99"/>
                </a:solidFill>
              </a:rPr>
              <a:t>:</a:t>
            </a:r>
            <a:r>
              <a:rPr lang="en-US" dirty="0"/>
              <a:t> </a:t>
            </a:r>
            <a:r>
              <a:rPr lang="en-US" sz="2000" dirty="0" err="1">
                <a:solidFill>
                  <a:srgbClr val="FFFF99"/>
                </a:solidFill>
              </a:rPr>
              <a:t>Một</a:t>
            </a:r>
            <a:r>
              <a:rPr lang="en-US" sz="2000" dirty="0">
                <a:solidFill>
                  <a:srgbClr val="FFFF99"/>
                </a:solidFill>
              </a:rPr>
              <a:t> </a:t>
            </a:r>
            <a:r>
              <a:rPr lang="en-US" sz="2000" dirty="0" err="1">
                <a:solidFill>
                  <a:srgbClr val="FFFF99"/>
                </a:solidFill>
              </a:rPr>
              <a:t>phần</a:t>
            </a:r>
            <a:r>
              <a:rPr lang="en-US" sz="2000" dirty="0">
                <a:solidFill>
                  <a:srgbClr val="FFFF99"/>
                </a:solidFill>
              </a:rPr>
              <a:t> </a:t>
            </a:r>
            <a:r>
              <a:rPr lang="en-US" sz="2000" dirty="0" err="1">
                <a:solidFill>
                  <a:srgbClr val="FFFF99"/>
                </a:solidFill>
              </a:rPr>
              <a:t>hai</a:t>
            </a:r>
            <a:endParaRPr lang="en-US" sz="2000" dirty="0">
              <a:solidFill>
                <a:srgbClr val="FFFF99"/>
              </a:solidFill>
            </a:endParaRPr>
          </a:p>
        </p:txBody>
      </p:sp>
      <p:grpSp>
        <p:nvGrpSpPr>
          <p:cNvPr id="456857" name="Group 55"/>
          <p:cNvGrpSpPr>
            <a:grpSpLocks/>
          </p:cNvGrpSpPr>
          <p:nvPr/>
        </p:nvGrpSpPr>
        <p:grpSpPr bwMode="auto">
          <a:xfrm>
            <a:off x="6477000" y="4897758"/>
            <a:ext cx="1066800" cy="633413"/>
            <a:chOff x="1728" y="3324"/>
            <a:chExt cx="578" cy="399"/>
          </a:xfrm>
        </p:grpSpPr>
        <p:sp>
          <p:nvSpPr>
            <p:cNvPr id="432251" name="Text Box 56"/>
            <p:cNvSpPr txBox="1">
              <a:spLocks noChangeArrowheads="1"/>
            </p:cNvSpPr>
            <p:nvPr/>
          </p:nvSpPr>
          <p:spPr bwMode="auto">
            <a:xfrm>
              <a:off x="1728" y="3402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/>
                <a:t>Viết:</a:t>
              </a:r>
            </a:p>
          </p:txBody>
        </p:sp>
        <p:grpSp>
          <p:nvGrpSpPr>
            <p:cNvPr id="432252" name="Group 57"/>
            <p:cNvGrpSpPr>
              <a:grpSpLocks/>
            </p:cNvGrpSpPr>
            <p:nvPr/>
          </p:nvGrpSpPr>
          <p:grpSpPr bwMode="auto">
            <a:xfrm>
              <a:off x="1986" y="3324"/>
              <a:ext cx="320" cy="399"/>
              <a:chOff x="1818" y="1170"/>
              <a:chExt cx="320" cy="399"/>
            </a:xfrm>
          </p:grpSpPr>
          <p:sp>
            <p:nvSpPr>
              <p:cNvPr id="432253" name="Text Box 58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432254" name="Text Box 59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432255" name="Line 60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6863" name="Text Box 80"/>
          <p:cNvSpPr txBox="1">
            <a:spLocks noChangeArrowheads="1"/>
          </p:cNvSpPr>
          <p:nvPr/>
        </p:nvSpPr>
        <p:spPr bwMode="auto">
          <a:xfrm>
            <a:off x="8428856" y="6024599"/>
            <a:ext cx="2514600" cy="406400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solidFill>
                  <a:srgbClr val="FFFF99"/>
                </a:solidFill>
              </a:rPr>
              <a:t>Đọc</a:t>
            </a:r>
            <a:r>
              <a:rPr lang="en-US" b="1" dirty="0">
                <a:solidFill>
                  <a:srgbClr val="FFFF99"/>
                </a:solidFill>
              </a:rPr>
              <a:t>:</a:t>
            </a:r>
            <a:r>
              <a:rPr lang="en-US" dirty="0"/>
              <a:t> </a:t>
            </a:r>
            <a:r>
              <a:rPr lang="en-US" sz="2000" dirty="0" err="1">
                <a:solidFill>
                  <a:srgbClr val="FFFF99"/>
                </a:solidFill>
              </a:rPr>
              <a:t>Bốn</a:t>
            </a:r>
            <a:r>
              <a:rPr lang="en-US" sz="2000" dirty="0">
                <a:solidFill>
                  <a:srgbClr val="FFFF99"/>
                </a:solidFill>
              </a:rPr>
              <a:t> </a:t>
            </a:r>
            <a:r>
              <a:rPr lang="en-US" sz="2000" dirty="0" err="1">
                <a:solidFill>
                  <a:srgbClr val="FFFF99"/>
                </a:solidFill>
              </a:rPr>
              <a:t>phần</a:t>
            </a:r>
            <a:r>
              <a:rPr lang="en-US" sz="2000" dirty="0">
                <a:solidFill>
                  <a:srgbClr val="FFFF99"/>
                </a:solidFill>
              </a:rPr>
              <a:t> </a:t>
            </a:r>
            <a:r>
              <a:rPr lang="en-US" sz="2000" dirty="0" err="1">
                <a:solidFill>
                  <a:srgbClr val="FFFF99"/>
                </a:solidFill>
              </a:rPr>
              <a:t>bảy</a:t>
            </a:r>
            <a:endParaRPr lang="en-US" sz="2000" dirty="0">
              <a:solidFill>
                <a:srgbClr val="FFFF99"/>
              </a:solidFill>
            </a:endParaRPr>
          </a:p>
        </p:txBody>
      </p:sp>
      <p:grpSp>
        <p:nvGrpSpPr>
          <p:cNvPr id="456872" name="Group 61"/>
          <p:cNvGrpSpPr>
            <a:grpSpLocks/>
          </p:cNvGrpSpPr>
          <p:nvPr/>
        </p:nvGrpSpPr>
        <p:grpSpPr bwMode="auto">
          <a:xfrm>
            <a:off x="9982200" y="4821558"/>
            <a:ext cx="990600" cy="633413"/>
            <a:chOff x="4914" y="1467"/>
            <a:chExt cx="560" cy="399"/>
          </a:xfrm>
        </p:grpSpPr>
        <p:sp>
          <p:nvSpPr>
            <p:cNvPr id="432246" name="Text Box 62"/>
            <p:cNvSpPr txBox="1">
              <a:spLocks noChangeArrowheads="1"/>
            </p:cNvSpPr>
            <p:nvPr/>
          </p:nvSpPr>
          <p:spPr bwMode="auto">
            <a:xfrm>
              <a:off x="4914" y="1545"/>
              <a:ext cx="4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 err="1"/>
                <a:t>Viết</a:t>
              </a:r>
              <a:r>
                <a:rPr lang="en-US" dirty="0"/>
                <a:t>:</a:t>
              </a:r>
            </a:p>
          </p:txBody>
        </p:sp>
        <p:grpSp>
          <p:nvGrpSpPr>
            <p:cNvPr id="432247" name="Group 63"/>
            <p:cNvGrpSpPr>
              <a:grpSpLocks/>
            </p:cNvGrpSpPr>
            <p:nvPr/>
          </p:nvGrpSpPr>
          <p:grpSpPr bwMode="auto">
            <a:xfrm>
              <a:off x="5154" y="1467"/>
              <a:ext cx="320" cy="399"/>
              <a:chOff x="1818" y="1170"/>
              <a:chExt cx="320" cy="399"/>
            </a:xfrm>
          </p:grpSpPr>
          <p:sp>
            <p:nvSpPr>
              <p:cNvPr id="432248" name="Text Box 64"/>
              <p:cNvSpPr txBox="1">
                <a:spLocks noChangeArrowheads="1"/>
              </p:cNvSpPr>
              <p:nvPr/>
            </p:nvSpPr>
            <p:spPr bwMode="auto">
              <a:xfrm>
                <a:off x="1818" y="1170"/>
                <a:ext cx="31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432249" name="Text Box 65"/>
              <p:cNvSpPr txBox="1">
                <a:spLocks noChangeArrowheads="1"/>
              </p:cNvSpPr>
              <p:nvPr/>
            </p:nvSpPr>
            <p:spPr bwMode="auto">
              <a:xfrm>
                <a:off x="1819" y="1338"/>
                <a:ext cx="31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432250" name="Line 66"/>
              <p:cNvSpPr>
                <a:spLocks noChangeShapeType="1"/>
              </p:cNvSpPr>
              <p:nvPr/>
            </p:nvSpPr>
            <p:spPr bwMode="auto">
              <a:xfrm>
                <a:off x="1913" y="1364"/>
                <a:ext cx="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6878" name="Text Box 79"/>
          <p:cNvSpPr txBox="1">
            <a:spLocks noChangeArrowheads="1"/>
          </p:cNvSpPr>
          <p:nvPr/>
        </p:nvSpPr>
        <p:spPr bwMode="auto">
          <a:xfrm>
            <a:off x="5149850" y="5971758"/>
            <a:ext cx="2286000" cy="406400"/>
          </a:xfrm>
          <a:prstGeom prst="rect">
            <a:avLst/>
          </a:prstGeom>
          <a:solidFill>
            <a:srgbClr val="0099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FFFF99"/>
                </a:solidFill>
                <a:latin typeface="Times New Roman" pitchFamily="18" charset="0"/>
              </a:rPr>
              <a:t>Đọc</a:t>
            </a:r>
            <a:r>
              <a:rPr lang="en-US" sz="2000" b="1" dirty="0">
                <a:solidFill>
                  <a:srgbClr val="FFFF99"/>
                </a:solidFill>
                <a:latin typeface="Times New Roman" pitchFamily="18" charset="0"/>
              </a:rPr>
              <a:t>:</a:t>
            </a:r>
            <a:r>
              <a:rPr lang="en-US" dirty="0"/>
              <a:t> </a:t>
            </a:r>
            <a:r>
              <a:rPr lang="en-US" sz="2000" dirty="0">
                <a:solidFill>
                  <a:srgbClr val="FFFF99"/>
                </a:solidFill>
              </a:rPr>
              <a:t>Ba </a:t>
            </a:r>
            <a:r>
              <a:rPr lang="en-US" sz="2000" dirty="0" err="1">
                <a:solidFill>
                  <a:srgbClr val="FFFF99"/>
                </a:solidFill>
              </a:rPr>
              <a:t>phần</a:t>
            </a:r>
            <a:r>
              <a:rPr lang="en-US" sz="2000" dirty="0">
                <a:solidFill>
                  <a:srgbClr val="FFFF99"/>
                </a:solidFill>
              </a:rPr>
              <a:t> </a:t>
            </a:r>
            <a:r>
              <a:rPr lang="en-US" sz="2000" dirty="0" err="1">
                <a:solidFill>
                  <a:srgbClr val="FFFF99"/>
                </a:solidFill>
              </a:rPr>
              <a:t>tư</a:t>
            </a:r>
            <a:endParaRPr lang="en-US" sz="2000" dirty="0">
              <a:solidFill>
                <a:srgbClr val="FFFF99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9F812C-6F64-4C79-92E7-8BDA1E291E1A}"/>
              </a:ext>
            </a:extLst>
          </p:cNvPr>
          <p:cNvGrpSpPr/>
          <p:nvPr/>
        </p:nvGrpSpPr>
        <p:grpSpPr>
          <a:xfrm>
            <a:off x="2372164" y="4262654"/>
            <a:ext cx="7571936" cy="1517857"/>
            <a:chOff x="2206088" y="1897870"/>
            <a:chExt cx="8398412" cy="1683530"/>
          </a:xfrm>
        </p:grpSpPr>
        <p:grpSp>
          <p:nvGrpSpPr>
            <p:cNvPr id="92" name="Group 36">
              <a:extLst>
                <a:ext uri="{FF2B5EF4-FFF2-40B4-BE49-F238E27FC236}">
                  <a16:creationId xmlns:a16="http://schemas.microsoft.com/office/drawing/2014/main" id="{7EBE0A28-45A1-4809-A190-655862D89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6088" y="1897870"/>
              <a:ext cx="1662113" cy="1662113"/>
              <a:chOff x="624" y="1440"/>
              <a:chExt cx="1152" cy="1152"/>
            </a:xfrm>
          </p:grpSpPr>
          <p:sp>
            <p:nvSpPr>
              <p:cNvPr id="93" name="Oval 19">
                <a:extLst>
                  <a:ext uri="{FF2B5EF4-FFF2-40B4-BE49-F238E27FC236}">
                    <a16:creationId xmlns:a16="http://schemas.microsoft.com/office/drawing/2014/main" id="{7991B4F8-6BA4-4F2D-A913-19F2823AF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1440"/>
                <a:ext cx="1152" cy="115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altLang="en-US" sz="18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PubChord">
                <a:extLst>
                  <a:ext uri="{FF2B5EF4-FFF2-40B4-BE49-F238E27FC236}">
                    <a16:creationId xmlns:a16="http://schemas.microsoft.com/office/drawing/2014/main" id="{6D6E235F-5464-4C8C-9799-5E1A92CDF03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 rot="2665964">
                <a:off x="624" y="1440"/>
                <a:ext cx="1152" cy="1152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599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altLang="en-US" sz="1800" b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5" name="Group 27">
              <a:extLst>
                <a:ext uri="{FF2B5EF4-FFF2-40B4-BE49-F238E27FC236}">
                  <a16:creationId xmlns:a16="http://schemas.microsoft.com/office/drawing/2014/main" id="{73094B69-F615-4153-82F0-D86C6FDFC7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4300" y="2079680"/>
              <a:ext cx="1447800" cy="1447800"/>
              <a:chOff x="2688" y="1484"/>
              <a:chExt cx="672" cy="672"/>
            </a:xfrm>
          </p:grpSpPr>
          <p:sp>
            <p:nvSpPr>
              <p:cNvPr id="96" name="Rectangle 22">
                <a:extLst>
                  <a:ext uri="{FF2B5EF4-FFF2-40B4-BE49-F238E27FC236}">
                    <a16:creationId xmlns:a16="http://schemas.microsoft.com/office/drawing/2014/main" id="{7E847FB0-DE4C-4179-88B9-19D99E83F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484"/>
                <a:ext cx="336" cy="33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altLang="en-US" sz="1800" b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7" name="Rectangle 23">
                <a:extLst>
                  <a:ext uri="{FF2B5EF4-FFF2-40B4-BE49-F238E27FC236}">
                    <a16:creationId xmlns:a16="http://schemas.microsoft.com/office/drawing/2014/main" id="{0165D786-9067-4C62-A3E0-BF69C59BD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820"/>
                <a:ext cx="336" cy="33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24">
                <a:extLst>
                  <a:ext uri="{FF2B5EF4-FFF2-40B4-BE49-F238E27FC236}">
                    <a16:creationId xmlns:a16="http://schemas.microsoft.com/office/drawing/2014/main" id="{A60033D5-0B57-481F-B0E9-8677AA25F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820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25">
                <a:extLst>
                  <a:ext uri="{FF2B5EF4-FFF2-40B4-BE49-F238E27FC236}">
                    <a16:creationId xmlns:a16="http://schemas.microsoft.com/office/drawing/2014/main" id="{090C6270-84F0-42DF-85A5-2F4126C3D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484"/>
                <a:ext cx="336" cy="33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" name="Group 28">
              <a:extLst>
                <a:ext uri="{FF2B5EF4-FFF2-40B4-BE49-F238E27FC236}">
                  <a16:creationId xmlns:a16="http://schemas.microsoft.com/office/drawing/2014/main" id="{3F34FE3F-ECA5-4196-98CB-CA4E4D596C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6100" y="2117725"/>
              <a:ext cx="2438400" cy="1463675"/>
              <a:chOff x="6840" y="6120"/>
              <a:chExt cx="1800" cy="1080"/>
            </a:xfrm>
          </p:grpSpPr>
          <p:sp>
            <p:nvSpPr>
              <p:cNvPr id="101" name="Rectangle 29">
                <a:extLst>
                  <a:ext uri="{FF2B5EF4-FFF2-40B4-BE49-F238E27FC236}">
                    <a16:creationId xmlns:a16="http://schemas.microsoft.com/office/drawing/2014/main" id="{05F50A66-955B-4A93-A6DD-FF2C166C0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0" y="6120"/>
                <a:ext cx="360" cy="360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Rectangle 30">
                <a:extLst>
                  <a:ext uri="{FF2B5EF4-FFF2-40B4-BE49-F238E27FC236}">
                    <a16:creationId xmlns:a16="http://schemas.microsoft.com/office/drawing/2014/main" id="{891EB7B4-109D-4998-8F26-7F68766A5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0" y="6120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Rectangle 31">
                <a:extLst>
                  <a:ext uri="{FF2B5EF4-FFF2-40B4-BE49-F238E27FC236}">
                    <a16:creationId xmlns:a16="http://schemas.microsoft.com/office/drawing/2014/main" id="{B73B899D-ECA5-4F6C-96B1-E8BFFFF1D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0" y="6120"/>
                <a:ext cx="360" cy="360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Rectangle 32">
                <a:extLst>
                  <a:ext uri="{FF2B5EF4-FFF2-40B4-BE49-F238E27FC236}">
                    <a16:creationId xmlns:a16="http://schemas.microsoft.com/office/drawing/2014/main" id="{59C1B505-2346-4A22-ACDE-378EE4B86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0" y="6480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Rectangle 33">
                <a:extLst>
                  <a:ext uri="{FF2B5EF4-FFF2-40B4-BE49-F238E27FC236}">
                    <a16:creationId xmlns:a16="http://schemas.microsoft.com/office/drawing/2014/main" id="{8619B0C0-4C0D-4AF2-BAE6-38A47820A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0" y="6840"/>
                <a:ext cx="360" cy="360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Rectangle 34">
                <a:extLst>
                  <a:ext uri="{FF2B5EF4-FFF2-40B4-BE49-F238E27FC236}">
                    <a16:creationId xmlns:a16="http://schemas.microsoft.com/office/drawing/2014/main" id="{28C2426A-CC5D-418E-9CD9-CD744F651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0" y="6840"/>
                <a:ext cx="360" cy="360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Rectangle 35">
                <a:extLst>
                  <a:ext uri="{FF2B5EF4-FFF2-40B4-BE49-F238E27FC236}">
                    <a16:creationId xmlns:a16="http://schemas.microsoft.com/office/drawing/2014/main" id="{16D0C1DB-89EE-4B01-B163-741FA664D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0" y="6840"/>
                <a:ext cx="360" cy="360"/>
              </a:xfrm>
              <a:prstGeom prst="rect">
                <a:avLst/>
              </a:prstGeom>
              <a:solidFill>
                <a:srgbClr val="FFCC0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568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568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4568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4568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4568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4568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/>
      <p:bldP spid="456856" grpId="0" animBg="1"/>
      <p:bldP spid="456863" grpId="0" animBg="1"/>
      <p:bldP spid="4568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Line 5">
            <a:extLst>
              <a:ext uri="{FF2B5EF4-FFF2-40B4-BE49-F238E27FC236}">
                <a16:creationId xmlns:a16="http://schemas.microsoft.com/office/drawing/2014/main" id="{18D8D423-D637-4F8E-9C19-94C7DE097B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9644" y="1473192"/>
            <a:ext cx="6248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6" name="Text Box 16">
            <a:extLst>
              <a:ext uri="{FF2B5EF4-FFF2-40B4-BE49-F238E27FC236}">
                <a16:creationId xmlns:a16="http://schemas.microsoft.com/office/drawing/2014/main" id="{9BCC46A2-8916-47CC-8EA9-C42A5B2B9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9164" y="856092"/>
            <a:ext cx="18245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altLang="en-US" sz="3200" dirty="0">
                <a:solidFill>
                  <a:srgbClr val="9933FF"/>
                </a:solidFill>
              </a:rPr>
              <a:t>Nhận xét</a:t>
            </a:r>
          </a:p>
        </p:txBody>
      </p:sp>
      <p:sp>
        <p:nvSpPr>
          <p:cNvPr id="189493" name="Text Box 53">
            <a:extLst>
              <a:ext uri="{FF2B5EF4-FFF2-40B4-BE49-F238E27FC236}">
                <a16:creationId xmlns:a16="http://schemas.microsoft.com/office/drawing/2014/main" id="{4863AB8E-0E0D-4FB3-81F1-1BB3294FE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43292"/>
            <a:ext cx="9177512" cy="171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altLang="en-US" sz="2800" i="1" dirty="0"/>
              <a:t>    </a:t>
            </a:r>
            <a:r>
              <a:rPr lang="vi-VN" altLang="en-US" sz="2800" i="1" dirty="0">
                <a:solidFill>
                  <a:srgbClr val="009900"/>
                </a:solidFill>
              </a:rPr>
              <a:t>Mỗi phân số có tử số và mẫu số. Tử số là số tự nhiên </a:t>
            </a:r>
          </a:p>
          <a:p>
            <a:pPr algn="just">
              <a:lnSpc>
                <a:spcPct val="130000"/>
              </a:lnSpc>
            </a:pPr>
            <a:r>
              <a:rPr lang="vi-VN" altLang="en-US" sz="2800" i="1" dirty="0">
                <a:solidFill>
                  <a:srgbClr val="009900"/>
                </a:solidFill>
              </a:rPr>
              <a:t>viết trên gạch ngang. Mẫu số là số tự nhiên khác 0 viết </a:t>
            </a:r>
          </a:p>
          <a:p>
            <a:pPr algn="just">
              <a:lnSpc>
                <a:spcPct val="130000"/>
              </a:lnSpc>
            </a:pPr>
            <a:r>
              <a:rPr lang="vi-VN" altLang="en-US" sz="2800" i="1" dirty="0">
                <a:solidFill>
                  <a:srgbClr val="009900"/>
                </a:solidFill>
              </a:rPr>
              <a:t>dưới gạch ngang.</a:t>
            </a:r>
          </a:p>
        </p:txBody>
      </p:sp>
      <p:sp>
        <p:nvSpPr>
          <p:cNvPr id="189501" name="Line 61">
            <a:extLst>
              <a:ext uri="{FF2B5EF4-FFF2-40B4-BE49-F238E27FC236}">
                <a16:creationId xmlns:a16="http://schemas.microsoft.com/office/drawing/2014/main" id="{BD5F7704-B9A8-4903-AB57-7796DAEB6B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0581" y="240664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02" name="Text Box 62">
            <a:extLst>
              <a:ext uri="{FF2B5EF4-FFF2-40B4-BE49-F238E27FC236}">
                <a16:creationId xmlns:a16="http://schemas.microsoft.com/office/drawing/2014/main" id="{0F231442-0F8C-47B5-91CE-44F3C9FEE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581" y="1797043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</a:rPr>
              <a:t>5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89503" name="Text Box 63">
            <a:extLst>
              <a:ext uri="{FF2B5EF4-FFF2-40B4-BE49-F238E27FC236}">
                <a16:creationId xmlns:a16="http://schemas.microsoft.com/office/drawing/2014/main" id="{0078923E-CC42-4F42-912B-9FBD4AA06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581" y="2436806"/>
            <a:ext cx="41229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</a:rPr>
              <a:t>6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89504" name="Text Box 64">
            <a:extLst>
              <a:ext uri="{FF2B5EF4-FFF2-40B4-BE49-F238E27FC236}">
                <a16:creationId xmlns:a16="http://schemas.microsoft.com/office/drawing/2014/main" id="{2CF3FAD0-8BB8-4B70-A295-CDD5E68E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981" y="205580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;</a:t>
            </a:r>
          </a:p>
        </p:txBody>
      </p:sp>
      <p:sp>
        <p:nvSpPr>
          <p:cNvPr id="189505" name="Text Box 65">
            <a:extLst>
              <a:ext uri="{FF2B5EF4-FFF2-40B4-BE49-F238E27FC236}">
                <a16:creationId xmlns:a16="http://schemas.microsoft.com/office/drawing/2014/main" id="{22EEFE58-08DD-471D-A5CD-D45AB6A57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181" y="1797043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</a:rPr>
              <a:t>1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89506" name="Text Box 66">
            <a:extLst>
              <a:ext uri="{FF2B5EF4-FFF2-40B4-BE49-F238E27FC236}">
                <a16:creationId xmlns:a16="http://schemas.microsoft.com/office/drawing/2014/main" id="{822A7C50-A089-414C-8F22-3975AC0F1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181" y="2436806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</a:rPr>
              <a:t>2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89507" name="Text Box 67">
            <a:extLst>
              <a:ext uri="{FF2B5EF4-FFF2-40B4-BE49-F238E27FC236}">
                <a16:creationId xmlns:a16="http://schemas.microsoft.com/office/drawing/2014/main" id="{D7DED78E-517E-4585-AC7F-C4B5B1906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031" y="1781168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</a:rPr>
              <a:t>3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89508" name="Text Box 68">
            <a:extLst>
              <a:ext uri="{FF2B5EF4-FFF2-40B4-BE49-F238E27FC236}">
                <a16:creationId xmlns:a16="http://schemas.microsoft.com/office/drawing/2014/main" id="{657BEB41-03DB-4187-8AB9-CC86E5476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031" y="2436806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</a:rPr>
              <a:t>4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89510" name="Text Box 70">
            <a:extLst>
              <a:ext uri="{FF2B5EF4-FFF2-40B4-BE49-F238E27FC236}">
                <a16:creationId xmlns:a16="http://schemas.microsoft.com/office/drawing/2014/main" id="{A4C81506-7BEF-4045-ADFA-43C46EFF0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581" y="1797043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</a:rPr>
              <a:t>4</a:t>
            </a:r>
            <a:endParaRPr lang="vi-VN" altLang="en-US" sz="3200" dirty="0">
              <a:solidFill>
                <a:srgbClr val="FF0000"/>
              </a:solidFill>
            </a:endParaRPr>
          </a:p>
        </p:txBody>
      </p:sp>
      <p:sp>
        <p:nvSpPr>
          <p:cNvPr id="189511" name="Text Box 71">
            <a:extLst>
              <a:ext uri="{FF2B5EF4-FFF2-40B4-BE49-F238E27FC236}">
                <a16:creationId xmlns:a16="http://schemas.microsoft.com/office/drawing/2014/main" id="{0C5C0BC4-5DA6-4E15-8EA9-6445C5D26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581" y="2452681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</a:rPr>
              <a:t>7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89512" name="Text Box 72">
            <a:extLst>
              <a:ext uri="{FF2B5EF4-FFF2-40B4-BE49-F238E27FC236}">
                <a16:creationId xmlns:a16="http://schemas.microsoft.com/office/drawing/2014/main" id="{FE20C41C-8F04-474C-B9BB-3ADBFE488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9431" y="1781168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</a:rPr>
              <a:t>5</a:t>
            </a:r>
            <a:endParaRPr lang="vi-VN" altLang="en-US" sz="3200" dirty="0">
              <a:solidFill>
                <a:srgbClr val="FF0000"/>
              </a:solidFill>
            </a:endParaRPr>
          </a:p>
        </p:txBody>
      </p:sp>
      <p:sp>
        <p:nvSpPr>
          <p:cNvPr id="189513" name="Text Box 73">
            <a:extLst>
              <a:ext uri="{FF2B5EF4-FFF2-40B4-BE49-F238E27FC236}">
                <a16:creationId xmlns:a16="http://schemas.microsoft.com/office/drawing/2014/main" id="{FAA57FAC-2188-423D-98C0-2E1FEA8D4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9431" y="2436806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</a:rPr>
              <a:t>9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89514" name="Line 74">
            <a:extLst>
              <a:ext uri="{FF2B5EF4-FFF2-40B4-BE49-F238E27FC236}">
                <a16:creationId xmlns:a16="http://schemas.microsoft.com/office/drawing/2014/main" id="{D87F5B19-4E06-435A-AD23-6C06C03C2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1181" y="240664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15" name="Line 75">
            <a:extLst>
              <a:ext uri="{FF2B5EF4-FFF2-40B4-BE49-F238E27FC236}">
                <a16:creationId xmlns:a16="http://schemas.microsoft.com/office/drawing/2014/main" id="{B09BFDB1-2675-411B-A582-B3D999B22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9381" y="240664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16" name="Line 76">
            <a:extLst>
              <a:ext uri="{FF2B5EF4-FFF2-40B4-BE49-F238E27FC236}">
                <a16:creationId xmlns:a16="http://schemas.microsoft.com/office/drawing/2014/main" id="{1622B6A5-6547-4B58-B33E-CC660BF34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7581" y="240664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17" name="Line 77">
            <a:extLst>
              <a:ext uri="{FF2B5EF4-FFF2-40B4-BE49-F238E27FC236}">
                <a16:creationId xmlns:a16="http://schemas.microsoft.com/office/drawing/2014/main" id="{99818FF0-4DEB-4CCC-A4DB-C60B19C1C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5781" y="240664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18" name="Text Box 78">
            <a:extLst>
              <a:ext uri="{FF2B5EF4-FFF2-40B4-BE49-F238E27FC236}">
                <a16:creationId xmlns:a16="http://schemas.microsoft.com/office/drawing/2014/main" id="{4C9E83CE-CFEE-44A0-9DDC-A4EBB3461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381" y="2101842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;</a:t>
            </a:r>
          </a:p>
        </p:txBody>
      </p:sp>
      <p:sp>
        <p:nvSpPr>
          <p:cNvPr id="189519" name="Text Box 79">
            <a:extLst>
              <a:ext uri="{FF2B5EF4-FFF2-40B4-BE49-F238E27FC236}">
                <a16:creationId xmlns:a16="http://schemas.microsoft.com/office/drawing/2014/main" id="{EE9EF33C-7933-4D2D-AB15-47E95D8F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781" y="2101842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;</a:t>
            </a:r>
          </a:p>
        </p:txBody>
      </p:sp>
      <p:sp>
        <p:nvSpPr>
          <p:cNvPr id="189520" name="Text Box 80">
            <a:extLst>
              <a:ext uri="{FF2B5EF4-FFF2-40B4-BE49-F238E27FC236}">
                <a16:creationId xmlns:a16="http://schemas.microsoft.com/office/drawing/2014/main" id="{3A87332E-18BF-4BD4-9B32-0FE75F60C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4781" y="2101842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;</a:t>
            </a:r>
          </a:p>
        </p:txBody>
      </p:sp>
      <p:sp>
        <p:nvSpPr>
          <p:cNvPr id="189521" name="Text Box 81">
            <a:extLst>
              <a:ext uri="{FF2B5EF4-FFF2-40B4-BE49-F238E27FC236}">
                <a16:creationId xmlns:a16="http://schemas.microsoft.com/office/drawing/2014/main" id="{C6496A91-F43E-4A23-9BD4-6323F31B0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181" y="2025642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altLang="en-US" sz="3200" i="1">
                <a:solidFill>
                  <a:srgbClr val="000000"/>
                </a:solidFill>
              </a:rPr>
              <a:t>là những phân số</a:t>
            </a:r>
            <a:endParaRPr lang="en-US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9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9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9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9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9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9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9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9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9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9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9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9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9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9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9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9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9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9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9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9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93" grpId="0"/>
      <p:bldP spid="189502" grpId="0"/>
      <p:bldP spid="189503" grpId="0" animBg="1"/>
      <p:bldP spid="189504" grpId="0"/>
      <p:bldP spid="189505" grpId="0"/>
      <p:bldP spid="189506" grpId="0"/>
      <p:bldP spid="189507" grpId="0"/>
      <p:bldP spid="189508" grpId="0"/>
      <p:bldP spid="189510" grpId="0"/>
      <p:bldP spid="189511" grpId="0"/>
      <p:bldP spid="189512" grpId="0"/>
      <p:bldP spid="189513" grpId="0"/>
      <p:bldP spid="189518" grpId="0"/>
      <p:bldP spid="189519" grpId="0"/>
      <p:bldP spid="189520" grpId="0"/>
      <p:bldP spid="1895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4214c7a714d55a47c0d5baee5ff15f957c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3748</TotalTime>
  <Words>1139</Words>
  <Application>Microsoft Office PowerPoint</Application>
  <PresentationFormat>Widescreen</PresentationFormat>
  <Paragraphs>219</Paragraphs>
  <Slides>22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SimSun</vt:lpstr>
      <vt:lpstr>.VnTifani HeavyH</vt:lpstr>
      <vt:lpstr>.VnTime</vt:lpstr>
      <vt:lpstr>Arial</vt:lpstr>
      <vt:lpstr>Calibri</vt:lpstr>
      <vt:lpstr>Cambria Math</vt:lpstr>
      <vt:lpstr>Times New Roman</vt:lpstr>
      <vt:lpstr>VNI-Times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TGDD</dc:creator>
  <cp:lastModifiedBy>pc</cp:lastModifiedBy>
  <cp:revision>250</cp:revision>
  <dcterms:created xsi:type="dcterms:W3CDTF">2016-11-20T11:34:01Z</dcterms:created>
  <dcterms:modified xsi:type="dcterms:W3CDTF">2022-01-22T03:51:43Z</dcterms:modified>
</cp:coreProperties>
</file>