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2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93B7-1C21-42D4-B906-4B133DB1C060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484B1-C772-4DE7-BFD3-302AC4C6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331CBC6A-C789-4C6E-A2F1-A3B3D3A2148F}" type="slidenum">
              <a:rPr lang="en-US" smtClean="0">
                <a:latin typeface="Calibri" panose="020F0502020204030204" pitchFamily="34" charset="0"/>
              </a:rPr>
              <a:pPr/>
              <a:t>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2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05E0822E-98BC-4173-A066-F3BA2A592082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1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08DB7AD3-2BD2-4BDF-930B-21DE9002C5FA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5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08DB7AD3-2BD2-4BDF-930B-21DE9002C5FA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08DB7AD3-2BD2-4BDF-930B-21DE9002C5FA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FF159483-B81C-4471-B4B6-659DE5D71B61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2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A3E8104B-4BFF-474D-A21D-A255EA54937B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4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DFF97BB5-550A-4353-80F4-64480A460BB2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6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39953851-5A88-4F19-B8BC-44136AEFB573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0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7FCC4E70-949B-4636-9F71-1D8C13AA4E05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7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3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8059-E908-409F-BFBF-BDC0F2FB6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4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4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8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1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68992-D6CE-4C0B-A101-C09B3DB8D9F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0493-7F82-4F83-A662-996D4F34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01234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4600" y="1162050"/>
            <a:ext cx="7315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KÍNH CHÀO CÁC THẦY CÔ GIÁO VỀ DỰ GIỜ</a:t>
            </a:r>
          </a:p>
          <a:p>
            <a:pPr algn="ctr" eaLnBrk="1" hangingPunct="1"/>
            <a:r>
              <a:rPr lang="en-US" b="1">
                <a:solidFill>
                  <a:srgbClr val="660033"/>
                </a:solidFill>
                <a:latin typeface="Times New Roman" panose="02020603050405020304" pitchFamily="18" charset="0"/>
              </a:rPr>
              <a:t>      </a:t>
            </a:r>
            <a:endParaRPr lang="en-US" b="1">
              <a:solidFill>
                <a:srgbClr val="660033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0726" name="Picture 4" descr="MCj043580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962526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9" y="1773238"/>
            <a:ext cx="1851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5"/>
          <p:cNvSpPr txBox="1">
            <a:spLocks noChangeArrowheads="1"/>
          </p:cNvSpPr>
          <p:nvPr/>
        </p:nvSpPr>
        <p:spPr bwMode="auto">
          <a:xfrm>
            <a:off x="3287713" y="3543300"/>
            <a:ext cx="6172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– LỚP 4</a:t>
            </a:r>
          </a:p>
        </p:txBody>
      </p:sp>
      <p:pic>
        <p:nvPicPr>
          <p:cNvPr id="30729" name="Sweet-Honey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843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018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228600" y="3200401"/>
            <a:ext cx="4881563" cy="157163"/>
            <a:chOff x="0" y="1896"/>
            <a:chExt cx="5760" cy="120"/>
          </a:xfrm>
        </p:grpSpPr>
        <p:sp>
          <p:nvSpPr>
            <p:cNvPr id="45108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5109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38400" y="228601"/>
            <a:ext cx="7467600" cy="1490663"/>
            <a:chOff x="384" y="2112"/>
            <a:chExt cx="3072" cy="558"/>
          </a:xfrm>
        </p:grpSpPr>
        <p:sp>
          <p:nvSpPr>
            <p:cNvPr id="45104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5105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Câu hỏi</a:t>
              </a:r>
            </a:p>
            <a:p>
              <a:pPr algn="ctr" eaLnBrk="1" hangingPunct="1"/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1 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07" name="Text Box 10"/>
            <p:cNvSpPr txBox="1">
              <a:spLocks noChangeArrowheads="1"/>
            </p:cNvSpPr>
            <p:nvPr/>
          </p:nvSpPr>
          <p:spPr bwMode="gray">
            <a:xfrm>
              <a:off x="984" y="2174"/>
              <a:ext cx="2462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3200" b="1">
                  <a:solidFill>
                    <a:schemeClr val="bg1"/>
                  </a:solidFill>
                  <a:latin typeface="Calibri" panose="020F0502020204030204" pitchFamily="34" charset="0"/>
                </a:rPr>
                <a:t>Rùa như thế nào khi gõ lệnh LT k?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92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98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5099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01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03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560638" y="5486400"/>
            <a:ext cx="6400800" cy="914400"/>
            <a:chOff x="672" y="3456"/>
            <a:chExt cx="4032" cy="576"/>
          </a:xfrm>
        </p:grpSpPr>
        <p:sp>
          <p:nvSpPr>
            <p:cNvPr id="45090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5091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5094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5400" b="1">
                  <a:solidFill>
                    <a:srgbClr val="FF0066"/>
                  </a:solidFill>
                  <a:latin typeface="Calibri" panose="020F0502020204030204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676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8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508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87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89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470150" y="2355851"/>
            <a:ext cx="7456488" cy="919163"/>
            <a:chOff x="624" y="960"/>
            <a:chExt cx="4693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5077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A</a:t>
              </a:r>
            </a:p>
          </p:txBody>
        </p:sp>
        <p:sp>
          <p:nvSpPr>
            <p:cNvPr id="45080" name="Text Box 42"/>
            <p:cNvSpPr txBox="1">
              <a:spLocks noChangeArrowheads="1"/>
            </p:cNvSpPr>
            <p:nvPr/>
          </p:nvSpPr>
          <p:spPr bwMode="gray">
            <a:xfrm>
              <a:off x="1281" y="1080"/>
              <a:ext cx="40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600" b="1">
                  <a:latin typeface="Calibri" panose="020F0502020204030204" pitchFamily="34" charset="0"/>
                </a:rPr>
                <a:t>Rùa lùi về sau k độ.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476501" y="3351214"/>
            <a:ext cx="7458075" cy="795337"/>
            <a:chOff x="624" y="960"/>
            <a:chExt cx="4698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5072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B</a:t>
              </a:r>
            </a:p>
          </p:txBody>
        </p:sp>
        <p:sp>
          <p:nvSpPr>
            <p:cNvPr id="45075" name="Text Box 42"/>
            <p:cNvSpPr txBox="1">
              <a:spLocks noChangeArrowheads="1"/>
            </p:cNvSpPr>
            <p:nvPr/>
          </p:nvSpPr>
          <p:spPr bwMode="gray">
            <a:xfrm>
              <a:off x="1286" y="1061"/>
              <a:ext cx="4036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600" b="1">
                  <a:latin typeface="Calibri" panose="020F0502020204030204" pitchFamily="34" charset="0"/>
                </a:rPr>
                <a:t>Rùa hạ bút.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492375" y="4225925"/>
            <a:ext cx="7410450" cy="869950"/>
            <a:chOff x="624" y="960"/>
            <a:chExt cx="4664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5067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C</a:t>
              </a:r>
            </a:p>
          </p:txBody>
        </p:sp>
        <p:sp>
          <p:nvSpPr>
            <p:cNvPr id="45070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600" b="1">
                  <a:latin typeface="Calibri" panose="020F0502020204030204" pitchFamily="34" charset="0"/>
                </a:rPr>
                <a:t>Rùa quay trái k độ.</a:t>
              </a:r>
              <a:endParaRPr lang="en-US" sz="360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8565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228600" y="3200401"/>
            <a:ext cx="4881563" cy="157163"/>
            <a:chOff x="0" y="1896"/>
            <a:chExt cx="5760" cy="120"/>
          </a:xfrm>
        </p:grpSpPr>
        <p:sp>
          <p:nvSpPr>
            <p:cNvPr id="47156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7157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38400" y="228601"/>
            <a:ext cx="7467600" cy="1490663"/>
            <a:chOff x="384" y="2112"/>
            <a:chExt cx="3072" cy="558"/>
          </a:xfrm>
        </p:grpSpPr>
        <p:sp>
          <p:nvSpPr>
            <p:cNvPr id="47152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7153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Câu hỏi </a:t>
              </a:r>
            </a:p>
            <a:p>
              <a:pPr algn="ctr" eaLnBrk="1" hangingPunct="1"/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55" name="Text Box 10"/>
            <p:cNvSpPr txBox="1">
              <a:spLocks noChangeArrowheads="1"/>
            </p:cNvSpPr>
            <p:nvPr/>
          </p:nvSpPr>
          <p:spPr bwMode="gray">
            <a:xfrm>
              <a:off x="980" y="2132"/>
              <a:ext cx="247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4000" b="1">
                  <a:solidFill>
                    <a:schemeClr val="bg1"/>
                  </a:solidFill>
                  <a:latin typeface="Calibri" panose="020F0502020204030204" pitchFamily="34" charset="0"/>
                </a:rPr>
                <a:t>Lệnh PU giúp Rùa làm gì?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92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46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7147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49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51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560638" y="5486400"/>
            <a:ext cx="6400800" cy="914400"/>
            <a:chOff x="672" y="3456"/>
            <a:chExt cx="4032" cy="576"/>
          </a:xfrm>
        </p:grpSpPr>
        <p:sp>
          <p:nvSpPr>
            <p:cNvPr id="47138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7139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7142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5400" b="1">
                  <a:solidFill>
                    <a:srgbClr val="FF0066"/>
                  </a:solidFill>
                  <a:latin typeface="Calibri" panose="020F0502020204030204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676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3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713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35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37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470150" y="2355851"/>
            <a:ext cx="7410450" cy="919163"/>
            <a:chOff x="624" y="960"/>
            <a:chExt cx="4664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7125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A</a:t>
              </a:r>
            </a:p>
          </p:txBody>
        </p:sp>
        <p:sp>
          <p:nvSpPr>
            <p:cNvPr id="47128" name="Text Box 42"/>
            <p:cNvSpPr txBox="1">
              <a:spLocks noChangeArrowheads="1"/>
            </p:cNvSpPr>
            <p:nvPr/>
          </p:nvSpPr>
          <p:spPr bwMode="gray">
            <a:xfrm>
              <a:off x="1220" y="967"/>
              <a:ext cx="403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2800" b="1">
                  <a:latin typeface="Calibri" panose="020F0502020204030204" pitchFamily="34" charset="0"/>
                </a:rPr>
                <a:t>Nhấc bút</a:t>
              </a:r>
              <a:endParaRPr lang="en-US" sz="280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476500" y="3351214"/>
            <a:ext cx="7404100" cy="795337"/>
            <a:chOff x="624" y="960"/>
            <a:chExt cx="4664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7120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B</a:t>
              </a:r>
            </a:p>
          </p:txBody>
        </p:sp>
        <p:sp>
          <p:nvSpPr>
            <p:cNvPr id="47123" name="Text Box 42"/>
            <p:cNvSpPr txBox="1">
              <a:spLocks noChangeArrowheads="1"/>
            </p:cNvSpPr>
            <p:nvPr/>
          </p:nvSpPr>
          <p:spPr bwMode="gray">
            <a:xfrm>
              <a:off x="1199" y="1068"/>
              <a:ext cx="4036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latin typeface="Calibri" panose="020F0502020204030204" pitchFamily="34" charset="0"/>
                </a:rPr>
                <a:t>Hạ bút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492375" y="4176713"/>
            <a:ext cx="7410450" cy="919162"/>
            <a:chOff x="624" y="925"/>
            <a:chExt cx="4664" cy="659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7115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2" cy="239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C</a:t>
              </a:r>
            </a:p>
          </p:txBody>
        </p:sp>
        <p:sp>
          <p:nvSpPr>
            <p:cNvPr id="47118" name="Text Box 42"/>
            <p:cNvSpPr txBox="1">
              <a:spLocks noChangeArrowheads="1"/>
            </p:cNvSpPr>
            <p:nvPr/>
          </p:nvSpPr>
          <p:spPr bwMode="gray">
            <a:xfrm>
              <a:off x="1182" y="925"/>
              <a:ext cx="403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latin typeface="Calibri" panose="020F0502020204030204" pitchFamily="34" charset="0"/>
                </a:rPr>
                <a:t>Xóa toàn bộ sân chơi.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0752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228600" y="3200401"/>
            <a:ext cx="4881563" cy="157163"/>
            <a:chOff x="0" y="1896"/>
            <a:chExt cx="5760" cy="120"/>
          </a:xfrm>
        </p:grpSpPr>
        <p:sp>
          <p:nvSpPr>
            <p:cNvPr id="49204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9205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38400" y="228600"/>
            <a:ext cx="7467600" cy="2368550"/>
            <a:chOff x="384" y="2112"/>
            <a:chExt cx="3072" cy="887"/>
          </a:xfrm>
        </p:grpSpPr>
        <p:sp>
          <p:nvSpPr>
            <p:cNvPr id="49200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88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9201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Câu hỏi </a:t>
              </a:r>
            </a:p>
            <a:p>
              <a:pPr algn="ctr" eaLnBrk="1" hangingPunct="1"/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03" name="Text Box 10"/>
            <p:cNvSpPr txBox="1">
              <a:spLocks noChangeArrowheads="1"/>
            </p:cNvSpPr>
            <p:nvPr/>
          </p:nvSpPr>
          <p:spPr bwMode="gray">
            <a:xfrm>
              <a:off x="972" y="2132"/>
              <a:ext cx="2439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</a:rPr>
                <a:t>Lệnh gì giúp Rùa về vị trí xuất phát, xóa toàn bộ sân chơi?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92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94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9195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97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99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560638" y="5486400"/>
            <a:ext cx="6400800" cy="914400"/>
            <a:chOff x="672" y="3456"/>
            <a:chExt cx="4032" cy="576"/>
          </a:xfrm>
        </p:grpSpPr>
        <p:sp>
          <p:nvSpPr>
            <p:cNvPr id="49186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9187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9190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5400" b="1">
                  <a:solidFill>
                    <a:srgbClr val="FF0066"/>
                  </a:solidFill>
                  <a:latin typeface="Calibri" panose="020F0502020204030204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676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8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918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83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85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470150" y="2727326"/>
            <a:ext cx="7456488" cy="919163"/>
            <a:chOff x="624" y="960"/>
            <a:chExt cx="4693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9173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A</a:t>
              </a:r>
            </a:p>
          </p:txBody>
        </p:sp>
        <p:sp>
          <p:nvSpPr>
            <p:cNvPr id="49176" name="Text Box 42"/>
            <p:cNvSpPr txBox="1">
              <a:spLocks noChangeArrowheads="1"/>
            </p:cNvSpPr>
            <p:nvPr/>
          </p:nvSpPr>
          <p:spPr bwMode="gray">
            <a:xfrm>
              <a:off x="1281" y="1034"/>
              <a:ext cx="403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400" b="1">
                  <a:latin typeface="Arial" panose="020B0604020202020204" pitchFamily="34" charset="0"/>
                </a:rPr>
                <a:t>CS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476501" y="3722689"/>
            <a:ext cx="7458075" cy="795337"/>
            <a:chOff x="624" y="960"/>
            <a:chExt cx="4698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9168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B</a:t>
              </a:r>
            </a:p>
          </p:txBody>
        </p:sp>
        <p:sp>
          <p:nvSpPr>
            <p:cNvPr id="49171" name="Text Box 42"/>
            <p:cNvSpPr txBox="1">
              <a:spLocks noChangeArrowheads="1"/>
            </p:cNvSpPr>
            <p:nvPr/>
          </p:nvSpPr>
          <p:spPr bwMode="gray">
            <a:xfrm>
              <a:off x="1286" y="993"/>
              <a:ext cx="403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" panose="020B0604020202020204" pitchFamily="34" charset="0"/>
                </a:rPr>
                <a:t>HT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492375" y="4597400"/>
            <a:ext cx="7424738" cy="869950"/>
            <a:chOff x="624" y="960"/>
            <a:chExt cx="4673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49163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C</a:t>
              </a:r>
            </a:p>
          </p:txBody>
        </p:sp>
        <p:sp>
          <p:nvSpPr>
            <p:cNvPr id="49166" name="Text Box 42"/>
            <p:cNvSpPr txBox="1">
              <a:spLocks noChangeArrowheads="1"/>
            </p:cNvSpPr>
            <p:nvPr/>
          </p:nvSpPr>
          <p:spPr bwMode="gray">
            <a:xfrm>
              <a:off x="1261" y="1064"/>
              <a:ext cx="40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85000"/>
                </a:lnSpc>
              </a:pPr>
              <a:r>
                <a:rPr lang="en-US" sz="2400" b="1">
                  <a:latin typeface="Arial" panose="020B0604020202020204" pitchFamily="34" charset="0"/>
                </a:rPr>
                <a:t>ST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6035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228600" y="3200401"/>
            <a:ext cx="4881563" cy="157163"/>
            <a:chOff x="0" y="1896"/>
            <a:chExt cx="5760" cy="120"/>
          </a:xfrm>
        </p:grpSpPr>
        <p:sp>
          <p:nvSpPr>
            <p:cNvPr id="51252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1253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38401" y="228601"/>
            <a:ext cx="7910513" cy="1838325"/>
            <a:chOff x="384" y="2112"/>
            <a:chExt cx="3072" cy="558"/>
          </a:xfrm>
        </p:grpSpPr>
        <p:sp>
          <p:nvSpPr>
            <p:cNvPr id="51248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1249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Câu hỏi</a:t>
              </a:r>
            </a:p>
            <a:p>
              <a:pPr algn="ctr" eaLnBrk="1" hangingPunct="1"/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4 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13" name="Text Box 10"/>
            <p:cNvSpPr txBox="1">
              <a:spLocks noChangeArrowheads="1"/>
            </p:cNvSpPr>
            <p:nvPr/>
          </p:nvSpPr>
          <p:spPr bwMode="gray">
            <a:xfrm>
              <a:off x="1003" y="2172"/>
              <a:ext cx="2430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Lệnh Home để Rùa làm gì?</a:t>
              </a:r>
              <a:endParaRPr lang="en-US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92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42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1243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45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47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520951" y="5778500"/>
            <a:ext cx="4303713" cy="914400"/>
            <a:chOff x="672" y="3456"/>
            <a:chExt cx="4032" cy="576"/>
          </a:xfrm>
        </p:grpSpPr>
        <p:sp>
          <p:nvSpPr>
            <p:cNvPr id="51234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1235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1287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8" y="3566"/>
              <a:ext cx="17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1238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5400" b="1">
                  <a:solidFill>
                    <a:srgbClr val="FF0066"/>
                  </a:solidFill>
                  <a:latin typeface="Calibri" panose="020F0502020204030204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676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2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122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31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33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525714" y="2298701"/>
            <a:ext cx="7881937" cy="873125"/>
            <a:chOff x="624" y="960"/>
            <a:chExt cx="4707" cy="815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3" cy="81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1221" name="AutoShape 39"/>
            <p:cNvSpPr>
              <a:spLocks noChangeArrowheads="1"/>
            </p:cNvSpPr>
            <p:nvPr/>
          </p:nvSpPr>
          <p:spPr bwMode="gray">
            <a:xfrm>
              <a:off x="699" y="1131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3" y="1046"/>
              <a:ext cx="458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44" y="1037"/>
              <a:ext cx="407" cy="66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A</a:t>
              </a:r>
            </a:p>
          </p:txBody>
        </p:sp>
        <p:sp>
          <p:nvSpPr>
            <p:cNvPr id="51224" name="Text Box 42"/>
            <p:cNvSpPr txBox="1">
              <a:spLocks noChangeArrowheads="1"/>
            </p:cNvSpPr>
            <p:nvPr/>
          </p:nvSpPr>
          <p:spPr bwMode="gray">
            <a:xfrm>
              <a:off x="1169" y="1070"/>
              <a:ext cx="4162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3600" b="1">
                  <a:latin typeface="Calibri" panose="020F0502020204030204" pitchFamily="34" charset="0"/>
                </a:rPr>
                <a:t>Quay phải.</a:t>
              </a:r>
              <a:endParaRPr lang="en-US" sz="360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532063" y="3365500"/>
            <a:ext cx="7986712" cy="1138238"/>
            <a:chOff x="624" y="961"/>
            <a:chExt cx="4687" cy="1425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1"/>
              <a:ext cx="4663" cy="14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1216" name="AutoShape 39"/>
            <p:cNvSpPr>
              <a:spLocks noChangeArrowheads="1"/>
            </p:cNvSpPr>
            <p:nvPr/>
          </p:nvSpPr>
          <p:spPr bwMode="gray">
            <a:xfrm>
              <a:off x="726" y="1224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1" y="1046"/>
              <a:ext cx="443" cy="2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191"/>
              <a:ext cx="402" cy="8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B</a:t>
              </a:r>
            </a:p>
          </p:txBody>
        </p:sp>
        <p:sp>
          <p:nvSpPr>
            <p:cNvPr id="51219" name="Text Box 42"/>
            <p:cNvSpPr txBox="1">
              <a:spLocks noChangeArrowheads="1"/>
            </p:cNvSpPr>
            <p:nvPr/>
          </p:nvSpPr>
          <p:spPr bwMode="gray">
            <a:xfrm>
              <a:off x="1206" y="1326"/>
              <a:ext cx="410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3600" b="1">
                  <a:latin typeface="Calibri" panose="020F0502020204030204" pitchFamily="34" charset="0"/>
                </a:rPr>
                <a:t>Về vị trí xuất phát.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586038" y="4740275"/>
            <a:ext cx="7808912" cy="863600"/>
            <a:chOff x="624" y="960"/>
            <a:chExt cx="4664" cy="853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85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1211" name="AutoShape 39"/>
            <p:cNvSpPr>
              <a:spLocks noChangeArrowheads="1"/>
            </p:cNvSpPr>
            <p:nvPr/>
          </p:nvSpPr>
          <p:spPr bwMode="gray">
            <a:xfrm>
              <a:off x="726" y="116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3" y="1045"/>
              <a:ext cx="458" cy="2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1070"/>
              <a:ext cx="407" cy="6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C</a:t>
              </a:r>
            </a:p>
          </p:txBody>
        </p:sp>
        <p:sp>
          <p:nvSpPr>
            <p:cNvPr id="51214" name="Text Box 42"/>
            <p:cNvSpPr txBox="1">
              <a:spLocks noChangeArrowheads="1"/>
            </p:cNvSpPr>
            <p:nvPr/>
          </p:nvSpPr>
          <p:spPr bwMode="gray">
            <a:xfrm>
              <a:off x="1169" y="1250"/>
              <a:ext cx="403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85000"/>
                </a:lnSpc>
              </a:pPr>
              <a:r>
                <a:rPr lang="en-US" sz="3600" b="1">
                  <a:latin typeface="Calibri" panose="020F0502020204030204" pitchFamily="34" charset="0"/>
                </a:rPr>
                <a:t>Tiến về trước.</a:t>
              </a:r>
              <a:endParaRPr lang="en-US" sz="4000" b="1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6868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9852" y="857233"/>
            <a:ext cx="70723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095751" y="2071689"/>
            <a:ext cx="2519363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810376" y="2071689"/>
            <a:ext cx="2519363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phần thực hành.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57750"/>
            <a:ext cx="25003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265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27388"/>
            <a:ext cx="17462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2495550" y="981075"/>
            <a:ext cx="817245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CC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 THẦY CÔ SỨC KHOẺ, HẠNH PHÚC</a:t>
            </a:r>
          </a:p>
        </p:txBody>
      </p:sp>
      <p:pic>
        <p:nvPicPr>
          <p:cNvPr id="55300" name="Picture 8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5730876"/>
            <a:ext cx="20224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4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5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6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69014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7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069014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0" name="WordArt 18"/>
          <p:cNvSpPr>
            <a:spLocks noChangeArrowheads="1" noChangeShapeType="1" noTextEdit="1"/>
          </p:cNvSpPr>
          <p:nvPr/>
        </p:nvSpPr>
        <p:spPr bwMode="auto">
          <a:xfrm>
            <a:off x="3352800" y="4419601"/>
            <a:ext cx="60007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đã về dự giờ.</a:t>
            </a:r>
            <a:endParaRPr lang="en-US" sz="3600" kern="1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2971800" y="5181600"/>
            <a:ext cx="685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3E5D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- học giỏi.</a:t>
            </a:r>
          </a:p>
        </p:txBody>
      </p:sp>
      <p:pic>
        <p:nvPicPr>
          <p:cNvPr id="55307" name="Bui Phan - Pham Thanh Thao [128kbps_MP3]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6148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9" descr="MCj043907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3354388"/>
            <a:ext cx="17510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6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479426"/>
            <a:ext cx="17462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6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458789"/>
            <a:ext cx="1746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6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227388"/>
            <a:ext cx="17462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6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46738"/>
            <a:ext cx="17462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3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70" grpId="0" animBg="1"/>
      <p:bldP spid="1003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4191000" y="2830514"/>
            <a:ext cx="4114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marL="201613" indent="-201613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  <a:latin typeface="Arial" panose="020B0604020202020204" pitchFamily="34" charset="0"/>
              </a:rPr>
              <a:t>KHỞI ĐỘNG ĐẦU GIỜ</a:t>
            </a:r>
          </a:p>
        </p:txBody>
      </p:sp>
    </p:spTree>
    <p:extLst>
      <p:ext uri="{BB962C8B-B14F-4D97-AF65-F5344CB8AC3E}">
        <p14:creationId xmlns:p14="http://schemas.microsoft.com/office/powerpoint/2010/main" val="257730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228600" y="3200401"/>
            <a:ext cx="4881563" cy="157163"/>
            <a:chOff x="0" y="1896"/>
            <a:chExt cx="5760" cy="120"/>
          </a:xfrm>
        </p:grpSpPr>
        <p:sp>
          <p:nvSpPr>
            <p:cNvPr id="33844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45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38400" y="228601"/>
            <a:ext cx="7467600" cy="1490663"/>
            <a:chOff x="384" y="2112"/>
            <a:chExt cx="3072" cy="558"/>
          </a:xfrm>
        </p:grpSpPr>
        <p:sp>
          <p:nvSpPr>
            <p:cNvPr id="33840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41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Câu hỏi</a:t>
              </a:r>
            </a:p>
            <a:p>
              <a:pPr algn="ctr" eaLnBrk="1" hangingPunct="1"/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43" name="Text Box 10"/>
            <p:cNvSpPr txBox="1">
              <a:spLocks noChangeArrowheads="1"/>
            </p:cNvSpPr>
            <p:nvPr/>
          </p:nvSpPr>
          <p:spPr bwMode="gray">
            <a:xfrm>
              <a:off x="1018" y="2232"/>
              <a:ext cx="243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FD n giúp Rùa làm gì?</a:t>
              </a:r>
              <a:endPara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92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4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35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7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9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547813" y="5541963"/>
            <a:ext cx="6400800" cy="914400"/>
            <a:chOff x="672" y="3456"/>
            <a:chExt cx="4032" cy="576"/>
          </a:xfrm>
        </p:grpSpPr>
        <p:sp>
          <p:nvSpPr>
            <p:cNvPr id="33826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27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30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5400" b="1">
                  <a:solidFill>
                    <a:srgbClr val="FF0066"/>
                  </a:solidFill>
                  <a:latin typeface="Calibri" panose="020F0502020204030204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676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2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3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5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465049" y="1850345"/>
            <a:ext cx="7456488" cy="919163"/>
            <a:chOff x="624" y="960"/>
            <a:chExt cx="4693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13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A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gray">
            <a:xfrm>
              <a:off x="1281" y="1080"/>
              <a:ext cx="40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Arial" panose="020B0604020202020204" pitchFamily="34" charset="0"/>
                </a:rPr>
                <a:t>Lùi về sau n bước.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476500" y="2788515"/>
            <a:ext cx="7458075" cy="795337"/>
            <a:chOff x="624" y="960"/>
            <a:chExt cx="4698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08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B</a:t>
              </a:r>
            </a:p>
          </p:txBody>
        </p:sp>
        <p:sp>
          <p:nvSpPr>
            <p:cNvPr id="33811" name="Text Box 42"/>
            <p:cNvSpPr txBox="1">
              <a:spLocks noChangeArrowheads="1"/>
            </p:cNvSpPr>
            <p:nvPr/>
          </p:nvSpPr>
          <p:spPr bwMode="gray">
            <a:xfrm>
              <a:off x="1286" y="1061"/>
              <a:ext cx="4036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Arial" panose="020B0604020202020204" pitchFamily="34" charset="0"/>
                </a:rPr>
                <a:t>Tiến về trước n bước.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460551" y="3592426"/>
            <a:ext cx="7410450" cy="869950"/>
            <a:chOff x="624" y="960"/>
            <a:chExt cx="4664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03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C</a:t>
              </a:r>
            </a:p>
          </p:txBody>
        </p:sp>
        <p:sp>
          <p:nvSpPr>
            <p:cNvPr id="33806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85000"/>
                </a:lnSpc>
              </a:pPr>
              <a:r>
                <a:rPr lang="en-US" sz="3600" b="1">
                  <a:latin typeface="Arial" panose="020B0604020202020204" pitchFamily="34" charset="0"/>
                </a:rPr>
                <a:t>Quay phải n độ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35357" y="5716918"/>
            <a:ext cx="342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89"/>
          <p:cNvGrpSpPr>
            <a:grpSpLocks/>
          </p:cNvGrpSpPr>
          <p:nvPr/>
        </p:nvGrpSpPr>
        <p:grpSpPr bwMode="auto">
          <a:xfrm>
            <a:off x="2482325" y="4470540"/>
            <a:ext cx="7410450" cy="869950"/>
            <a:chOff x="624" y="960"/>
            <a:chExt cx="4664" cy="624"/>
          </a:xfrm>
        </p:grpSpPr>
        <p:sp>
          <p:nvSpPr>
            <p:cNvPr id="56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7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D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85000"/>
                </a:lnSpc>
              </a:pPr>
              <a:r>
                <a:rPr lang="en-US" sz="3600" b="1">
                  <a:latin typeface="Arial" panose="020B0604020202020204" pitchFamily="34" charset="0"/>
                </a:rPr>
                <a:t>Quay </a:t>
              </a:r>
              <a:r>
                <a:rPr lang="en-US" sz="3600" b="1" smtClean="0">
                  <a:latin typeface="Arial" panose="020B0604020202020204" pitchFamily="34" charset="0"/>
                </a:rPr>
                <a:t>trái </a:t>
              </a:r>
              <a:r>
                <a:rPr lang="en-US" sz="3600" b="1">
                  <a:latin typeface="Arial" panose="020B0604020202020204" pitchFamily="34" charset="0"/>
                </a:rPr>
                <a:t>n độ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4641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228600" y="3200401"/>
            <a:ext cx="4881563" cy="157163"/>
            <a:chOff x="0" y="1896"/>
            <a:chExt cx="5760" cy="120"/>
          </a:xfrm>
        </p:grpSpPr>
        <p:sp>
          <p:nvSpPr>
            <p:cNvPr id="33844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45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38400" y="228601"/>
            <a:ext cx="7467600" cy="1490663"/>
            <a:chOff x="384" y="2112"/>
            <a:chExt cx="3072" cy="558"/>
          </a:xfrm>
        </p:grpSpPr>
        <p:sp>
          <p:nvSpPr>
            <p:cNvPr id="33840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41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Câu hỏi</a:t>
              </a:r>
            </a:p>
            <a:p>
              <a:pPr algn="ctr" eaLnBrk="1" hangingPunct="1"/>
              <a:r>
                <a:rPr lang="en-US" sz="2200" b="1" smtClean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endParaRPr lang="en-US" sz="22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43" name="Text Box 10"/>
            <p:cNvSpPr txBox="1">
              <a:spLocks noChangeArrowheads="1"/>
            </p:cNvSpPr>
            <p:nvPr/>
          </p:nvSpPr>
          <p:spPr bwMode="gray">
            <a:xfrm>
              <a:off x="1018" y="2217"/>
              <a:ext cx="243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sz="32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RT k, Rùa như thế nào?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92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4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35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7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9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547813" y="5541963"/>
            <a:ext cx="6400800" cy="914400"/>
            <a:chOff x="672" y="3456"/>
            <a:chExt cx="4032" cy="576"/>
          </a:xfrm>
        </p:grpSpPr>
        <p:sp>
          <p:nvSpPr>
            <p:cNvPr id="33826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27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30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5400" b="1">
                  <a:solidFill>
                    <a:srgbClr val="FF0066"/>
                  </a:solidFill>
                  <a:latin typeface="Calibri" panose="020F0502020204030204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676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2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3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5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465049" y="1850345"/>
            <a:ext cx="7410411" cy="919163"/>
            <a:chOff x="624" y="960"/>
            <a:chExt cx="4664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13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A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476500" y="2788515"/>
            <a:ext cx="7404100" cy="795337"/>
            <a:chOff x="624" y="960"/>
            <a:chExt cx="4664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08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B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460551" y="3592426"/>
            <a:ext cx="7410450" cy="869950"/>
            <a:chOff x="624" y="960"/>
            <a:chExt cx="4664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03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C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35357" y="5716918"/>
            <a:ext cx="342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89"/>
          <p:cNvGrpSpPr>
            <a:grpSpLocks/>
          </p:cNvGrpSpPr>
          <p:nvPr/>
        </p:nvGrpSpPr>
        <p:grpSpPr bwMode="auto">
          <a:xfrm>
            <a:off x="2482325" y="4470540"/>
            <a:ext cx="7410450" cy="869950"/>
            <a:chOff x="624" y="960"/>
            <a:chExt cx="4664" cy="624"/>
          </a:xfrm>
        </p:grpSpPr>
        <p:sp>
          <p:nvSpPr>
            <p:cNvPr id="56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7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D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85000"/>
                </a:lnSpc>
              </a:pPr>
              <a:r>
                <a:rPr lang="en-US" sz="3600" b="1">
                  <a:latin typeface="Arial" panose="020B0604020202020204" pitchFamily="34" charset="0"/>
                </a:rPr>
                <a:t>Quay </a:t>
              </a:r>
              <a:r>
                <a:rPr lang="en-US" sz="3600" b="1" smtClean="0">
                  <a:latin typeface="Arial" panose="020B0604020202020204" pitchFamily="34" charset="0"/>
                </a:rPr>
                <a:t>lùi lại k </a:t>
              </a:r>
              <a:r>
                <a:rPr lang="en-US" sz="3600" b="1">
                  <a:latin typeface="Arial" panose="020B0604020202020204" pitchFamily="34" charset="0"/>
                </a:rPr>
                <a:t>độ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79317" y="1976534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 tiến về trước k độ.</a:t>
            </a:r>
            <a:endParaRPr lang="en-US" sz="40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 quay trái k độ.</a:t>
            </a:r>
          </a:p>
          <a:p>
            <a:pPr algn="just">
              <a:lnSpc>
                <a:spcPct val="85000"/>
              </a:lnSpc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 quay phải k độ.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3246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228600" y="3200401"/>
            <a:ext cx="4881563" cy="157163"/>
            <a:chOff x="0" y="1896"/>
            <a:chExt cx="5760" cy="120"/>
          </a:xfrm>
        </p:grpSpPr>
        <p:sp>
          <p:nvSpPr>
            <p:cNvPr id="33844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45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438400" y="228601"/>
            <a:ext cx="7467600" cy="1490663"/>
            <a:chOff x="384" y="2112"/>
            <a:chExt cx="3072" cy="558"/>
          </a:xfrm>
        </p:grpSpPr>
        <p:sp>
          <p:nvSpPr>
            <p:cNvPr id="33840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41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panose="020B0604020202020204" pitchFamily="34" charset="0"/>
                </a:rPr>
                <a:t>Câu hỏi</a:t>
              </a:r>
            </a:p>
            <a:p>
              <a:pPr algn="ctr" eaLnBrk="1" hangingPunct="1"/>
              <a:r>
                <a:rPr lang="en-US" sz="2200" b="1" smtClean="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  <a:endParaRPr lang="en-US" sz="22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43" name="Text Box 10"/>
            <p:cNvSpPr txBox="1">
              <a:spLocks noChangeArrowheads="1"/>
            </p:cNvSpPr>
            <p:nvPr/>
          </p:nvSpPr>
          <p:spPr bwMode="gray">
            <a:xfrm>
              <a:off x="1004" y="2274"/>
              <a:ext cx="243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defRPr/>
              </a:pPr>
              <a:r>
                <a:rPr lang="en-US" sz="32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Home để Rùa làm gì?</a:t>
              </a:r>
              <a:endParaRPr lang="en-US" sz="2800" b="1" spc="-6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92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4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35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7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39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547813" y="5541963"/>
            <a:ext cx="6400800" cy="914400"/>
            <a:chOff x="672" y="3456"/>
            <a:chExt cx="4032" cy="576"/>
          </a:xfrm>
        </p:grpSpPr>
        <p:sp>
          <p:nvSpPr>
            <p:cNvPr id="33826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27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30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5400" b="1">
                  <a:solidFill>
                    <a:srgbClr val="FF0066"/>
                  </a:solidFill>
                  <a:latin typeface="Calibri" panose="020F0502020204030204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676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5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382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26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3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26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25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465049" y="1850345"/>
            <a:ext cx="7410411" cy="919163"/>
            <a:chOff x="624" y="960"/>
            <a:chExt cx="4664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13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A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476500" y="2788515"/>
            <a:ext cx="7404100" cy="795337"/>
            <a:chOff x="624" y="960"/>
            <a:chExt cx="4664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08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B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460551" y="3592426"/>
            <a:ext cx="7410450" cy="869950"/>
            <a:chOff x="624" y="960"/>
            <a:chExt cx="4664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3803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C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35357" y="5716918"/>
            <a:ext cx="342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89"/>
          <p:cNvGrpSpPr>
            <a:grpSpLocks/>
          </p:cNvGrpSpPr>
          <p:nvPr/>
        </p:nvGrpSpPr>
        <p:grpSpPr bwMode="auto">
          <a:xfrm>
            <a:off x="2482325" y="4470540"/>
            <a:ext cx="7410450" cy="869950"/>
            <a:chOff x="624" y="960"/>
            <a:chExt cx="4664" cy="624"/>
          </a:xfrm>
        </p:grpSpPr>
        <p:sp>
          <p:nvSpPr>
            <p:cNvPr id="56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7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gray">
            <a:xfrm>
              <a:off x="782" y="1045"/>
              <a:ext cx="482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</a:rPr>
                <a:t>D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sz="36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vị trí xuất phát.</a:t>
              </a:r>
              <a:endPara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79317" y="1976534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 tiến về trước.</a:t>
            </a:r>
            <a:endParaRPr lang="en-US" sz="40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 quay trái.</a:t>
            </a:r>
          </a:p>
          <a:p>
            <a:pPr algn="just">
              <a:lnSpc>
                <a:spcPct val="85000"/>
              </a:lnSpc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 quay phải.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147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404609" y="2814556"/>
            <a:ext cx="8229600" cy="535531"/>
          </a:xfrm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CÁC LỆNH CỦA LOGO 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696937" y="1491117"/>
            <a:ext cx="7388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208213" y="765175"/>
            <a:ext cx="8826500" cy="1150938"/>
          </a:xfrm>
        </p:spPr>
        <p:txBody>
          <a:bodyPr/>
          <a:lstStyle/>
          <a:p>
            <a:pPr marL="80963" indent="0">
              <a:buNone/>
            </a:pPr>
            <a:r>
              <a:rPr lang="en-US" b="1" smtClean="0">
                <a:solidFill>
                  <a:srgbClr val="FF0000"/>
                </a:solidFill>
              </a:rPr>
              <a:t>      A . HOẠT ĐỘNG CƠ BẢN</a:t>
            </a:r>
          </a:p>
          <a:p>
            <a:pPr marL="914400" lvl="1" indent="-514350">
              <a:buNone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1: </a:t>
            </a:r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các lệnh đã học.</a:t>
            </a:r>
            <a:r>
              <a:rPr 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11451" y="2076451"/>
          <a:ext cx="7705725" cy="3281998"/>
        </p:xfrm>
        <a:graphic>
          <a:graphicData uri="http://schemas.openxmlformats.org/drawingml/2006/table">
            <a:tbl>
              <a:tblPr/>
              <a:tblGrid>
                <a:gridCol w="909638"/>
                <a:gridCol w="1566862"/>
                <a:gridCol w="5229225"/>
              </a:tblGrid>
              <a:tr h="7080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 CỦA RÙA</a:t>
                      </a: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50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 90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59375" y="2781300"/>
            <a:ext cx="404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về trước 50 bước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89538" y="3262313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phải 90 độ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59375" y="3803650"/>
            <a:ext cx="339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vị trí xuất phát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80025" y="4389438"/>
            <a:ext cx="3805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vị trí xuất phát, xóa toàn bộ sân chơi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2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66988" y="783812"/>
            <a:ext cx="7473950" cy="978729"/>
          </a:xfrm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2, 3: </a:t>
            </a:r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hành theo yêu cầu sách giáo khoa.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11450" y="2852738"/>
          <a:ext cx="7848599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648049"/>
                <a:gridCol w="1224094"/>
                <a:gridCol w="5976456"/>
              </a:tblGrid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TT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 ĐỘNG CỦA RÙA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BK n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Lùi lại sau n bước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LT k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Quay trái n độ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Nhấc bút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Hạ bút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HT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ẩn rùa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 rùa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Clean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Xóa màn hình, rùa đứng im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Bye</a:t>
                      </a:r>
                      <a:endParaRPr lang="vi-VN" sz="2800" b="1"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Thoát </a:t>
                      </a:r>
                      <a:endParaRPr lang="vi-VN" sz="2800" b="1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2798763" y="2022475"/>
            <a:ext cx="7473950" cy="58420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4: </a:t>
            </a:r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lệnh mới.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8414" y="851099"/>
            <a:ext cx="70723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2025650"/>
            <a:ext cx="41735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2800351" y="188914"/>
            <a:ext cx="7388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Thứ năm, ngày 28 tháng 3 năm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128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CDE84AA-A824-42F7-9E2A-12DD185CAC66}"/>
  <p:tag name="GENSWF_ADVANCE_TIME" val="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E9688D-C53E-4DE8-9B8A-6E9DBA859456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E9688D-C53E-4DE8-9B8A-6E9DBA859456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EA4F3FC-381D-481D-878D-98016661EB85}"/>
  <p:tag name="GENSWF_ADVANCE_TIME" val="29.501"/>
  <p:tag name="TIMING" val="|0.001|1|0.5|0.5|0.5|22.5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DB6068-61F8-48AA-8D8F-53D81E31B937}"/>
  <p:tag name="GENSWF_ADVANCE_TIME" val="33.501"/>
  <p:tag name="TIMING" val="|0.001|1|0.5|0.5|1|22.5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20416FF-9860-4B68-9972-EED1B765426E}"/>
  <p:tag name="GENSWF_ADVANCE_TIME" val="34.001"/>
  <p:tag name="TIMING" val="|0.001|1|0.5|1|1|22.5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1E3D441-A5B7-476C-BB4F-D5208A462817}"/>
  <p:tag name="GENSWF_ADVANCE_TIME" val="34.001"/>
  <p:tag name="TIMING" val="|0.001|1|1|0.5|1|22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481</Words>
  <Application>Microsoft Office PowerPoint</Application>
  <PresentationFormat>Custom</PresentationFormat>
  <Paragraphs>161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CÁC LỆNH CỦA LOGO </vt:lpstr>
      <vt:lpstr>PowerPoint Presentation</vt:lpstr>
      <vt:lpstr> Yêu cầu 2, 3: Học sinh thực hành theo yêu cầu sách giáo khoa.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NhuLam</cp:lastModifiedBy>
  <cp:revision>5</cp:revision>
  <dcterms:created xsi:type="dcterms:W3CDTF">2021-03-23T02:09:39Z</dcterms:created>
  <dcterms:modified xsi:type="dcterms:W3CDTF">2023-04-03T03:16:13Z</dcterms:modified>
</cp:coreProperties>
</file>