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380F8-3271-460C-91F4-DA8CDE313FA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64D9B-48D0-44A6-8FB0-DBA8E1B7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2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60D8B036-B79C-441C-BAF8-D2A769B6F372}" type="slidenum">
              <a:rPr lang="en-US" altLang="en-US" sz="1200"/>
              <a:pPr algn="r" eaLnBrk="1" hangingPunct="1"/>
              <a:t>1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4532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84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631F76F-0E14-4A82-B842-F18FC58306A0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1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4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4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4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6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4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3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7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4C1A-3D42-4F02-A875-9718997809A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jpe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C:\Documents%20and%20Settings\Microsoft\My%20Documents\Downloads\Chi%20ong%20nau%20va%20em%20be.flv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7.gif"/><Relationship Id="rId4" Type="http://schemas.openxmlformats.org/officeDocument/2006/relationships/image" Target="../media/image2.pn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3.wav"/><Relationship Id="rId7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31.png"/><Relationship Id="rId4" Type="http://schemas.openxmlformats.org/officeDocument/2006/relationships/audio" Target="../media/audio6.wav"/><Relationship Id="rId9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3.wav"/><Relationship Id="rId7" Type="http://schemas.openxmlformats.org/officeDocument/2006/relationships/image" Target="../media/image3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31.png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3.wav"/><Relationship Id="rId7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slide" Target="slide7.xml"/><Relationship Id="rId4" Type="http://schemas.openxmlformats.org/officeDocument/2006/relationships/audio" Target="../media/audio9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file:///C:\Documents%20and%20Settings\Administrator\Desktop\CHAY\Chay%20(H)\GIAO%20AN\GA%20DT\VINH\THIET%20KE%20BAI%20DAY\CONGTODINH\bai%20hoi%20giang%20Av8.ppt#-1,20,Slide%2020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12" Type="http://schemas.openxmlformats.org/officeDocument/2006/relationships/slide" Target="slide3.xml"/><Relationship Id="rId2" Type="http://schemas.openxmlformats.org/officeDocument/2006/relationships/audio" Target="file:///D:\giao%20an%20tin%20hoc\NHAC\VUIDEHOC.WAV" TargetMode="External"/><Relationship Id="rId1" Type="http://schemas.microsoft.com/office/2007/relationships/media" Target="file:///D:\giao%20an%20tin%20hoc\NHAC\VUIDEHOC.WAV" TargetMode="External"/><Relationship Id="rId6" Type="http://schemas.openxmlformats.org/officeDocument/2006/relationships/slide" Target="slide2.xml"/><Relationship Id="rId11" Type="http://schemas.openxmlformats.org/officeDocument/2006/relationships/image" Target="../media/image11.png"/><Relationship Id="rId5" Type="http://schemas.openxmlformats.org/officeDocument/2006/relationships/audio" Target="../media/audio1.wav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audio" Target="../media/audio3.wav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tmp"/><Relationship Id="rId5" Type="http://schemas.openxmlformats.org/officeDocument/2006/relationships/image" Target="../media/image12.GIF"/><Relationship Id="rId10" Type="http://schemas.openxmlformats.org/officeDocument/2006/relationships/image" Target="../media/image17.tmp"/><Relationship Id="rId4" Type="http://schemas.openxmlformats.org/officeDocument/2006/relationships/audio" Target="../media/audio4.wav"/><Relationship Id="rId9" Type="http://schemas.openxmlformats.org/officeDocument/2006/relationships/image" Target="../media/image16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3" Type="http://schemas.openxmlformats.org/officeDocument/2006/relationships/audio" Target="../media/audio3.wav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22.tmp"/><Relationship Id="rId5" Type="http://schemas.openxmlformats.org/officeDocument/2006/relationships/image" Target="../media/image12.GIF"/><Relationship Id="rId10" Type="http://schemas.openxmlformats.org/officeDocument/2006/relationships/image" Target="../media/image21.tmp"/><Relationship Id="rId4" Type="http://schemas.openxmlformats.org/officeDocument/2006/relationships/audio" Target="../media/audio4.wav"/><Relationship Id="rId9" Type="http://schemas.openxmlformats.org/officeDocument/2006/relationships/image" Target="../media/image20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audio" Target="../media/audio3.wav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tmp"/><Relationship Id="rId5" Type="http://schemas.openxmlformats.org/officeDocument/2006/relationships/image" Target="../media/image12.GIF"/><Relationship Id="rId10" Type="http://schemas.openxmlformats.org/officeDocument/2006/relationships/image" Target="../media/image17.tmp"/><Relationship Id="rId4" Type="http://schemas.openxmlformats.org/officeDocument/2006/relationships/audio" Target="../media/audio4.wav"/><Relationship Id="rId9" Type="http://schemas.openxmlformats.org/officeDocument/2006/relationships/image" Target="../media/image16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NHAP%20VB.doc" TargetMode="Externa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7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Theme23751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76200"/>
            <a:ext cx="145506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6" descr="Knfanbknfan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1"/>
            <a:ext cx="6858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 descr="sun14[1]">
            <a:hlinkClick r:id="rId6" action="ppaction://hlinkfil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16002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9" descr="buo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943601"/>
            <a:ext cx="685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2113656" y="1605141"/>
            <a:ext cx="7772400" cy="190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8136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63500">
                    <a:srgbClr val="FF3399">
                      <a:alpha val="40000"/>
                    </a:srgbClr>
                  </a:glow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Chào mừng </a:t>
            </a:r>
            <a:r>
              <a:rPr lang="en-US" sz="3600" kern="10" dirty="0" err="1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63500">
                    <a:srgbClr val="FF3399">
                      <a:alpha val="40000"/>
                    </a:srgbClr>
                  </a:glow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63500">
                    <a:srgbClr val="FF3399">
                      <a:alpha val="40000"/>
                    </a:srgbClr>
                  </a:glow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3600" kern="10" dirty="0" err="1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63500">
                    <a:srgbClr val="FF3399">
                      <a:alpha val="40000"/>
                    </a:srgbClr>
                  </a:glow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63500">
                    <a:srgbClr val="FF3399">
                      <a:alpha val="40000"/>
                    </a:srgbClr>
                  </a:glow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63500">
                    <a:srgbClr val="FF3399">
                      <a:alpha val="40000"/>
                    </a:srgbClr>
                  </a:glow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3600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63500">
                    <a:srgbClr val="FF3399">
                      <a:alpha val="40000"/>
                    </a:srgbClr>
                  </a:glow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63500">
                    <a:srgbClr val="FF3399">
                      <a:alpha val="40000"/>
                    </a:srgbClr>
                  </a:glow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63500">
                    <a:srgbClr val="FF3399">
                      <a:alpha val="40000"/>
                    </a:srgbClr>
                  </a:glow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Tin </a:t>
            </a:r>
            <a:r>
              <a:rPr lang="en-US" sz="3600" kern="10" dirty="0" err="1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63500">
                    <a:srgbClr val="FF3399">
                      <a:alpha val="40000"/>
                    </a:srgbClr>
                  </a:glow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sz="3600" kern="10" dirty="0">
              <a:ln w="9525">
                <a:solidFill>
                  <a:srgbClr val="FF3399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glow rad="63500">
                  <a:srgbClr val="FF3399">
                    <a:alpha val="40000"/>
                  </a:srgbClr>
                </a:glow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05262" y="4530814"/>
            <a:ext cx="4394203" cy="762000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LỚP 4</a:t>
            </a:r>
          </a:p>
        </p:txBody>
      </p:sp>
      <p:grpSp>
        <p:nvGrpSpPr>
          <p:cNvPr id="38923" name="Group 20"/>
          <p:cNvGrpSpPr>
            <a:grpSpLocks/>
          </p:cNvGrpSpPr>
          <p:nvPr/>
        </p:nvGrpSpPr>
        <p:grpSpPr bwMode="auto">
          <a:xfrm rot="-3847079">
            <a:off x="9224963" y="4972050"/>
            <a:ext cx="1371600" cy="2286000"/>
            <a:chOff x="4416" y="-48"/>
            <a:chExt cx="864" cy="1440"/>
          </a:xfrm>
        </p:grpSpPr>
        <p:pic>
          <p:nvPicPr>
            <p:cNvPr id="38928" name="Picture 2" descr="F:\Ngoc Duyen\GIAO AN DIEN TU\tu lieu lam ppt\HINH DONG TRANG TRI\33.gif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689">
              <a:off x="4800" y="96"/>
              <a:ext cx="48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9" name="Picture 2" descr="F:\Ngoc Duyen\GIAO AN DIEN TU\tu lieu lam ppt\HINH DONG TRANG TRI\33.gif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-48"/>
              <a:ext cx="48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24" name="Picture 10" descr="AG00130_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284914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6" descr="Knfanbknfan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724401"/>
            <a:ext cx="6858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6" name="Date Placeholder 9"/>
          <p:cNvSpPr txBox="1">
            <a:spLocks noGrp="1"/>
          </p:cNvSpPr>
          <p:nvPr/>
        </p:nvSpPr>
        <p:spPr bwMode="auto">
          <a:xfrm>
            <a:off x="4678363" y="6313489"/>
            <a:ext cx="3048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2400" b="1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0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8" descr="Tải hình ảnh pp trang 45b04e9e2c61b3 tại kho hình nền, ảnh đẹ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202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2675" y="19050"/>
            <a:ext cx="8229600" cy="1252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2. Muốn thay đổi hay gỡ bỏ hiệu ứng đã chọn 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66925" y="1600200"/>
            <a:ext cx="86868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Bước 1: Chọn thẻ </a:t>
            </a: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Animation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sau đó chọn</a:t>
            </a:r>
          </a:p>
          <a:p>
            <a:pPr eaLnBrk="1" hangingPunct="1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Bước 2: Xuất hiện các hiệu ứng đã chọn trong khung </a:t>
            </a: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Animation Pane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Bước 3: Chọn hiệu ứng cần thay đổi, nháy chuột phải chọn </a:t>
            </a: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Remove.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Sau đó chọn lại hiệu ứng khác.</a:t>
            </a:r>
            <a:endParaRPr lang="en-US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1"/>
            <a:ext cx="3581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5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8300" y="2286000"/>
            <a:ext cx="8915400" cy="45720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3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3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4320" indent="-274320">
              <a:buFontTx/>
              <a:buChar char="-"/>
              <a:defRPr/>
            </a:pP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4320" indent="-274320">
              <a:buFontTx/>
              <a:buChar char="-"/>
              <a:defRPr/>
            </a:pP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>
                <a:solidFill>
                  <a:srgbClr val="FF3300"/>
                </a:solidFill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57246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1752600" y="1951038"/>
            <a:ext cx="8915400" cy="452596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7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trang trình chiếu, em có thể tạo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7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7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 ứng chuyển động </a:t>
            </a:r>
            <a:r>
              <a:rPr lang="en-US" sz="27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biểu tượng </a:t>
            </a:r>
            <a:r>
              <a:rPr lang="en-US" sz="27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Animations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7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7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hướng chuyển động</a:t>
            </a:r>
            <a:r>
              <a:rPr lang="en-US" sz="27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mặc định hoặc theo đường thẳng hoặc đường xiên…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7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cho hình ảnh và văn bản.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18298" y="304800"/>
            <a:ext cx="3355406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3381028751"/>
      </p:ext>
    </p:extLst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ownload Hình ảnh Cảm 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018609"/>
      </p:ext>
    </p:extLst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9" name="TextBox 25"/>
          <p:cNvSpPr txBox="1">
            <a:spLocks noChangeArrowheads="1"/>
          </p:cNvSpPr>
          <p:nvPr/>
        </p:nvSpPr>
        <p:spPr bwMode="auto">
          <a:xfrm>
            <a:off x="1558925" y="762000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rgbClr val="FF0000"/>
                </a:solidFill>
                <a:latin typeface="Arial" panose="020B0604020202020204" pitchFamily="34" charset="0"/>
              </a:rPr>
              <a:t>Để tạo hiệu ứng cho văn bản em cần?</a:t>
            </a:r>
          </a:p>
        </p:txBody>
      </p:sp>
      <p:pic>
        <p:nvPicPr>
          <p:cNvPr id="50179" name="Picture 164" descr="slide0048_image0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800600"/>
            <a:ext cx="182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rved Left Arrow 6">
            <a:hlinkClick r:id="rId6" action="ppaction://hlinksldjump"/>
          </p:cNvPr>
          <p:cNvSpPr/>
          <p:nvPr/>
        </p:nvSpPr>
        <p:spPr>
          <a:xfrm>
            <a:off x="9372600" y="5562600"/>
            <a:ext cx="533400" cy="838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1222" name="Picture 3" descr="E:\Tieu hoc\2017 - 2018\DAY TOT\soc va hat d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3900489"/>
            <a:ext cx="3429000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Box 1"/>
          <p:cNvSpPr txBox="1">
            <a:spLocks noChangeArrowheads="1"/>
          </p:cNvSpPr>
          <p:nvPr/>
        </p:nvSpPr>
        <p:spPr bwMode="auto">
          <a:xfrm>
            <a:off x="6172200" y="76200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chemeClr val="bg1"/>
                </a:solidFill>
                <a:latin typeface="Century Gothic" panose="020B0502020202020204" pitchFamily="34" charset="0"/>
              </a:rPr>
              <a:t>Trò chơi</a:t>
            </a:r>
          </a:p>
          <a:p>
            <a:pPr algn="ctr" eaLnBrk="1" hangingPunct="1"/>
            <a:r>
              <a:rPr lang="en-US" sz="1600" b="1">
                <a:solidFill>
                  <a:schemeClr val="bg1"/>
                </a:solidFill>
                <a:latin typeface="Century Gothic" panose="020B0502020202020204" pitchFamily="34" charset="0"/>
              </a:rPr>
              <a:t>CHINH PHỤC RỪNG XANH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81200" y="2057401"/>
            <a:ext cx="3505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A. Chọn đoạn văn bản 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858000" y="38623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1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858000" y="38623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2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6858000" y="39385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3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858000" y="39385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4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858000" y="38623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5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pic>
        <p:nvPicPr>
          <p:cNvPr id="20" name="Picture 23" descr="Het gi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709988"/>
            <a:ext cx="30384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hlinkClick r:id="" action="ppaction://noaction">
              <a:snd r:embed="rId9" name="SAI ROI.wav"/>
            </a:hlinkClick>
          </p:cNvPr>
          <p:cNvSpPr txBox="1">
            <a:spLocks noChangeArrowheads="1"/>
          </p:cNvSpPr>
          <p:nvPr/>
        </p:nvSpPr>
        <p:spPr bwMode="auto">
          <a:xfrm>
            <a:off x="6076950" y="2085976"/>
            <a:ext cx="4038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B. Không cần chọn đoạn văn bản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981200" y="2058988"/>
            <a:ext cx="3505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A. Chọn đoạn văn bản</a:t>
            </a:r>
          </a:p>
        </p:txBody>
      </p:sp>
    </p:spTree>
    <p:extLst>
      <p:ext uri="{BB962C8B-B14F-4D97-AF65-F5344CB8AC3E}">
        <p14:creationId xmlns:p14="http://schemas.microsoft.com/office/powerpoint/2010/main" val="384621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5_CC1_S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1219" grpId="0"/>
      <p:bldP spid="15" grpId="0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Box 25"/>
          <p:cNvSpPr txBox="1">
            <a:spLocks noChangeArrowheads="1"/>
          </p:cNvSpPr>
          <p:nvPr/>
        </p:nvSpPr>
        <p:spPr bwMode="auto">
          <a:xfrm>
            <a:off x="2286000" y="779464"/>
            <a:ext cx="76962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rgbClr val="FF0000"/>
                </a:solidFill>
                <a:latin typeface="Arial" panose="020B0604020202020204" pitchFamily="34" charset="0"/>
              </a:rPr>
              <a:t>Chọn thẻ nào sau đây để tạo hiệu ứng cho văn bản?</a:t>
            </a:r>
          </a:p>
        </p:txBody>
      </p:sp>
      <p:pic>
        <p:nvPicPr>
          <p:cNvPr id="51203" name="Picture 164" descr="slide0048_image0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800600"/>
            <a:ext cx="182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rved Left Arrow 9">
            <a:hlinkClick r:id="rId6" action="ppaction://hlinksldjump"/>
          </p:cNvPr>
          <p:cNvSpPr/>
          <p:nvPr/>
        </p:nvSpPr>
        <p:spPr>
          <a:xfrm>
            <a:off x="9372600" y="5562600"/>
            <a:ext cx="533400" cy="838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2246" name="TextBox 5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057400" y="19812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A. Thẻ Insert</a:t>
            </a:r>
            <a:endParaRPr lang="en-US" sz="3200">
              <a:latin typeface="Arial" panose="020B0604020202020204" pitchFamily="34" charset="0"/>
            </a:endParaRPr>
          </a:p>
        </p:txBody>
      </p:sp>
      <p:sp>
        <p:nvSpPr>
          <p:cNvPr id="52247" name="TextBox 6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057400" y="3603625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C. Thẻ Animations</a:t>
            </a:r>
          </a:p>
        </p:txBody>
      </p:sp>
      <p:sp>
        <p:nvSpPr>
          <p:cNvPr id="52248" name="TextBox 5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057400" y="278765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B. Thẻ Transitions</a:t>
            </a:r>
          </a:p>
        </p:txBody>
      </p:sp>
      <p:pic>
        <p:nvPicPr>
          <p:cNvPr id="52249" name="Picture 2" descr="E:\Tieu hoc\2017 - 2018\DAY TOT\khi c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4413250"/>
            <a:ext cx="1979612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9" name="TextBox 15"/>
          <p:cNvSpPr txBox="1">
            <a:spLocks noChangeArrowheads="1"/>
          </p:cNvSpPr>
          <p:nvPr/>
        </p:nvSpPr>
        <p:spPr bwMode="auto">
          <a:xfrm>
            <a:off x="6297613" y="50800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chemeClr val="bg1"/>
                </a:solidFill>
                <a:latin typeface="Century Gothic" panose="020B0502020202020204" pitchFamily="34" charset="0"/>
              </a:rPr>
              <a:t>Trò chơi</a:t>
            </a:r>
          </a:p>
          <a:p>
            <a:pPr algn="ctr" eaLnBrk="1" hangingPunct="1"/>
            <a:r>
              <a:rPr lang="en-US" sz="1600" b="1">
                <a:solidFill>
                  <a:schemeClr val="bg1"/>
                </a:solidFill>
                <a:latin typeface="Century Gothic" panose="020B0502020202020204" pitchFamily="34" charset="0"/>
              </a:rPr>
              <a:t>CHINH PHỤC RỪNG XANH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6248400" y="47767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1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248400" y="47767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2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248400" y="48529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3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248400" y="48529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4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248400" y="47767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5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pic>
        <p:nvPicPr>
          <p:cNvPr id="22" name="Picture 23" descr="Het gi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4624388"/>
            <a:ext cx="30384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9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7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46" grpId="0"/>
      <p:bldP spid="52247" grpId="0"/>
      <p:bldP spid="52247" grpId="1"/>
      <p:bldP spid="52248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/>
          </p:cNvSpPr>
          <p:nvPr>
            <p:ph type="title"/>
          </p:nvPr>
        </p:nvSpPr>
        <p:spPr>
          <a:xfrm>
            <a:off x="1981200" y="89693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một bài trình chiếu em có thể tạo được bao nhiêu trang trình chiếu?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2400300" y="2362201"/>
            <a:ext cx="3733800" cy="549275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>
                <a:solidFill>
                  <a:srgbClr val="0000FF"/>
                </a:solidFill>
                <a:latin typeface="Century Gothic" panose="020B0502020202020204" pitchFamily="34" charset="0"/>
              </a:rPr>
              <a:t>A. 1 trang</a:t>
            </a:r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2362200" y="3260726"/>
            <a:ext cx="3733800" cy="549275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>
                <a:solidFill>
                  <a:srgbClr val="0000FF"/>
                </a:solidFill>
                <a:latin typeface="Century Gothic" panose="020B0502020202020204" pitchFamily="34" charset="0"/>
              </a:rPr>
              <a:t>B. </a:t>
            </a: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 nhiều trang</a:t>
            </a:r>
          </a:p>
        </p:txBody>
      </p:sp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6773863" y="2289176"/>
            <a:ext cx="3733800" cy="549275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>
                <a:solidFill>
                  <a:srgbClr val="0000FF"/>
                </a:solidFill>
                <a:latin typeface="Century Gothic" panose="020B0502020202020204" pitchFamily="34" charset="0"/>
              </a:rPr>
              <a:t>C. 6 trang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6773863" y="3198814"/>
            <a:ext cx="3733800" cy="549275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5 trang</a:t>
            </a:r>
          </a:p>
        </p:txBody>
      </p:sp>
      <p:sp>
        <p:nvSpPr>
          <p:cNvPr id="10" name="Curved Left Arrow 9">
            <a:hlinkClick r:id="rId5" action="ppaction://hlinksldjump"/>
          </p:cNvPr>
          <p:cNvSpPr/>
          <p:nvPr/>
        </p:nvSpPr>
        <p:spPr>
          <a:xfrm>
            <a:off x="9601200" y="5486400"/>
            <a:ext cx="533400" cy="838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2232" name="Picture 164" descr="slide0048_image0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800600"/>
            <a:ext cx="182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466" name="Rectangle 5"/>
          <p:cNvSpPr>
            <a:spLocks noChangeArrowheads="1"/>
          </p:cNvSpPr>
          <p:nvPr/>
        </p:nvSpPr>
        <p:spPr bwMode="auto">
          <a:xfrm>
            <a:off x="6629400" y="37099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1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32467" name="Rectangle 5"/>
          <p:cNvSpPr>
            <a:spLocks noChangeArrowheads="1"/>
          </p:cNvSpPr>
          <p:nvPr/>
        </p:nvSpPr>
        <p:spPr bwMode="auto">
          <a:xfrm>
            <a:off x="6629400" y="37099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2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32468" name="Rectangle 5"/>
          <p:cNvSpPr>
            <a:spLocks noChangeArrowheads="1"/>
          </p:cNvSpPr>
          <p:nvPr/>
        </p:nvSpPr>
        <p:spPr bwMode="auto">
          <a:xfrm>
            <a:off x="6629400" y="37861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3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32469" name="Rectangle 5"/>
          <p:cNvSpPr>
            <a:spLocks noChangeArrowheads="1"/>
          </p:cNvSpPr>
          <p:nvPr/>
        </p:nvSpPr>
        <p:spPr bwMode="auto">
          <a:xfrm>
            <a:off x="6629400" y="37861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4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32470" name="Rectangle 5"/>
          <p:cNvSpPr>
            <a:spLocks noChangeArrowheads="1"/>
          </p:cNvSpPr>
          <p:nvPr/>
        </p:nvSpPr>
        <p:spPr bwMode="auto">
          <a:xfrm>
            <a:off x="6629400" y="37099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5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pic>
        <p:nvPicPr>
          <p:cNvPr id="232471" name="Picture 23" descr="Het gi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557588"/>
            <a:ext cx="30384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chim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4664075"/>
            <a:ext cx="1820863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0" name="TextBox 18"/>
          <p:cNvSpPr txBox="1">
            <a:spLocks noChangeArrowheads="1"/>
          </p:cNvSpPr>
          <p:nvPr/>
        </p:nvSpPr>
        <p:spPr bwMode="auto">
          <a:xfrm>
            <a:off x="6297613" y="50800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chemeClr val="bg1"/>
                </a:solidFill>
                <a:latin typeface="Century Gothic" panose="020B0502020202020204" pitchFamily="34" charset="0"/>
              </a:rPr>
              <a:t>Trò chơi</a:t>
            </a:r>
          </a:p>
          <a:p>
            <a:pPr algn="ctr" eaLnBrk="1" hangingPunct="1"/>
            <a:r>
              <a:rPr lang="en-US" sz="1600" b="1">
                <a:solidFill>
                  <a:schemeClr val="bg1"/>
                </a:solidFill>
                <a:latin typeface="Century Gothic" panose="020B0502020202020204" pitchFamily="34" charset="0"/>
              </a:rPr>
              <a:t>CHINH PHỤC RỪNG XANH</a:t>
            </a:r>
          </a:p>
        </p:txBody>
      </p:sp>
    </p:spTree>
    <p:extLst>
      <p:ext uri="{BB962C8B-B14F-4D97-AF65-F5344CB8AC3E}">
        <p14:creationId xmlns:p14="http://schemas.microsoft.com/office/powerpoint/2010/main" val="327622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2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2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2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2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2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2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2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2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2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2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op 5_CC3_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0" dur="20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/>
      <p:bldP spid="232450" grpId="1"/>
      <p:bldP spid="232452" grpId="0"/>
      <p:bldP spid="232453" grpId="0"/>
      <p:bldP spid="232453" grpId="1"/>
      <p:bldP spid="232454" grpId="0"/>
      <p:bldP spid="232455" grpId="0"/>
      <p:bldP spid="232466" grpId="0"/>
      <p:bldP spid="232466" grpId="1"/>
      <p:bldP spid="232467" grpId="0"/>
      <p:bldP spid="232467" grpId="1"/>
      <p:bldP spid="232468" grpId="0"/>
      <p:bldP spid="232468" grpId="1"/>
      <p:bldP spid="232469" grpId="0"/>
      <p:bldP spid="232469" grpId="1"/>
      <p:bldP spid="232470" grpId="0"/>
      <p:bldP spid="23247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hlinkClick r:id="" action="ppaction://noaction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394960" y="3633393"/>
            <a:ext cx="708354" cy="793024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46" b="1">
                <a:solidFill>
                  <a:srgbClr val="80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111620" name="AutoShape 4">
            <a:hlinkClick r:id="rId6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5873596" y="3636904"/>
            <a:ext cx="716001" cy="77568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46" b="1">
                <a:solidFill>
                  <a:srgbClr val="80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3024191" y="1103435"/>
            <a:ext cx="6237043" cy="4642338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en-US" sz="1246">
              <a:solidFill>
                <a:prstClr val="black"/>
              </a:solidFill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3024191" y="1103435"/>
            <a:ext cx="6237043" cy="4642338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en-US" sz="1246">
              <a:solidFill>
                <a:prstClr val="black"/>
              </a:solidFill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3129697" y="1208943"/>
            <a:ext cx="6131536" cy="4642338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en-US" sz="1246">
              <a:solidFill>
                <a:prstClr val="black"/>
              </a:solidFill>
            </a:endParaRPr>
          </a:p>
        </p:txBody>
      </p:sp>
      <p:pic>
        <p:nvPicPr>
          <p:cNvPr id="17415" name="Picture 12" descr="smalborg[1]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86847" y="1375998"/>
            <a:ext cx="6016136" cy="113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WordArt 15">
            <a:hlinkClick r:id="rId8" action="ppaction://hlinkpres?slideindex=20&amp;slidetitle=Slide%2020"/>
          </p:cNvPr>
          <p:cNvSpPr>
            <a:spLocks noChangeArrowheads="1" noChangeShapeType="1" noTextEdit="1"/>
          </p:cNvSpPr>
          <p:nvPr/>
        </p:nvSpPr>
        <p:spPr bwMode="auto">
          <a:xfrm>
            <a:off x="3238959" y="1506093"/>
            <a:ext cx="5838095" cy="8456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51"/>
              </a:avLst>
            </a:prstTxWarp>
          </a:bodyPr>
          <a:lstStyle/>
          <a:p>
            <a:pPr algn="ctr" eaLnBrk="1" hangingPunct="1"/>
            <a:r>
              <a:rPr lang="it-IT" sz="2492" b="1" i="1" kern="1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KHỞI ĐỘNG ĐẦU GIỜ </a:t>
            </a:r>
          </a:p>
          <a:p>
            <a:pPr algn="ctr" eaLnBrk="1" hangingPunct="1"/>
            <a:r>
              <a:rPr lang="it-IT" sz="2492" b="1" i="1" kern="1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TRÒ CHƠI : AI NHANH AI ĐÚNG</a:t>
            </a:r>
            <a:endParaRPr lang="en-US" sz="2492" b="1" i="1" kern="10">
              <a:ln w="12700">
                <a:solidFill>
                  <a:srgbClr val="0000FF"/>
                </a:solidFill>
                <a:round/>
              </a:ln>
              <a:solidFill>
                <a:prstClr val="whit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417" name="Picture 19" descr="photo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554" y="1055077"/>
            <a:ext cx="5591908" cy="47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0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955" y="1160584"/>
            <a:ext cx="422031" cy="42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1" descr="photo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24" y="5433646"/>
            <a:ext cx="3112477" cy="47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2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25" y="1213338"/>
            <a:ext cx="486874" cy="42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4" descr="photo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339" y="5324842"/>
            <a:ext cx="3112477" cy="47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7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63" y="5961186"/>
            <a:ext cx="211015" cy="21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Box 1"/>
          <p:cNvSpPr txBox="1">
            <a:spLocks noChangeArrowheads="1"/>
          </p:cNvSpPr>
          <p:nvPr/>
        </p:nvSpPr>
        <p:spPr bwMode="auto">
          <a:xfrm>
            <a:off x="3974730" y="2767729"/>
            <a:ext cx="1798027" cy="4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2492" b="1">
                <a:solidFill>
                  <a:srgbClr val="FF0000"/>
                </a:solidFill>
              </a:rPr>
              <a:t>Câu hỏi:</a:t>
            </a:r>
          </a:p>
        </p:txBody>
      </p:sp>
      <p:sp>
        <p:nvSpPr>
          <p:cNvPr id="17" name="AutoShape 4">
            <a:hlinkClick r:id="rId12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7289654" y="3647322"/>
            <a:ext cx="698989" cy="74295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46" b="1">
                <a:solidFill>
                  <a:srgbClr val="800000"/>
                </a:solidFill>
                <a:latin typeface="VNI-Bodon-Poster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700162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remove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40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1618" grpId="0" bldLvl="0" animBg="1"/>
      <p:bldP spid="111620" grpId="0" bldLvl="0" animBg="1"/>
      <p:bldP spid="111631" grpId="0" animBg="1"/>
      <p:bldP spid="1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3669324" y="1856278"/>
            <a:ext cx="3745523" cy="43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215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9940" name="Picture 13" descr="be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52139">
            <a:off x="9492415" y="302457"/>
            <a:ext cx="794605" cy="82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5093678" y="6031376"/>
            <a:ext cx="1582615" cy="36927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462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462" b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3089" name="Group 17"/>
          <p:cNvGrpSpPr/>
          <p:nvPr/>
        </p:nvGrpSpPr>
        <p:grpSpPr bwMode="auto">
          <a:xfrm>
            <a:off x="2740006" y="887131"/>
            <a:ext cx="7013594" cy="1107949"/>
            <a:chOff x="66" y="714"/>
            <a:chExt cx="4960" cy="1258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288"/>
              <a:ext cx="231" cy="122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1038"/>
              <a:ext cx="4918" cy="65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r>
                <a:rPr lang="en-US" sz="2769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2. </a:t>
              </a:r>
              <a:r>
                <a:rPr lang="en-US" sz="2769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Biểu</a:t>
              </a:r>
              <a:r>
                <a:rPr lang="en-US" sz="2769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2769" b="1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tượng</a:t>
              </a:r>
              <a:r>
                <a:rPr lang="en-US" sz="2769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sau có </a:t>
              </a:r>
              <a:r>
                <a:rPr lang="en-US" sz="2769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chức</a:t>
              </a:r>
              <a:r>
                <a:rPr lang="en-US" sz="2769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2769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năng</a:t>
              </a:r>
              <a:r>
                <a:rPr lang="en-US" sz="2769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2769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gì</a:t>
              </a:r>
              <a:r>
                <a:rPr lang="en-US" sz="2769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?</a:t>
              </a:r>
            </a:p>
          </p:txBody>
        </p:sp>
        <p:sp>
          <p:nvSpPr>
            <p:cNvPr id="3" name="AutoShape 19" descr="Parchment"/>
            <p:cNvSpPr>
              <a:spLocks noChangeArrowheads="1"/>
            </p:cNvSpPr>
            <p:nvPr/>
          </p:nvSpPr>
          <p:spPr bwMode="auto">
            <a:xfrm>
              <a:off x="108" y="714"/>
              <a:ext cx="4918" cy="125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954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pl-PL" sz="2954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</a:t>
              </a:r>
              <a:r>
                <a:rPr lang="en-US" sz="2954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hiệu ứng cho văn bản trong  trang trình chiếu ta vào thẻ nào </a:t>
              </a:r>
              <a:r>
                <a:rPr lang="pl-PL" sz="2954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 đây?</a:t>
              </a:r>
              <a:endParaRPr lang="vi-VN" sz="1477">
                <a:solidFill>
                  <a:prstClr val="black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3092" name="Group 20"/>
          <p:cNvGrpSpPr/>
          <p:nvPr/>
        </p:nvGrpSpPr>
        <p:grpSpPr bwMode="auto">
          <a:xfrm>
            <a:off x="3300049" y="2587240"/>
            <a:ext cx="762027" cy="541827"/>
            <a:chOff x="144" y="1868"/>
            <a:chExt cx="5767" cy="493"/>
          </a:xfrm>
        </p:grpSpPr>
        <p:sp>
          <p:nvSpPr>
            <p:cNvPr id="39963" name="Rectangle 21" descr="Water droplets"/>
            <p:cNvSpPr>
              <a:spLocks noChangeArrowheads="1"/>
            </p:cNvSpPr>
            <p:nvPr/>
          </p:nvSpPr>
          <p:spPr bwMode="auto">
            <a:xfrm>
              <a:off x="4513" y="2061"/>
              <a:ext cx="1398" cy="98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64" name="AutoShape 22" descr="Water droplets"/>
            <p:cNvSpPr>
              <a:spLocks noChangeArrowheads="1"/>
            </p:cNvSpPr>
            <p:nvPr/>
          </p:nvSpPr>
          <p:spPr bwMode="auto">
            <a:xfrm>
              <a:off x="144" y="1868"/>
              <a:ext cx="4753" cy="49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16531" indent="-316531"/>
              <a:r>
                <a:rPr lang="en-US" sz="2585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endParaRPr lang="en-US" sz="2492" b="1" dirty="0" err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5" name="Group 23"/>
          <p:cNvGrpSpPr/>
          <p:nvPr/>
        </p:nvGrpSpPr>
        <p:grpSpPr bwMode="auto">
          <a:xfrm>
            <a:off x="3316067" y="4086170"/>
            <a:ext cx="748054" cy="542763"/>
            <a:chOff x="148" y="2065"/>
            <a:chExt cx="5796" cy="390"/>
          </a:xfrm>
        </p:grpSpPr>
        <p:sp>
          <p:nvSpPr>
            <p:cNvPr id="39961" name="Rectangle 24" descr="Water droplets"/>
            <p:cNvSpPr>
              <a:spLocks noChangeArrowheads="1"/>
            </p:cNvSpPr>
            <p:nvPr/>
          </p:nvSpPr>
          <p:spPr bwMode="auto">
            <a:xfrm>
              <a:off x="4513" y="2071"/>
              <a:ext cx="1431" cy="77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2" name="AutoShape 25" descr="Water droplets"/>
            <p:cNvSpPr>
              <a:spLocks noChangeArrowheads="1"/>
            </p:cNvSpPr>
            <p:nvPr/>
          </p:nvSpPr>
          <p:spPr bwMode="auto">
            <a:xfrm>
              <a:off x="148" y="2065"/>
              <a:ext cx="4742" cy="390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r>
                <a:rPr lang="en-US" sz="2585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endParaRPr lang="vi-VN" sz="258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/>
          <p:nvPr/>
        </p:nvGrpSpPr>
        <p:grpSpPr bwMode="auto">
          <a:xfrm>
            <a:off x="3316067" y="5154310"/>
            <a:ext cx="1913592" cy="573699"/>
            <a:chOff x="142" y="1855"/>
            <a:chExt cx="4838" cy="522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2061"/>
              <a:ext cx="467" cy="9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55"/>
              <a:ext cx="4757" cy="52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r>
                <a:rPr lang="en-US" sz="2769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B</a:t>
              </a:r>
            </a:p>
          </p:txBody>
        </p:sp>
      </p:grp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1986381" y="317292"/>
            <a:ext cx="821806" cy="797902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0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5528897" y="5864246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5476143" y="5921434"/>
            <a:ext cx="791308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5515708" y="5948411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5542084" y="5973125"/>
            <a:ext cx="791308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5515708" y="6003826"/>
            <a:ext cx="738554" cy="369277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5555272" y="5977449"/>
            <a:ext cx="791308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5555273" y="6011592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542085" y="5958838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5555273" y="5997306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5542085" y="5983019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AutoShape 25" descr="Water droplets"/>
          <p:cNvSpPr>
            <a:spLocks noChangeArrowheads="1"/>
          </p:cNvSpPr>
          <p:nvPr/>
        </p:nvSpPr>
        <p:spPr bwMode="auto">
          <a:xfrm>
            <a:off x="7540072" y="2658320"/>
            <a:ext cx="595745" cy="542276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58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vi-VN" sz="2585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31" name="AutoShape 25" descr="Water droplets"/>
          <p:cNvSpPr>
            <a:spLocks noChangeArrowheads="1"/>
          </p:cNvSpPr>
          <p:nvPr/>
        </p:nvSpPr>
        <p:spPr bwMode="auto">
          <a:xfrm>
            <a:off x="7538832" y="4208768"/>
            <a:ext cx="612021" cy="542276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58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vi-VN" sz="2585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848254" y="4281824"/>
            <a:ext cx="170525" cy="36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endParaRPr lang="vi-VN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618" y="2629946"/>
            <a:ext cx="1165895" cy="44651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354" y="4254775"/>
            <a:ext cx="1229160" cy="416324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356" y="2668108"/>
            <a:ext cx="1340857" cy="437830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77" y="4165219"/>
            <a:ext cx="1838146" cy="45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6457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3669324" y="1856278"/>
            <a:ext cx="3745523" cy="43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215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9940" name="Picture 13" descr="be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52139">
            <a:off x="9492415" y="302457"/>
            <a:ext cx="794605" cy="82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5093678" y="6031376"/>
            <a:ext cx="1582615" cy="36927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462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462" b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3089" name="Group 17"/>
          <p:cNvGrpSpPr/>
          <p:nvPr/>
        </p:nvGrpSpPr>
        <p:grpSpPr bwMode="auto">
          <a:xfrm>
            <a:off x="2434698" y="885370"/>
            <a:ext cx="7318902" cy="1107949"/>
            <a:chOff x="66" y="712"/>
            <a:chExt cx="4960" cy="1258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288"/>
              <a:ext cx="231" cy="122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1038"/>
              <a:ext cx="4918" cy="65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r>
                <a:rPr lang="en-US" sz="2769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2. </a:t>
              </a:r>
              <a:r>
                <a:rPr lang="en-US" sz="2769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Biểu</a:t>
              </a:r>
              <a:r>
                <a:rPr lang="en-US" sz="2769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2769" b="1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tượng</a:t>
              </a:r>
              <a:r>
                <a:rPr lang="en-US" sz="2769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sau có </a:t>
              </a:r>
              <a:r>
                <a:rPr lang="en-US" sz="2769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chức</a:t>
              </a:r>
              <a:r>
                <a:rPr lang="en-US" sz="2769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2769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năng</a:t>
              </a:r>
              <a:r>
                <a:rPr lang="en-US" sz="2769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2769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gì</a:t>
              </a:r>
              <a:r>
                <a:rPr lang="en-US" sz="2769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?</a:t>
              </a:r>
            </a:p>
          </p:txBody>
        </p:sp>
        <p:sp>
          <p:nvSpPr>
            <p:cNvPr id="3" name="AutoShape 19" descr="Parchment"/>
            <p:cNvSpPr>
              <a:spLocks noChangeArrowheads="1"/>
            </p:cNvSpPr>
            <p:nvPr/>
          </p:nvSpPr>
          <p:spPr bwMode="auto">
            <a:xfrm>
              <a:off x="108" y="712"/>
              <a:ext cx="4918" cy="125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954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pl-PL" sz="2954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</a:t>
              </a:r>
              <a:r>
                <a:rPr lang="en-US" sz="2954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hiệu ứng nâng cao trong trang trình chiếu ta vào biểu tượng nào </a:t>
              </a:r>
              <a:r>
                <a:rPr lang="pl-PL" sz="2954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 đây?</a:t>
              </a:r>
              <a:endParaRPr lang="vi-VN" sz="1477">
                <a:solidFill>
                  <a:prstClr val="black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3092" name="Group 20"/>
          <p:cNvGrpSpPr/>
          <p:nvPr/>
        </p:nvGrpSpPr>
        <p:grpSpPr bwMode="auto">
          <a:xfrm>
            <a:off x="3300049" y="2587240"/>
            <a:ext cx="762027" cy="541827"/>
            <a:chOff x="144" y="1868"/>
            <a:chExt cx="5767" cy="493"/>
          </a:xfrm>
        </p:grpSpPr>
        <p:sp>
          <p:nvSpPr>
            <p:cNvPr id="39963" name="Rectangle 21" descr="Water droplets"/>
            <p:cNvSpPr>
              <a:spLocks noChangeArrowheads="1"/>
            </p:cNvSpPr>
            <p:nvPr/>
          </p:nvSpPr>
          <p:spPr bwMode="auto">
            <a:xfrm>
              <a:off x="4513" y="2061"/>
              <a:ext cx="1398" cy="98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64" name="AutoShape 22" descr="Water droplets"/>
            <p:cNvSpPr>
              <a:spLocks noChangeArrowheads="1"/>
            </p:cNvSpPr>
            <p:nvPr/>
          </p:nvSpPr>
          <p:spPr bwMode="auto">
            <a:xfrm>
              <a:off x="144" y="1868"/>
              <a:ext cx="4753" cy="49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16531" indent="-316531"/>
              <a:r>
                <a:rPr lang="en-US" sz="2585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endParaRPr lang="en-US" sz="2492" b="1" dirty="0" err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5" name="Group 23"/>
          <p:cNvGrpSpPr/>
          <p:nvPr/>
        </p:nvGrpSpPr>
        <p:grpSpPr bwMode="auto">
          <a:xfrm>
            <a:off x="3316067" y="4086170"/>
            <a:ext cx="748054" cy="542763"/>
            <a:chOff x="148" y="2065"/>
            <a:chExt cx="5796" cy="390"/>
          </a:xfrm>
        </p:grpSpPr>
        <p:sp>
          <p:nvSpPr>
            <p:cNvPr id="39961" name="Rectangle 24" descr="Water droplets"/>
            <p:cNvSpPr>
              <a:spLocks noChangeArrowheads="1"/>
            </p:cNvSpPr>
            <p:nvPr/>
          </p:nvSpPr>
          <p:spPr bwMode="auto">
            <a:xfrm>
              <a:off x="4513" y="2071"/>
              <a:ext cx="1431" cy="77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2" name="AutoShape 25" descr="Water droplets"/>
            <p:cNvSpPr>
              <a:spLocks noChangeArrowheads="1"/>
            </p:cNvSpPr>
            <p:nvPr/>
          </p:nvSpPr>
          <p:spPr bwMode="auto">
            <a:xfrm>
              <a:off x="148" y="2065"/>
              <a:ext cx="4742" cy="390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r>
                <a:rPr lang="en-US" sz="2585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endParaRPr lang="vi-VN" sz="258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/>
          <p:nvPr/>
        </p:nvGrpSpPr>
        <p:grpSpPr bwMode="auto">
          <a:xfrm>
            <a:off x="3300046" y="5268572"/>
            <a:ext cx="1913592" cy="573699"/>
            <a:chOff x="142" y="1855"/>
            <a:chExt cx="4838" cy="522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2061"/>
              <a:ext cx="467" cy="9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55"/>
              <a:ext cx="4757" cy="52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r>
                <a:rPr lang="en-US" sz="2769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D</a:t>
              </a:r>
            </a:p>
          </p:txBody>
        </p:sp>
      </p:grp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1742043" y="317292"/>
            <a:ext cx="821806" cy="797902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0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5528897" y="5864246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5476143" y="5921434"/>
            <a:ext cx="791308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5515708" y="5948411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5542084" y="5973125"/>
            <a:ext cx="791308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5515708" y="6003826"/>
            <a:ext cx="738554" cy="369277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5555272" y="5977449"/>
            <a:ext cx="791308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5555273" y="6011592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542085" y="5958838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5555273" y="5997306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5542085" y="5983019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AutoShape 25" descr="Water droplets"/>
          <p:cNvSpPr>
            <a:spLocks noChangeArrowheads="1"/>
          </p:cNvSpPr>
          <p:nvPr/>
        </p:nvSpPr>
        <p:spPr bwMode="auto">
          <a:xfrm>
            <a:off x="7540072" y="2658320"/>
            <a:ext cx="595745" cy="542276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58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vi-VN" sz="2585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31" name="AutoShape 25" descr="Water droplets"/>
          <p:cNvSpPr>
            <a:spLocks noChangeArrowheads="1"/>
          </p:cNvSpPr>
          <p:nvPr/>
        </p:nvSpPr>
        <p:spPr bwMode="auto">
          <a:xfrm>
            <a:off x="7538832" y="4208768"/>
            <a:ext cx="612021" cy="542276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58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vi-VN" sz="2585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848254" y="4281824"/>
            <a:ext cx="170525" cy="36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endParaRPr lang="vi-VN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319" y="3998786"/>
            <a:ext cx="803565" cy="792403"/>
          </a:xfrm>
          <a:prstGeom prst="rect">
            <a:avLst/>
          </a:prstGeom>
        </p:spPr>
      </p:pic>
      <p:pic>
        <p:nvPicPr>
          <p:cNvPr id="47" name="Picture 46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82" y="2463484"/>
            <a:ext cx="830664" cy="767469"/>
          </a:xfrm>
          <a:prstGeom prst="rect">
            <a:avLst/>
          </a:prstGeom>
        </p:spPr>
      </p:pic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64" y="3979513"/>
            <a:ext cx="713742" cy="749430"/>
          </a:xfrm>
          <a:prstGeom prst="rect">
            <a:avLst/>
          </a:prstGeom>
        </p:spPr>
      </p:pic>
      <p:pic>
        <p:nvPicPr>
          <p:cNvPr id="49" name="Picture 48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136" y="2364204"/>
            <a:ext cx="770500" cy="79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5089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3669324" y="1856278"/>
            <a:ext cx="3745523" cy="43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215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9940" name="Picture 13" descr="be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52139">
            <a:off x="9492415" y="302457"/>
            <a:ext cx="794605" cy="82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5093678" y="6031376"/>
            <a:ext cx="1582615" cy="36927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462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462" b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3089" name="Group 17"/>
          <p:cNvGrpSpPr/>
          <p:nvPr/>
        </p:nvGrpSpPr>
        <p:grpSpPr bwMode="auto">
          <a:xfrm>
            <a:off x="2740006" y="887131"/>
            <a:ext cx="7013594" cy="1107949"/>
            <a:chOff x="66" y="714"/>
            <a:chExt cx="4960" cy="1258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288"/>
              <a:ext cx="231" cy="122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1038"/>
              <a:ext cx="4918" cy="65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r>
                <a:rPr lang="en-US" sz="2769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2. </a:t>
              </a:r>
              <a:r>
                <a:rPr lang="en-US" sz="2769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Biểu</a:t>
              </a:r>
              <a:r>
                <a:rPr lang="en-US" sz="2769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2769" b="1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tượng</a:t>
              </a:r>
              <a:r>
                <a:rPr lang="en-US" sz="2769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sau có </a:t>
              </a:r>
              <a:r>
                <a:rPr lang="en-US" sz="2769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chức</a:t>
              </a:r>
              <a:r>
                <a:rPr lang="en-US" sz="2769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2769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năng</a:t>
              </a:r>
              <a:r>
                <a:rPr lang="en-US" sz="2769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2769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gì</a:t>
              </a:r>
              <a:r>
                <a:rPr lang="en-US" sz="2769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?</a:t>
              </a:r>
            </a:p>
          </p:txBody>
        </p:sp>
        <p:sp>
          <p:nvSpPr>
            <p:cNvPr id="3" name="AutoShape 19" descr="Parchment"/>
            <p:cNvSpPr>
              <a:spLocks noChangeArrowheads="1"/>
            </p:cNvSpPr>
            <p:nvPr/>
          </p:nvSpPr>
          <p:spPr bwMode="auto">
            <a:xfrm>
              <a:off x="108" y="714"/>
              <a:ext cx="4918" cy="125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954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pl-PL" sz="2954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</a:t>
              </a:r>
              <a:r>
                <a:rPr lang="en-US" sz="2954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chèn hình ảnh vào trang trình chiếu ta vào thẻ nào </a:t>
              </a:r>
              <a:r>
                <a:rPr lang="pl-PL" sz="2954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 đây?</a:t>
              </a:r>
              <a:endParaRPr lang="vi-VN" sz="1477">
                <a:solidFill>
                  <a:prstClr val="black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3092" name="Group 20"/>
          <p:cNvGrpSpPr/>
          <p:nvPr/>
        </p:nvGrpSpPr>
        <p:grpSpPr bwMode="auto">
          <a:xfrm>
            <a:off x="3300049" y="2587240"/>
            <a:ext cx="762027" cy="541827"/>
            <a:chOff x="144" y="1868"/>
            <a:chExt cx="5767" cy="493"/>
          </a:xfrm>
        </p:grpSpPr>
        <p:sp>
          <p:nvSpPr>
            <p:cNvPr id="39963" name="Rectangle 21" descr="Water droplets"/>
            <p:cNvSpPr>
              <a:spLocks noChangeArrowheads="1"/>
            </p:cNvSpPr>
            <p:nvPr/>
          </p:nvSpPr>
          <p:spPr bwMode="auto">
            <a:xfrm>
              <a:off x="4513" y="2061"/>
              <a:ext cx="1398" cy="98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64" name="AutoShape 22" descr="Water droplets"/>
            <p:cNvSpPr>
              <a:spLocks noChangeArrowheads="1"/>
            </p:cNvSpPr>
            <p:nvPr/>
          </p:nvSpPr>
          <p:spPr bwMode="auto">
            <a:xfrm>
              <a:off x="144" y="1868"/>
              <a:ext cx="4753" cy="49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16531" indent="-316531"/>
              <a:r>
                <a:rPr lang="en-US" sz="2585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endParaRPr lang="en-US" sz="2492" b="1" dirty="0" err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5" name="Group 23"/>
          <p:cNvGrpSpPr/>
          <p:nvPr/>
        </p:nvGrpSpPr>
        <p:grpSpPr bwMode="auto">
          <a:xfrm>
            <a:off x="3316067" y="4086170"/>
            <a:ext cx="748054" cy="542763"/>
            <a:chOff x="148" y="2065"/>
            <a:chExt cx="5796" cy="390"/>
          </a:xfrm>
        </p:grpSpPr>
        <p:sp>
          <p:nvSpPr>
            <p:cNvPr id="39961" name="Rectangle 24" descr="Water droplets"/>
            <p:cNvSpPr>
              <a:spLocks noChangeArrowheads="1"/>
            </p:cNvSpPr>
            <p:nvPr/>
          </p:nvSpPr>
          <p:spPr bwMode="auto">
            <a:xfrm>
              <a:off x="4513" y="2071"/>
              <a:ext cx="1431" cy="77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2" name="AutoShape 25" descr="Water droplets"/>
            <p:cNvSpPr>
              <a:spLocks noChangeArrowheads="1"/>
            </p:cNvSpPr>
            <p:nvPr/>
          </p:nvSpPr>
          <p:spPr bwMode="auto">
            <a:xfrm>
              <a:off x="148" y="2065"/>
              <a:ext cx="4742" cy="390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r>
                <a:rPr lang="en-US" sz="2585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endParaRPr lang="vi-VN" sz="258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/>
          <p:nvPr/>
        </p:nvGrpSpPr>
        <p:grpSpPr bwMode="auto">
          <a:xfrm>
            <a:off x="3316067" y="5154310"/>
            <a:ext cx="1913592" cy="573699"/>
            <a:chOff x="142" y="1855"/>
            <a:chExt cx="4838" cy="522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2061"/>
              <a:ext cx="467" cy="9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55"/>
              <a:ext cx="4757" cy="52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r>
                <a:rPr lang="en-US" sz="2769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A</a:t>
              </a:r>
            </a:p>
          </p:txBody>
        </p:sp>
      </p:grp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1986381" y="317292"/>
            <a:ext cx="821806" cy="797902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0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5528897" y="5864246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5476143" y="5921434"/>
            <a:ext cx="791308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5515708" y="5948411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5542084" y="5973125"/>
            <a:ext cx="791308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5515708" y="6003826"/>
            <a:ext cx="738554" cy="369277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5555272" y="5977449"/>
            <a:ext cx="791308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5555273" y="6011592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542085" y="5958838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5555273" y="5997306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5542085" y="5983019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AutoShape 25" descr="Water droplets"/>
          <p:cNvSpPr>
            <a:spLocks noChangeArrowheads="1"/>
          </p:cNvSpPr>
          <p:nvPr/>
        </p:nvSpPr>
        <p:spPr bwMode="auto">
          <a:xfrm>
            <a:off x="7540072" y="2658320"/>
            <a:ext cx="595745" cy="542276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58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vi-VN" sz="2585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31" name="AutoShape 25" descr="Water droplets"/>
          <p:cNvSpPr>
            <a:spLocks noChangeArrowheads="1"/>
          </p:cNvSpPr>
          <p:nvPr/>
        </p:nvSpPr>
        <p:spPr bwMode="auto">
          <a:xfrm>
            <a:off x="7538832" y="4208768"/>
            <a:ext cx="612021" cy="542276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58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vi-VN" sz="2585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848254" y="4281824"/>
            <a:ext cx="170525" cy="36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endParaRPr lang="vi-VN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618" y="2629946"/>
            <a:ext cx="1165895" cy="44651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354" y="4254775"/>
            <a:ext cx="1229160" cy="416324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356" y="2668108"/>
            <a:ext cx="1340857" cy="437830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77" y="4165219"/>
            <a:ext cx="1838146" cy="45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5187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1905000" y="381001"/>
            <a:ext cx="8763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6600" b="1">
                <a:solidFill>
                  <a:srgbClr val="FF0000"/>
                </a:solidFill>
              </a:rPr>
              <a:t>Quan sát hình ảnh sau: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243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44452" y="1489076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gì?</a:t>
            </a:r>
          </a:p>
        </p:txBody>
      </p:sp>
    </p:spTree>
    <p:extLst>
      <p:ext uri="{BB962C8B-B14F-4D97-AF65-F5344CB8AC3E}">
        <p14:creationId xmlns:p14="http://schemas.microsoft.com/office/powerpoint/2010/main" val="117724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7 0.01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1661777" y="533401"/>
            <a:ext cx="8523623" cy="204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Tin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HIỆU ỨNG CHO HÌNH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TRONG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TRÌNH CHIẾU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108200" y="3748088"/>
            <a:ext cx="8077200" cy="461962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1. Tạo được hiệu ứng cho hình ảnh trong trang trình chiếu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108200" y="4556126"/>
            <a:ext cx="8439150" cy="461963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2. Tạo được hiệu ứng chuyển động theo đường thẳng hoặc xiên.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33600" y="2992439"/>
            <a:ext cx="2038350" cy="579437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Mục tiêu:</a:t>
            </a:r>
          </a:p>
        </p:txBody>
      </p:sp>
    </p:spTree>
    <p:extLst>
      <p:ext uri="{BB962C8B-B14F-4D97-AF65-F5344CB8AC3E}">
        <p14:creationId xmlns:p14="http://schemas.microsoft.com/office/powerpoint/2010/main" val="351219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Kết quả hình ảnh cho hình nền slide đơn giản và đẹp (Có hình ảnh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6513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905000" y="1084263"/>
            <a:ext cx="8432800" cy="738664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Chọn hình ảnh cần tạo chuyển động</a:t>
            </a:r>
          </a:p>
        </p:txBody>
      </p:sp>
      <p:sp>
        <p:nvSpPr>
          <p:cNvPr id="6" name="Text Box 5">
            <a:hlinkClick r:id="rId5"/>
          </p:cNvPr>
          <p:cNvSpPr txBox="1">
            <a:spLocks noChangeArrowheads="1"/>
          </p:cNvSpPr>
          <p:nvPr/>
        </p:nvSpPr>
        <p:spPr bwMode="auto">
          <a:xfrm>
            <a:off x="1752600" y="142875"/>
            <a:ext cx="8839200" cy="585788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Tạo hiệu ứng cho hình ảnh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895475" y="1973264"/>
            <a:ext cx="8432800" cy="3754437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Trên thẻ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Animations</a:t>
            </a:r>
            <a:r>
              <a:rPr lang="en-US"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chọn               sau đó chọn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Motion Paths </a:t>
            </a:r>
            <a:r>
              <a:rPr lang="en-US"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Chọn một trong số các hiệu ứng.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4: Quan sát hình ảnh chuyển động theo hướng đã chọn.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1897063"/>
            <a:ext cx="12192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059703"/>
      </p:ext>
    </p:extLst>
  </p:cSld>
  <p:clrMapOvr>
    <a:masterClrMapping/>
  </p:clrMapOvr>
  <p:transition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 bwMode="auto">
          <a:xfrm>
            <a:off x="1524001" y="1054101"/>
            <a:ext cx="5419725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239000" y="1147763"/>
            <a:ext cx="3384550" cy="138430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oạn văn bản muốn tạo hiệu ứng.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15226" y="2432050"/>
            <a:ext cx="2913063" cy="181610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buNone/>
              <a:defRPr/>
            </a:pPr>
            <a:r>
              <a:rPr lang="en-US" altLang="en-US" sz="28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8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Chọn </a:t>
            </a:r>
            <a:r>
              <a:rPr lang="en-US" altLang="en-US" sz="28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Animations, 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Custom Animation. </a:t>
            </a: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83450" y="4178300"/>
            <a:ext cx="3384550" cy="258603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7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7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2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alt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Add Effect</a:t>
            </a:r>
            <a:r>
              <a:rPr lang="en-US" alt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alt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5" name="Curved Connector 14"/>
          <p:cNvCxnSpPr>
            <a:endCxn id="21" idx="3"/>
          </p:cNvCxnSpPr>
          <p:nvPr/>
        </p:nvCxnSpPr>
        <p:spPr>
          <a:xfrm rot="10800000">
            <a:off x="3625851" y="1514475"/>
            <a:ext cx="3889375" cy="1130300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>
            <a:off x="6911975" y="3851275"/>
            <a:ext cx="469900" cy="552450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025776" y="1390651"/>
            <a:ext cx="600075" cy="2460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90726" y="1944689"/>
            <a:ext cx="796925" cy="2619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49851" y="2681288"/>
            <a:ext cx="1774825" cy="197326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52588" y="-9525"/>
            <a:ext cx="899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Tạo hiệu ứng cho hình ảnh</a:t>
            </a:r>
            <a:endParaRPr lang="en-US" altLang="en-US" sz="2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68" name="Picture 13" descr="Máº¹o Há»c LÃ½ Thuyáº¿t LÃ¡i Xe A1 Dá» Nhá» - Thi Báº±ng LÃ¡i Xe MÃ¡y Äáº­u 100%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4" y="4051300"/>
            <a:ext cx="1836737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68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1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652</Words>
  <Application>Microsoft Office PowerPoint</Application>
  <PresentationFormat>Custom</PresentationFormat>
  <Paragraphs>131</Paragraphs>
  <Slides>16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Muốn thay đổi hay gỡ bỏ hiệu ứng đã chọn ?</vt:lpstr>
      <vt:lpstr>Thực hành</vt:lpstr>
      <vt:lpstr>PowerPoint Presentation</vt:lpstr>
      <vt:lpstr>PowerPoint Presentation</vt:lpstr>
      <vt:lpstr>PowerPoint Presentation</vt:lpstr>
      <vt:lpstr>PowerPoint Presentation</vt:lpstr>
      <vt:lpstr>Trong một bài trình chiếu em có thể tạo được bao nhiêu trang trình chiếu?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NhuLam</cp:lastModifiedBy>
  <cp:revision>14</cp:revision>
  <dcterms:created xsi:type="dcterms:W3CDTF">2021-03-13T08:17:18Z</dcterms:created>
  <dcterms:modified xsi:type="dcterms:W3CDTF">2023-03-01T02:48:08Z</dcterms:modified>
</cp:coreProperties>
</file>