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88" r:id="rId5"/>
    <p:sldId id="289" r:id="rId6"/>
    <p:sldId id="290" r:id="rId7"/>
    <p:sldId id="291" r:id="rId8"/>
    <p:sldId id="257" r:id="rId9"/>
    <p:sldId id="258" r:id="rId10"/>
    <p:sldId id="260" r:id="rId11"/>
    <p:sldId id="261" r:id="rId12"/>
    <p:sldId id="280" r:id="rId13"/>
    <p:sldId id="281" r:id="rId14"/>
    <p:sldId id="267" r:id="rId15"/>
    <p:sldId id="286" r:id="rId16"/>
    <p:sldId id="287" r:id="rId17"/>
    <p:sldId id="265" r:id="rId18"/>
    <p:sldId id="282" r:id="rId19"/>
    <p:sldId id="268" r:id="rId20"/>
    <p:sldId id="262" r:id="rId21"/>
    <p:sldId id="283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AA4D-D589-4638-B4F8-31D9404A0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2518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68615-6B47-48F2-ABEB-CF1728550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584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EB7A-BEEA-44BB-A4D8-6DCC57620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017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0228-4578-4282-A361-8BF77D6941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0459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54BD-4ABD-4739-8D8D-72AA0F0857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5887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C2D8-A751-4EDF-81FA-8CFA0E2E5E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4667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E097-B951-448B-8480-98893AF1EE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316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C25E-BDC0-435C-B6E4-55B0E87906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8632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A35A-A706-46FA-A0EC-6CC2418322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0382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DF8D-3688-4C5C-90C9-CC5AAE73E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6008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420F-5252-40DE-A41F-996E184B4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99931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EA15B6-04ED-4B3C-AD4C-BB2409B62736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4CB180D-1A91-48B1-80A7-3F304B71CE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042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2613859-793F-42D0-9AFA-97AFBA6FE295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FE1C6DE-54C3-48C7-B62A-0344109F1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153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AAC811A-86DC-42F8-9149-7388F950AEEC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D101815-2A3D-4C7A-AB0C-EA58129BA5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84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AB5834D-DA6C-4FEF-A840-BD324FA21529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D408D8B-F953-4597-8109-4E3906E06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838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9AA4475-F41C-4C0E-8A2A-A55EC80EB4B5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592CB7E-D2FA-408F-991E-F10395857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935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D6F6B9A-D99D-4BBD-9228-451E875F1A16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F1D7C60-0374-4AE4-8CDA-B6020E003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562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EDC12E6-558C-4C44-B8E4-3B2549FAE08F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345E897-9DB3-4C3F-8182-7797B7A2E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33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B43B51C-5EA8-476E-9B74-32E6620475E9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743CAE9-27C8-41C5-B27A-FE04CBAEA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856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CEFCF18-A99C-439F-B45A-6AB6ABA078CC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2CB4E97-FD6D-465B-9449-C7CA440ED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283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B9B3CED-BDF1-4089-B51C-B650ADFF5339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B24146D-F67B-4022-9431-CAA30CA52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25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099291-C11C-4AB2-A507-274F605953F4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8FABC73-0949-453B-A5CA-4C09AA03F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690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0888" y="75406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  <a:cs typeface="Arial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6863" y="29940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550D379-28D0-45ED-AD25-92C75A94E248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E242410-81CA-4686-ACC8-6750335B6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424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5A69120-DE43-458D-98F1-A04F93347660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52D09DA-8B97-487E-BEF7-D12E51DFD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35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B46F046-A97B-4763-B455-97C2BA50929E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397CC73-3D10-4615-B18C-51F17B640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730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4367839-E327-435F-B206-07FEF4B3C450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1E834D3-40FD-4D4C-B55F-58E368F1EC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362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9A2A3D8-68CE-483F-A3C8-4D964D099DC1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44DDB02-CB45-4106-9CD6-DF0A49606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95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A66F63C-0A2C-4B52-8937-9D93135D55B0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77FFDDA-E62F-4D48-AC44-3707553DD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87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100000">
              <a:schemeClr val="bg1"/>
            </a:gs>
            <a:gs pos="100000">
              <a:srgbClr val="CC00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B195B6-6E42-4878-AB9B-5A269E61367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2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</a:defRPr>
            </a:lvl1pPr>
          </a:lstStyle>
          <a:p>
            <a:pPr>
              <a:defRPr/>
            </a:pPr>
            <a:fld id="{33A1DA01-33BF-4EE9-96A5-0B60160D8742}" type="datetimeFigureOut">
              <a:rPr lang="en-US">
                <a:cs typeface="Arial" charset="0"/>
              </a:rPr>
              <a:pPr>
                <a:defRPr/>
              </a:pPr>
              <a:t>12/12/2022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</a:defRPr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750">
                <a:solidFill>
                  <a:prstClr val="black"/>
                </a:solidFill>
                <a:latin typeface="time new roman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F267A-DFEC-41F5-8C0D-F310036501F3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6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cap="all">
          <a:solidFill>
            <a:schemeClr val="tx1"/>
          </a:solidFill>
          <a:latin typeface="time new roman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9pPr>
    </p:titleStyle>
    <p:bodyStyle>
      <a:lvl1pPr marL="171450" indent="-171450" algn="l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 kern="1200" cap="all">
          <a:solidFill>
            <a:schemeClr val="tx1"/>
          </a:solidFill>
          <a:latin typeface="time new roman"/>
          <a:ea typeface="+mn-ea"/>
          <a:cs typeface="+mn-cs"/>
        </a:defRPr>
      </a:lvl1pPr>
      <a:lvl2pPr marL="5143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time new roman"/>
          <a:ea typeface="+mn-ea"/>
          <a:cs typeface="+mn-cs"/>
        </a:defRPr>
      </a:lvl2pPr>
      <a:lvl3pPr marL="8572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 cap="all">
          <a:solidFill>
            <a:schemeClr val="tx1"/>
          </a:solidFill>
          <a:latin typeface="time new roman"/>
          <a:ea typeface="+mn-ea"/>
          <a:cs typeface="+mn-cs"/>
        </a:defRPr>
      </a:lvl3pPr>
      <a:lvl4pPr marL="12001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4pPr>
      <a:lvl5pPr marL="15430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WordArt 215"/>
          <p:cNvSpPr>
            <a:spLocks noChangeArrowheads="1" noChangeShapeType="1" noTextEdit="1"/>
          </p:cNvSpPr>
          <p:nvPr/>
        </p:nvSpPr>
        <p:spPr bwMode="auto">
          <a:xfrm>
            <a:off x="990600" y="1924050"/>
            <a:ext cx="7162800" cy="6838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+mj-lt"/>
                <a:cs typeface="Arial"/>
              </a:rPr>
              <a:t>Chào mừng Quý thầy, cô về dự giờ thăm </a:t>
            </a:r>
            <a:r>
              <a:rPr lang="vi-VN" sz="6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+mj-lt"/>
                <a:cs typeface="Arial"/>
              </a:rPr>
              <a:t>lớp 4</a:t>
            </a:r>
            <a:endParaRPr lang="en-US" sz="6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FF"/>
              </a:solidFill>
              <a:latin typeface="+mj-lt"/>
              <a:cs typeface="Arial"/>
            </a:endParaRPr>
          </a:p>
        </p:txBody>
      </p:sp>
      <p:sp>
        <p:nvSpPr>
          <p:cNvPr id="59" name="Text Box 216"/>
          <p:cNvSpPr txBox="1">
            <a:spLocks noChangeArrowheads="1"/>
          </p:cNvSpPr>
          <p:nvPr/>
        </p:nvSpPr>
        <p:spPr bwMode="auto">
          <a:xfrm>
            <a:off x="2133600" y="3276600"/>
            <a:ext cx="472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Môn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: Tin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học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23826"/>
            <a:ext cx="1752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9"/>
          <p:cNvSpPr>
            <a:spLocks noChangeArrowheads="1" noChangeShapeType="1" noTextEdit="1"/>
          </p:cNvSpPr>
          <p:nvPr/>
        </p:nvSpPr>
        <p:spPr bwMode="auto">
          <a:xfrm>
            <a:off x="3886200" y="555626"/>
            <a:ext cx="3165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 luận nhóm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33350" y="1600200"/>
            <a:ext cx="85217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Thảo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luận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nhóm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2 </a:t>
            </a:r>
            <a:r>
              <a:rPr lang="en-US" sz="2600" dirty="0" err="1" smtClean="0">
                <a:solidFill>
                  <a:srgbClr val="3333FF"/>
                </a:solidFill>
                <a:latin typeface="Times New Roman" pitchFamily="18" charset="0"/>
              </a:rPr>
              <a:t>thực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Times New Roman" pitchFamily="18" charset="0"/>
              </a:rPr>
              <a:t>hiện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nội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dung: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Chèn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hình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ảnh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vào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soạn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thảo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lang="en-US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79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5046" r="61600" b="10614"/>
          <a:stretch>
            <a:fillRect/>
          </a:stretch>
        </p:blipFill>
        <p:spPr bwMode="auto">
          <a:xfrm>
            <a:off x="463715" y="3300413"/>
            <a:ext cx="185086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loud Callout 18"/>
          <p:cNvSpPr/>
          <p:nvPr/>
        </p:nvSpPr>
        <p:spPr>
          <a:xfrm>
            <a:off x="2537118" y="1921967"/>
            <a:ext cx="6225882" cy="1968500"/>
          </a:xfrm>
          <a:prstGeom prst="cloudCallout">
            <a:avLst>
              <a:gd name="adj1" fmla="val -54822"/>
              <a:gd name="adj2" fmla="val 8522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sẻ kết quả thảo luận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57200" y="1268611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600" b="1" smtClean="0">
                <a:solidFill>
                  <a:srgbClr val="3333FF"/>
                </a:solidFill>
                <a:latin typeface="Times New Roman" pitchFamily="18" charset="0"/>
              </a:rPr>
              <a:t>Chèn tranh ảnh vào văn bản:</a:t>
            </a:r>
            <a:endParaRPr lang="en-US" sz="2600" b="1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3352800" y="2286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1600" y="2819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Picture.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WordArt 24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4800600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 bước thực </a:t>
            </a:r>
            <a:r>
              <a:rPr lang="vi-VN" sz="2400" b="1" i="1" kern="1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hiện</a:t>
            </a:r>
            <a:r>
              <a:rPr lang="en-US" sz="2400" b="1" i="1" kern="1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2400" b="1" i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35052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Insert Picture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4612362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184275" y="2819400"/>
            <a:ext cx="6096000" cy="2286000"/>
          </a:xfrm>
          <a:prstGeom prst="roundRect">
            <a:avLst/>
          </a:prstGeom>
          <a:ln w="38100">
            <a:solidFill>
              <a:srgbClr val="00FF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smtClean="0"/>
              <a:t>Chọn tranh ảnh cần điều chỉnh kích thước, di chuyển con trỏ chuột đến vị trí có ô vuông ở mỗi cạnh hoặc chấm tròn nhỏ ở mỗi góc. Khi đó con trỏ chuột chuyển thành các dấu mũi tên.</a:t>
            </a:r>
            <a:endParaRPr lang="en-US" sz="2400" b="1" dirty="0" err="1" smtClean="0">
              <a:solidFill>
                <a:srgbClr val="0000FF"/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307975" y="2016919"/>
            <a:ext cx="1752600" cy="990600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00FF"/>
                </a:solidFill>
              </a:rPr>
              <a:t>Bước 1</a:t>
            </a:r>
            <a:endParaRPr lang="en-US" sz="2400" b="1" dirty="0" err="1" smtClean="0">
              <a:solidFill>
                <a:srgbClr val="0000FF"/>
              </a:solidFill>
            </a:endParaRPr>
          </a:p>
        </p:txBody>
      </p:sp>
      <p:pic>
        <p:nvPicPr>
          <p:cNvPr id="1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12775" y="949325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kích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thước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20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2302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57" y="2157711"/>
            <a:ext cx="7543800" cy="435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ounded Rectangle 27"/>
          <p:cNvSpPr/>
          <p:nvPr/>
        </p:nvSpPr>
        <p:spPr>
          <a:xfrm>
            <a:off x="1905000" y="4495800"/>
            <a:ext cx="5105400" cy="1143000"/>
          </a:xfrm>
          <a:prstGeom prst="roundRect">
            <a:avLst/>
          </a:prstGeom>
          <a:ln w="57150">
            <a:solidFill>
              <a:srgbClr val="00FF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smtClean="0"/>
          </a:p>
          <a:p>
            <a:r>
              <a:rPr lang="en-US" sz="2400" b="1" smtClean="0"/>
              <a:t>Kéo thả chuột để thay đổi kích thước của tranh. 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1" name="Cloud 30"/>
          <p:cNvSpPr/>
          <p:nvPr/>
        </p:nvSpPr>
        <p:spPr>
          <a:xfrm>
            <a:off x="1371600" y="3733800"/>
            <a:ext cx="1676400" cy="914400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00FF"/>
                </a:solidFill>
              </a:rPr>
              <a:t>Bước 2</a:t>
            </a:r>
            <a:endParaRPr lang="en-US" sz="2400" b="1" dirty="0" err="1" smtClean="0">
              <a:solidFill>
                <a:srgbClr val="0000FF"/>
              </a:solidFill>
            </a:endParaRPr>
          </a:p>
        </p:txBody>
      </p:sp>
      <p:sp>
        <p:nvSpPr>
          <p:cNvPr id="32" name="Left-Right Arrow 31"/>
          <p:cNvSpPr/>
          <p:nvPr/>
        </p:nvSpPr>
        <p:spPr>
          <a:xfrm rot="2340145">
            <a:off x="7491574" y="6095790"/>
            <a:ext cx="663920" cy="311305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00FF"/>
              </a:solidFill>
            </a:endParaRPr>
          </a:p>
        </p:txBody>
      </p:sp>
      <p:sp>
        <p:nvSpPr>
          <p:cNvPr id="33" name="Left-Right Arrow 32"/>
          <p:cNvSpPr/>
          <p:nvPr/>
        </p:nvSpPr>
        <p:spPr>
          <a:xfrm rot="2340145">
            <a:off x="481173" y="2155429"/>
            <a:ext cx="663920" cy="311305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00FF"/>
              </a:solidFill>
            </a:endParaRPr>
          </a:p>
        </p:txBody>
      </p:sp>
      <p:sp>
        <p:nvSpPr>
          <p:cNvPr id="34" name="Left-Right Arrow 33"/>
          <p:cNvSpPr/>
          <p:nvPr/>
        </p:nvSpPr>
        <p:spPr>
          <a:xfrm rot="19201219">
            <a:off x="7490021" y="2158110"/>
            <a:ext cx="663921" cy="311305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00FF"/>
              </a:solidFill>
            </a:endParaRPr>
          </a:p>
        </p:txBody>
      </p:sp>
      <p:sp>
        <p:nvSpPr>
          <p:cNvPr id="36" name="Left-Right Arrow 35"/>
          <p:cNvSpPr/>
          <p:nvPr/>
        </p:nvSpPr>
        <p:spPr>
          <a:xfrm rot="19201219">
            <a:off x="524401" y="6160732"/>
            <a:ext cx="663921" cy="311305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00FF"/>
              </a:solidFill>
            </a:endParaRPr>
          </a:p>
        </p:txBody>
      </p:sp>
      <p:sp>
        <p:nvSpPr>
          <p:cNvPr id="46" name="Left-Right Arrow 45"/>
          <p:cNvSpPr/>
          <p:nvPr/>
        </p:nvSpPr>
        <p:spPr>
          <a:xfrm>
            <a:off x="457200" y="4114800"/>
            <a:ext cx="663921" cy="311305"/>
          </a:xfrm>
          <a:prstGeom prst="leftRightArrow">
            <a:avLst/>
          </a:prstGeom>
          <a:solidFill>
            <a:srgbClr val="00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B050"/>
              </a:solidFill>
            </a:endParaRPr>
          </a:p>
        </p:txBody>
      </p:sp>
      <p:sp>
        <p:nvSpPr>
          <p:cNvPr id="49" name="Left-Right Arrow 48"/>
          <p:cNvSpPr/>
          <p:nvPr/>
        </p:nvSpPr>
        <p:spPr>
          <a:xfrm rot="5400000">
            <a:off x="4045675" y="6152115"/>
            <a:ext cx="622609" cy="331960"/>
          </a:xfrm>
          <a:prstGeom prst="leftRightArrow">
            <a:avLst/>
          </a:prstGeom>
          <a:solidFill>
            <a:srgbClr val="00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B050"/>
              </a:solidFill>
            </a:endParaRPr>
          </a:p>
        </p:txBody>
      </p:sp>
      <p:sp>
        <p:nvSpPr>
          <p:cNvPr id="50" name="Left-Right Arrow 49"/>
          <p:cNvSpPr/>
          <p:nvPr/>
        </p:nvSpPr>
        <p:spPr>
          <a:xfrm>
            <a:off x="7543800" y="4114800"/>
            <a:ext cx="663921" cy="311305"/>
          </a:xfrm>
          <a:prstGeom prst="leftRightArrow">
            <a:avLst/>
          </a:prstGeom>
          <a:solidFill>
            <a:srgbClr val="00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B050"/>
              </a:solidFill>
            </a:endParaRPr>
          </a:p>
        </p:txBody>
      </p:sp>
      <p:sp>
        <p:nvSpPr>
          <p:cNvPr id="51" name="Left-Right Arrow 50"/>
          <p:cNvSpPr/>
          <p:nvPr/>
        </p:nvSpPr>
        <p:spPr>
          <a:xfrm rot="5400000">
            <a:off x="3969475" y="2126525"/>
            <a:ext cx="622609" cy="331960"/>
          </a:xfrm>
          <a:prstGeom prst="leftRightArrow">
            <a:avLst/>
          </a:prstGeom>
          <a:solidFill>
            <a:srgbClr val="00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B050"/>
              </a:solidFill>
            </a:endParaRPr>
          </a:p>
        </p:txBody>
      </p:sp>
      <p:pic>
        <p:nvPicPr>
          <p:cNvPr id="2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820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46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04800" y="1793875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kích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thước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41300" y="4008438"/>
            <a:ext cx="8521700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Thảo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luận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nhóm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2 </a:t>
            </a:r>
            <a:r>
              <a:rPr lang="en-US" sz="2600" dirty="0" err="1" smtClean="0">
                <a:solidFill>
                  <a:srgbClr val="3333FF"/>
                </a:solidFill>
                <a:latin typeface="Times New Roman" pitchFamily="18" charset="0"/>
              </a:rPr>
              <a:t>với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nội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dung: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Thực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hiện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kích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thước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mà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1.</a:t>
            </a:r>
            <a:endParaRPr lang="en-US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90788"/>
            <a:ext cx="1752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9"/>
          <p:cNvSpPr>
            <a:spLocks noChangeArrowheads="1" noChangeShapeType="1" noTextEdit="1"/>
          </p:cNvSpPr>
          <p:nvPr/>
        </p:nvSpPr>
        <p:spPr bwMode="auto">
          <a:xfrm>
            <a:off x="2590800" y="2922588"/>
            <a:ext cx="3165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 luận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5046" r="61600" b="10614"/>
          <a:stretch>
            <a:fillRect/>
          </a:stretch>
        </p:blipFill>
        <p:spPr bwMode="auto">
          <a:xfrm>
            <a:off x="463715" y="3300413"/>
            <a:ext cx="185086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loud Callout 18"/>
          <p:cNvSpPr/>
          <p:nvPr/>
        </p:nvSpPr>
        <p:spPr>
          <a:xfrm>
            <a:off x="2537118" y="1921967"/>
            <a:ext cx="6225882" cy="1968500"/>
          </a:xfrm>
          <a:prstGeom prst="cloudCallout">
            <a:avLst>
              <a:gd name="adj1" fmla="val -54822"/>
              <a:gd name="adj2" fmla="val 8522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sẻ kết quả thảo luận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24"/>
          <p:cNvSpPr>
            <a:spLocks noChangeArrowheads="1" noChangeShapeType="1" noTextEdit="1"/>
          </p:cNvSpPr>
          <p:nvPr/>
        </p:nvSpPr>
        <p:spPr bwMode="auto">
          <a:xfrm>
            <a:off x="1676400" y="2347119"/>
            <a:ext cx="4800600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 bước thực </a:t>
            </a:r>
            <a:r>
              <a:rPr lang="en-US" sz="2400" b="1" i="1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hiện</a:t>
            </a:r>
            <a:r>
              <a:rPr lang="en-US" sz="2400" b="1" i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2400" b="1" i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381000" y="3375025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kích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396875" y="4022725"/>
            <a:ext cx="814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52425" y="1486694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kích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thước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2286000" y="0"/>
            <a:ext cx="5029200" cy="1447800"/>
          </a:xfrm>
          <a:prstGeom prst="cloudCallout">
            <a:avLst>
              <a:gd name="adj1" fmla="val 16946"/>
              <a:gd name="adj2" fmla="val 3659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 HÀNH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8.PNG"/>
          <p:cNvPicPr>
            <a:picLocks noChangeAspect="1"/>
          </p:cNvPicPr>
          <p:nvPr/>
        </p:nvPicPr>
        <p:blipFill rotWithShape="1">
          <a:blip r:embed="rId3"/>
          <a:srcRect t="13235" b="7479"/>
          <a:stretch/>
        </p:blipFill>
        <p:spPr>
          <a:xfrm>
            <a:off x="2514600" y="1676400"/>
            <a:ext cx="4695827" cy="4776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57200" y="1600200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Chèn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57200" y="2133600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kích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thước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16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44714"/>
            <a:ext cx="81534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</a:t>
            </a:r>
            <a:r>
              <a:rPr lang="en-US" sz="4000" b="1" spc="5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 ĐẦU GIỜ</a:t>
            </a:r>
            <a:endParaRPr lang="en-US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ABA9D07-F460-46F1-9281-4EE5D3B4FEE1}" type="slidenum">
              <a:rPr lang="en-US" sz="10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>
              <a:solidFill>
                <a:srgbClr val="000000"/>
              </a:solidFill>
            </a:endParaRPr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495300" y="3219816"/>
            <a:ext cx="8153400" cy="1085483"/>
            <a:chOff x="186" y="873"/>
            <a:chExt cx="2626" cy="771"/>
          </a:xfrm>
        </p:grpSpPr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186" y="873"/>
              <a:ext cx="2626" cy="655"/>
              <a:chOff x="2160" y="1678"/>
              <a:chExt cx="1303" cy="1134"/>
            </a:xfrm>
          </p:grpSpPr>
          <p:sp>
            <p:nvSpPr>
              <p:cNvPr id="8" name="Oval 56"/>
              <p:cNvSpPr>
                <a:spLocks noChangeArrowheads="1"/>
              </p:cNvSpPr>
              <p:nvPr/>
            </p:nvSpPr>
            <p:spPr bwMode="gray">
              <a:xfrm>
                <a:off x="2781" y="1936"/>
                <a:ext cx="61" cy="6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Oval 57"/>
              <p:cNvSpPr>
                <a:spLocks noChangeArrowheads="1"/>
              </p:cNvSpPr>
              <p:nvPr/>
            </p:nvSpPr>
            <p:spPr bwMode="gray">
              <a:xfrm>
                <a:off x="2783" y="1936"/>
                <a:ext cx="61" cy="61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Oval 58"/>
              <p:cNvSpPr>
                <a:spLocks noChangeArrowheads="1"/>
              </p:cNvSpPr>
              <p:nvPr/>
            </p:nvSpPr>
            <p:spPr bwMode="gray">
              <a:xfrm>
                <a:off x="2163" y="1938"/>
                <a:ext cx="1300" cy="61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Oval 59"/>
              <p:cNvSpPr>
                <a:spLocks noChangeArrowheads="1"/>
              </p:cNvSpPr>
              <p:nvPr/>
            </p:nvSpPr>
            <p:spPr bwMode="gray">
              <a:xfrm>
                <a:off x="2160" y="1924"/>
                <a:ext cx="1300" cy="614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Oval 60"/>
              <p:cNvSpPr>
                <a:spLocks noChangeArrowheads="1"/>
              </p:cNvSpPr>
              <p:nvPr/>
            </p:nvSpPr>
            <p:spPr bwMode="gray">
              <a:xfrm>
                <a:off x="2228" y="1938"/>
                <a:ext cx="1170" cy="61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Text Box 65"/>
            <p:cNvSpPr txBox="1">
              <a:spLocks noChangeArrowheads="1"/>
            </p:cNvSpPr>
            <p:nvPr/>
          </p:nvSpPr>
          <p:spPr bwMode="auto">
            <a:xfrm>
              <a:off x="499" y="965"/>
              <a:ext cx="2100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srgbClr val="3333FF"/>
                  </a:solidFill>
                  <a:latin typeface="Times New Roman" pitchFamily="18" charset="0"/>
                </a:rPr>
                <a:t>Trò chơi: Ai nhanh ai đúng?</a:t>
              </a:r>
              <a:endParaRPr lang="en-US" sz="3200" b="1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8221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6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AutoShape 19" descr="Parchment"/>
          <p:cNvSpPr>
            <a:spLocks noChangeArrowheads="1"/>
          </p:cNvSpPr>
          <p:nvPr/>
        </p:nvSpPr>
        <p:spPr bwMode="auto">
          <a:xfrm>
            <a:off x="1635125" y="663057"/>
            <a:ext cx="6178550" cy="1768427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800" b="1">
                <a:latin typeface="Times New Roman" pitchFamily="18" charset="0"/>
              </a:rPr>
              <a:t>Câu 1: Để chèn hình có sẵn vào trang văn bản em thực hiện thao tác nào sau đây?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3250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6581" y="5902326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2781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50" y="5842001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8981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962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962" y="593090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3250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312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373" y="4969118"/>
            <a:ext cx="8391525" cy="2735473"/>
            <a:chOff x="-9" y="-64"/>
            <a:chExt cx="4757" cy="2299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5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24603" name="AutoShape 28"/>
            <p:cNvSpPr>
              <a:spLocks noChangeArrowheads="1"/>
            </p:cNvSpPr>
            <p:nvPr/>
          </p:nvSpPr>
          <p:spPr bwMode="auto">
            <a:xfrm>
              <a:off x="-9" y="-64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A. Chọn thẻ Insert -&gt; Chọn Shapes</a:t>
              </a: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732013" y="2640884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A. Chọn thẻ Insert -&gt; Chọn Shapes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1732013" y="3255532"/>
            <a:ext cx="51259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B. Chọn thẻ Format -&gt; Chọn Shapes</a:t>
            </a: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1732013" y="3857354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C. Chọn thẻ Home -&gt; Chọn Pictures 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1732012" y="4422821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D. Chọn thẻ Format -&gt; Chọn Pictures </a:t>
            </a:r>
          </a:p>
        </p:txBody>
      </p:sp>
    </p:spTree>
    <p:extLst>
      <p:ext uri="{BB962C8B-B14F-4D97-AF65-F5344CB8AC3E}">
        <p14:creationId xmlns:p14="http://schemas.microsoft.com/office/powerpoint/2010/main" val="3666113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6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AutoShape 19" descr="Parchment"/>
          <p:cNvSpPr>
            <a:spLocks noChangeArrowheads="1"/>
          </p:cNvSpPr>
          <p:nvPr/>
        </p:nvSpPr>
        <p:spPr bwMode="auto">
          <a:xfrm>
            <a:off x="1476376" y="887412"/>
            <a:ext cx="6508749" cy="1196356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800" b="1">
                <a:latin typeface="Times New Roman" pitchFamily="18" charset="0"/>
              </a:rPr>
              <a:t>Câu 2: Để thay đổi màu, độ dày đường viền của hình em chọn thẻ nào sau đây?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3250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6581" y="5902326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2781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50" y="5842001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8981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962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962" y="593090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3250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312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476211" y="4565758"/>
            <a:ext cx="6990880" cy="3138833"/>
            <a:chOff x="674" y="-403"/>
            <a:chExt cx="3963" cy="2638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6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24603" name="AutoShape 28"/>
            <p:cNvSpPr>
              <a:spLocks noChangeArrowheads="1"/>
            </p:cNvSpPr>
            <p:nvPr/>
          </p:nvSpPr>
          <p:spPr bwMode="auto">
            <a:xfrm>
              <a:off x="674" y="-403"/>
              <a:ext cx="2740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B. Thẻ Format.</a:t>
              </a:r>
            </a:p>
          </p:txBody>
        </p:sp>
      </p:grp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759928" y="2703159"/>
            <a:ext cx="2507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A. Thẻ Insert.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759928" y="3429000"/>
            <a:ext cx="2507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B. Thẻ Format.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105400" y="2777376"/>
            <a:ext cx="2507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C. Thẻ Home. 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5105400" y="3429000"/>
            <a:ext cx="2507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Times New Roman" pitchFamily="18" charset="0"/>
              </a:rPr>
              <a:t>D</a:t>
            </a:r>
            <a:r>
              <a:rPr lang="en-US" sz="2600" smtClean="0">
                <a:latin typeface="Times New Roman" pitchFamily="18" charset="0"/>
              </a:rPr>
              <a:t>. Thẻ Design </a:t>
            </a:r>
          </a:p>
        </p:txBody>
      </p:sp>
    </p:spTree>
    <p:extLst>
      <p:ext uri="{BB962C8B-B14F-4D97-AF65-F5344CB8AC3E}">
        <p14:creationId xmlns:p14="http://schemas.microsoft.com/office/powerpoint/2010/main" val="75050156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6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AutoShape 19" descr="Parchment"/>
          <p:cNvSpPr>
            <a:spLocks noChangeArrowheads="1"/>
          </p:cNvSpPr>
          <p:nvPr/>
        </p:nvSpPr>
        <p:spPr bwMode="auto">
          <a:xfrm>
            <a:off x="1635125" y="638086"/>
            <a:ext cx="6178550" cy="181837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spcBef>
                <a:spcPct val="50000"/>
              </a:spcBef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Câu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</a:rPr>
              <a:t>3: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Để chèn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</a:rPr>
              <a:t>tranh ảnh vào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trang văn bản em thực hiện thao tác nào sau đây?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3250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6581" y="5902326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2781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50" y="5842001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8981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962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962" y="593090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3250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312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373" y="4967928"/>
            <a:ext cx="8391525" cy="2736663"/>
            <a:chOff x="-9" y="-65"/>
            <a:chExt cx="4757" cy="2300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6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24603" name="AutoShape 28"/>
            <p:cNvSpPr>
              <a:spLocks noChangeArrowheads="1"/>
            </p:cNvSpPr>
            <p:nvPr/>
          </p:nvSpPr>
          <p:spPr bwMode="auto">
            <a:xfrm>
              <a:off x="-9" y="-65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D. Chọn thẻ Insert -&gt; Chọn Pictures </a:t>
              </a: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732013" y="2640884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</a:rPr>
              <a:t>A. Chọn thẻ Insert -&gt; Chọn Shapes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1732013" y="3255532"/>
            <a:ext cx="51259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</a:rPr>
              <a:t>B. Chọn thẻ Format -&gt; Chọn Shapes</a:t>
            </a: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1732013" y="3857354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</a:rPr>
              <a:t>C. Chọn thẻ Home -&gt; Chọn Pictures 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1732012" y="4422821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</a:rPr>
              <a:t>D.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</a:rPr>
              <a:t>Chọn thẻ Insert 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</a:rPr>
              <a:t>-&gt; Chọn Pictures </a:t>
            </a:r>
          </a:p>
        </p:txBody>
      </p:sp>
    </p:spTree>
    <p:extLst>
      <p:ext uri="{BB962C8B-B14F-4D97-AF65-F5344CB8AC3E}">
        <p14:creationId xmlns:p14="http://schemas.microsoft.com/office/powerpoint/2010/main" val="120400545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PNG"/>
          <p:cNvPicPr>
            <a:picLocks noChangeAspect="1"/>
          </p:cNvPicPr>
          <p:nvPr/>
        </p:nvPicPr>
        <p:blipFill rotWithShape="1">
          <a:blip r:embed="rId2"/>
          <a:srcRect l="15415" t="41336" r="12777"/>
          <a:stretch/>
        </p:blipFill>
        <p:spPr>
          <a:xfrm>
            <a:off x="240374" y="2576930"/>
            <a:ext cx="3569626" cy="2966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1324" y="510339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Hình 1</a:t>
            </a:r>
            <a:endParaRPr lang="en-US" sz="2400" b="1">
              <a:solidFill>
                <a:srgbClr val="FF0000"/>
              </a:solidFill>
            </a:endParaRPr>
          </a:p>
        </p:txBody>
      </p:sp>
      <p:pic>
        <p:nvPicPr>
          <p:cNvPr id="8" name="Picture 7" descr="2.PNG"/>
          <p:cNvPicPr>
            <a:picLocks noChangeAspect="1"/>
          </p:cNvPicPr>
          <p:nvPr/>
        </p:nvPicPr>
        <p:blipFill rotWithShape="1">
          <a:blip r:embed="rId3"/>
          <a:srcRect l="2147" t="42857"/>
          <a:stretch/>
        </p:blipFill>
        <p:spPr>
          <a:xfrm>
            <a:off x="4343400" y="2576930"/>
            <a:ext cx="4651545" cy="2966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486399" y="513046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Hình 2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2400" y="16002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</a:rPr>
              <a:t>Ngôi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</a:rPr>
              <a:t>” ở </a:t>
            </a:r>
            <a:r>
              <a:rPr lang="en-US" sz="2400" dirty="0" err="1" smtClean="0">
                <a:latin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0" y="60356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2266666" y="2084695"/>
            <a:ext cx="4724400" cy="830262"/>
            <a:chOff x="2895600" y="84138"/>
            <a:chExt cx="4724400" cy="830262"/>
          </a:xfrm>
        </p:grpSpPr>
        <p:sp>
          <p:nvSpPr>
            <p:cNvPr id="9" name="AutoShape 17" descr="Pink tissue paper"/>
            <p:cNvSpPr>
              <a:spLocks noChangeArrowheads="1"/>
            </p:cNvSpPr>
            <p:nvPr/>
          </p:nvSpPr>
          <p:spPr bwMode="auto">
            <a:xfrm>
              <a:off x="2895600" y="84138"/>
              <a:ext cx="4724400" cy="830262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sz="1800"/>
            </a:p>
          </p:txBody>
        </p: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>
              <a:off x="3276600" y="185738"/>
              <a:ext cx="3962400" cy="681037"/>
              <a:chOff x="720" y="240"/>
              <a:chExt cx="4752" cy="505"/>
            </a:xfrm>
          </p:grpSpPr>
          <p:sp>
            <p:nvSpPr>
              <p:cNvPr id="11" name="AutoShape 23" descr="White marble"/>
              <p:cNvSpPr>
                <a:spLocks noChangeArrowheads="1"/>
              </p:cNvSpPr>
              <p:nvPr/>
            </p:nvSpPr>
            <p:spPr bwMode="gray">
              <a:xfrm>
                <a:off x="720" y="240"/>
                <a:ext cx="4752" cy="505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38100" algn="ctr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 eaLnBrk="1" hangingPunct="1"/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 Box 26" descr="White marble"/>
              <p:cNvSpPr txBox="1">
                <a:spLocks noChangeArrowheads="1"/>
              </p:cNvSpPr>
              <p:nvPr/>
            </p:nvSpPr>
            <p:spPr bwMode="gray">
              <a:xfrm>
                <a:off x="918" y="296"/>
                <a:ext cx="4371" cy="365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600" b="1" dirty="0">
                    <a:solidFill>
                      <a:srgbClr val="0033CC"/>
                    </a:solidFill>
                  </a:rPr>
                  <a:t>MỤC TIÊU BÀI HỌC</a:t>
                </a:r>
              </a:p>
            </p:txBody>
          </p:sp>
        </p:grpSp>
      </p:grpSp>
      <p:sp>
        <p:nvSpPr>
          <p:cNvPr id="13" name="Flowchart: Terminator 12"/>
          <p:cNvSpPr/>
          <p:nvPr/>
        </p:nvSpPr>
        <p:spPr>
          <a:xfrm>
            <a:off x="1905000" y="3130550"/>
            <a:ext cx="6757988" cy="973137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600" smtClean="0">
                <a:solidFill>
                  <a:schemeClr val="tx1"/>
                </a:solidFill>
              </a:rPr>
              <a:t>Chèn được tranh ảnh vào trang soạn thảo.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1939925" y="5197475"/>
            <a:ext cx="6759575" cy="974725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600" smtClean="0">
                <a:solidFill>
                  <a:schemeClr val="tx1"/>
                </a:solidFill>
              </a:rPr>
              <a:t>Biết cách điều chỉnh kích thước của tranh ảnh trong trang soạn thảo.</a:t>
            </a:r>
            <a:endParaRPr lang="en-US" sz="2600" dirty="0">
              <a:solidFill>
                <a:schemeClr val="tx1"/>
              </a:solidFill>
            </a:endParaRPr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421521" y="3265487"/>
            <a:ext cx="1554917" cy="2745403"/>
            <a:chOff x="350838" y="1876799"/>
            <a:chExt cx="1554162" cy="2746001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914400" y="2133600"/>
              <a:ext cx="914400" cy="152400"/>
              <a:chOff x="0" y="1896"/>
              <a:chExt cx="5760" cy="120"/>
            </a:xfrm>
          </p:grpSpPr>
          <p:sp>
            <p:nvSpPr>
              <p:cNvPr id="32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 rot="5400000">
              <a:off x="-243681" y="3185319"/>
              <a:ext cx="1858962" cy="304800"/>
              <a:chOff x="0" y="1896"/>
              <a:chExt cx="5760" cy="120"/>
            </a:xfrm>
          </p:grpSpPr>
          <p:sp>
            <p:nvSpPr>
              <p:cNvPr id="30" name="Rectangle 41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 rot="5400000">
              <a:off x="317343" y="1917435"/>
              <a:ext cx="717865" cy="636587"/>
              <a:chOff x="2078" y="1824"/>
              <a:chExt cx="1783" cy="1615"/>
            </a:xfrm>
          </p:grpSpPr>
          <p:sp>
            <p:nvSpPr>
              <p:cNvPr id="25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gray">
              <a:xfrm>
                <a:off x="2169" y="2099"/>
                <a:ext cx="1412" cy="107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9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990600" y="4191000"/>
              <a:ext cx="914400" cy="152400"/>
              <a:chOff x="0" y="1896"/>
              <a:chExt cx="5760" cy="120"/>
            </a:xfrm>
          </p:grpSpPr>
          <p:sp>
            <p:nvSpPr>
              <p:cNvPr id="23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 rot="5400000">
              <a:off x="345281" y="3977482"/>
              <a:ext cx="650875" cy="639762"/>
              <a:chOff x="4142" y="1832"/>
              <a:chExt cx="1621" cy="1610"/>
            </a:xfrm>
          </p:grpSpPr>
          <p:sp>
            <p:nvSpPr>
              <p:cNvPr id="21" name="Oval 18"/>
              <p:cNvSpPr>
                <a:spLocks noChangeArrowheads="1"/>
              </p:cNvSpPr>
              <p:nvPr/>
            </p:nvSpPr>
            <p:spPr bwMode="gray">
              <a:xfrm>
                <a:off x="4142" y="1832"/>
                <a:ext cx="1621" cy="161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2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4245" y="2090"/>
                <a:ext cx="1422" cy="1091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</p:grpSp>
      <p:pic>
        <p:nvPicPr>
          <p:cNvPr id="3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0" y="533400"/>
            <a:ext cx="9448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: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29: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Chèn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điều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chỉnh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tranh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1)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609600" y="1380331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Chèn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895600"/>
            <a:ext cx="5653469" cy="19812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209800" y="5181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hi gvg\Cap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105400"/>
            <a:ext cx="594360" cy="685800"/>
          </a:xfrm>
          <a:prstGeom prst="rect">
            <a:avLst/>
          </a:prstGeom>
          <a:noFill/>
        </p:spPr>
      </p:pic>
      <p:sp>
        <p:nvSpPr>
          <p:cNvPr id="40" name="WordArt 24"/>
          <p:cNvSpPr>
            <a:spLocks noChangeArrowheads="1" noChangeShapeType="1" noTextEdit="1"/>
          </p:cNvSpPr>
          <p:nvPr/>
        </p:nvSpPr>
        <p:spPr bwMode="auto">
          <a:xfrm>
            <a:off x="1790700" y="2101374"/>
            <a:ext cx="4800600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 bước thực </a:t>
            </a:r>
            <a:r>
              <a:rPr lang="vi-VN" sz="2400" b="1" i="1" kern="1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hiện</a:t>
            </a:r>
            <a:r>
              <a:rPr lang="en-US" sz="2400" b="1" i="1" kern="1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2400" b="1" i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19400" y="3200400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76048" y="3581400"/>
            <a:ext cx="762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40" grpId="0"/>
      <p:bldP spid="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11162" y="1159877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600" b="1" smtClean="0">
                <a:solidFill>
                  <a:srgbClr val="3333FF"/>
                </a:solidFill>
                <a:latin typeface="Times New Roman" pitchFamily="18" charset="0"/>
              </a:rPr>
              <a:t>Chèn tranh ảnh vào văn bản:</a:t>
            </a:r>
            <a:endParaRPr lang="en-US" sz="2600" b="1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8600" y="23622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Trong cửa sổ </a:t>
            </a:r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Insert Picture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nháy chuột lên ảnh muốn chèn vào văn bản.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133600"/>
            <a:ext cx="4419600" cy="312487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4343400" y="3124200"/>
            <a:ext cx="1371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1000" y="4724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Chọn Insert để chèn ảnh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981200" y="5105400"/>
            <a:ext cx="56388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644</Words>
  <Application>Microsoft Office PowerPoint</Application>
  <PresentationFormat>On-screen Show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Default Design</vt:lpstr>
      <vt:lpstr>2_Droplet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NhuLam</cp:lastModifiedBy>
  <cp:revision>115</cp:revision>
  <dcterms:created xsi:type="dcterms:W3CDTF">2017-11-24T11:21:01Z</dcterms:created>
  <dcterms:modified xsi:type="dcterms:W3CDTF">2022-12-12T06:40:15Z</dcterms:modified>
</cp:coreProperties>
</file>