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0" r:id="rId3"/>
  </p:sldMasterIdLst>
  <p:notesMasterIdLst>
    <p:notesMasterId r:id="rId12"/>
  </p:notesMasterIdLst>
  <p:sldIdLst>
    <p:sldId id="261" r:id="rId4"/>
    <p:sldId id="290" r:id="rId5"/>
    <p:sldId id="293" r:id="rId6"/>
    <p:sldId id="294" r:id="rId7"/>
    <p:sldId id="303" r:id="rId8"/>
    <p:sldId id="304" r:id="rId9"/>
    <p:sldId id="313" r:id="rId10"/>
    <p:sldId id="28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gif"/><Relationship Id="rId5" Type="http://schemas.openxmlformats.org/officeDocument/2006/relationships/slideLayout" Target="../slideLayouts/slideLayout19.xml"/><Relationship Id="rId4" Type="http://schemas.openxmlformats.org/officeDocument/2006/relationships/audio" Target="../media/media2.mp3"/><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g"/><Relationship Id="rId5" Type="http://schemas.openxmlformats.org/officeDocument/2006/relationships/slideLayout" Target="../slideLayouts/slideLayout19.xml"/><Relationship Id="rId4" Type="http://schemas.openxmlformats.org/officeDocument/2006/relationships/audio" Target="../media/media1.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0251" y="1"/>
            <a:ext cx="4141747" cy="524135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778" y="1753659"/>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1834516" y="1240341"/>
            <a:ext cx="6030951" cy="558038"/>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166222"/>
            <a:ext cx="1649811" cy="624530"/>
          </a:xfrm>
          <a:prstGeom prst="rect">
            <a:avLst/>
          </a:prstGeom>
        </p:spPr>
        <p:txBody>
          <a:bodyPr wrap="non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159849"/>
          </a:xfrm>
          <a:prstGeom prst="rect">
            <a:avLst/>
          </a:prstGeom>
        </p:spPr>
      </p:pic>
      <p:sp>
        <p:nvSpPr>
          <p:cNvPr id="43" name="Rectangle 42"/>
          <p:cNvSpPr/>
          <p:nvPr/>
        </p:nvSpPr>
        <p:spPr>
          <a:xfrm>
            <a:off x="4600326" y="1981113"/>
            <a:ext cx="3696846" cy="400110"/>
          </a:xfrm>
          <a:prstGeom prst="rect">
            <a:avLst/>
          </a:prstGeom>
        </p:spPr>
        <p:txBody>
          <a:bodyPr wrap="non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9" name="Rectangle 8"/>
          <p:cNvSpPr/>
          <p:nvPr/>
        </p:nvSpPr>
        <p:spPr>
          <a:xfrm>
            <a:off x="92764" y="222093"/>
            <a:ext cx="6449201" cy="646331"/>
          </a:xfrm>
          <a:prstGeom prst="rect">
            <a:avLst/>
          </a:prstGeom>
        </p:spPr>
        <p:txBody>
          <a:bodyPr wrap="none">
            <a:spAutoFit/>
          </a:bodyPr>
          <a:lstStyle/>
          <a:p>
            <a:r>
              <a:rPr lang="pt-BR" sz="3600" b="1" dirty="0">
                <a:effectLst/>
                <a:latin typeface="#9Slide05 Dancing Script" panose="03080800040507000D00" pitchFamily="66" charset="0"/>
                <a:ea typeface="Calibri" panose="020F0502020204030204" pitchFamily="34" charset="0"/>
              </a:rPr>
              <a:t>H</a:t>
            </a:r>
            <a:r>
              <a:rPr lang="vi-VN" sz="3600" b="1" dirty="0">
                <a:effectLst/>
                <a:latin typeface="#9Slide05 Dancing Script" panose="03080800040507000D00" pitchFamily="66" charset="0"/>
                <a:ea typeface="Calibri" panose="020F0502020204030204" pitchFamily="34" charset="0"/>
              </a:rPr>
              <a:t>oạt động hình thành kiến thức mới </a:t>
            </a:r>
            <a:endParaRPr lang="en-US" sz="4400" dirty="0">
              <a:latin typeface="#9Slide05 Dancing Script" panose="03080800040507000D00" pitchFamily="66" charset="0"/>
            </a:endParaRPr>
          </a:p>
        </p:txBody>
      </p:sp>
      <p:sp>
        <p:nvSpPr>
          <p:cNvPr id="10" name="Rectangle 9"/>
          <p:cNvSpPr/>
          <p:nvPr/>
        </p:nvSpPr>
        <p:spPr>
          <a:xfrm>
            <a:off x="3876505" y="1490626"/>
            <a:ext cx="3031599" cy="548099"/>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Giới thiệu 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2764" y="2400931"/>
            <a:ext cx="11423375" cy="1366528"/>
          </a:xfrm>
          <a:prstGeom prst="rect">
            <a:avLst/>
          </a:prstGeom>
        </p:spPr>
        <p:txBody>
          <a:bodyPr wrap="square">
            <a:spAutoFit/>
          </a:bodyPr>
          <a:lstStyle/>
          <a:p>
            <a:pPr algn="just">
              <a:lnSpc>
                <a:spcPct val="115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Bài hát </a:t>
            </a:r>
            <a:r>
              <a:rPr lang="en-US" sz="24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Tree>
    <p:extLst>
      <p:ext uri="{BB962C8B-B14F-4D97-AF65-F5344CB8AC3E}">
        <p14:creationId xmlns:p14="http://schemas.microsoft.com/office/powerpoint/2010/main" val="455514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78140" cy="682219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110" y="0"/>
            <a:ext cx="4453890" cy="6858000"/>
          </a:xfrm>
          <a:prstGeom prst="rect">
            <a:avLst/>
          </a:prstGeom>
        </p:spPr>
      </p:pic>
      <p:sp>
        <p:nvSpPr>
          <p:cNvPr id="15" name="Rectangle 14"/>
          <p:cNvSpPr/>
          <p:nvPr/>
        </p:nvSpPr>
        <p:spPr>
          <a:xfrm>
            <a:off x="8360534" y="8001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05194" y="2453005"/>
            <a:ext cx="609600" cy="609600"/>
          </a:xfrm>
          <a:prstGeom prst="rect">
            <a:avLst/>
          </a:prstGeom>
        </p:spPr>
      </p:pic>
      <p:pic>
        <p:nvPicPr>
          <p:cNvPr id="4" name="NGHE MAU HE VE VUI Q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60414" y="962660"/>
            <a:ext cx="609600" cy="609600"/>
          </a:xfrm>
          <a:prstGeom prst="rect">
            <a:avLst/>
          </a:prstGeom>
        </p:spPr>
      </p:pic>
    </p:spTree>
    <p:extLst>
      <p:ext uri="{BB962C8B-B14F-4D97-AF65-F5344CB8AC3E}">
        <p14:creationId xmlns:p14="http://schemas.microsoft.com/office/powerpoint/2010/main" val="407324860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62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97501" y="4906327"/>
            <a:ext cx="23070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4" name="Rectangle 3"/>
          <p:cNvSpPr/>
          <p:nvPr/>
        </p:nvSpPr>
        <p:spPr>
          <a:xfrm>
            <a:off x="89210" y="0"/>
            <a:ext cx="11273883" cy="5078313"/>
          </a:xfrm>
          <a:prstGeom prst="rect">
            <a:avLst/>
          </a:prstGeom>
        </p:spPr>
        <p:txBody>
          <a:bodyPr wrap="square">
            <a:spAutoFit/>
          </a:bodyPr>
          <a:lstStyle/>
          <a:p>
            <a:pPr>
              <a:lnSpc>
                <a:spcPct val="150000"/>
              </a:lnSpc>
            </a:pPr>
            <a:r>
              <a:rPr lang="en-US" sz="2400" dirty="0">
                <a:solidFill>
                  <a:srgbClr val="333333"/>
                </a:solidFill>
                <a:latin typeface="Times New Roman" panose="02020603050405020304" pitchFamily="18" charset="0"/>
                <a:cs typeface="Times New Roman" panose="02020603050405020304" pitchFamily="18" charset="0"/>
              </a:rPr>
              <a:t>Câu 1: </a:t>
            </a:r>
            <a:r>
              <a:rPr lang="vi-VN" sz="2400" dirty="0">
                <a:solidFill>
                  <a:srgbClr val="333333"/>
                </a:solidFill>
                <a:latin typeface="Times New Roman" panose="02020603050405020304" pitchFamily="18" charset="0"/>
                <a:cs typeface="Times New Roman" panose="02020603050405020304" pitchFamily="18" charset="0"/>
              </a:rPr>
              <a:t>Hè lại đến khi phố phường đỏ thắm hoa phượng.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Câu 2: </a:t>
            </a:r>
            <a:r>
              <a:rPr lang="vi-VN" sz="2400" dirty="0">
                <a:solidFill>
                  <a:srgbClr val="333333"/>
                </a:solidFill>
                <a:latin typeface="Times New Roman" panose="02020603050405020304" pitchFamily="18" charset="0"/>
                <a:cs typeface="Times New Roman" panose="02020603050405020304" pitchFamily="18" charset="0"/>
              </a:rPr>
              <a:t>Hè lại đến khi tiếng ve rộn ràng hát ca.</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Câu 3: </a:t>
            </a:r>
            <a:r>
              <a:rPr lang="vi-VN" sz="2400" dirty="0">
                <a:solidFill>
                  <a:srgbClr val="333333"/>
                </a:solidFill>
                <a:latin typeface="Times New Roman" panose="02020603050405020304" pitchFamily="18" charset="0"/>
                <a:cs typeface="Times New Roman" panose="02020603050405020304" pitchFamily="18" charset="0"/>
              </a:rPr>
              <a:t>Tạm biệt sách bút thân yêu, tạm biệt mái trường mến thương.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Câu 4: </a:t>
            </a:r>
            <a:r>
              <a:rPr lang="vi-VN" sz="2400" dirty="0">
                <a:solidFill>
                  <a:srgbClr val="333333"/>
                </a:solidFill>
                <a:latin typeface="Times New Roman" panose="02020603050405020304" pitchFamily="18" charset="0"/>
                <a:cs typeface="Times New Roman" panose="02020603050405020304" pitchFamily="18" charset="0"/>
              </a:rPr>
              <a:t>Chúng em chào đón hè đã về.</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Câu 5: </a:t>
            </a:r>
            <a:r>
              <a:rPr lang="vi-VN" sz="2400" dirty="0">
                <a:solidFill>
                  <a:srgbClr val="333333"/>
                </a:solidFill>
                <a:latin typeface="Times New Roman" panose="02020603050405020304" pitchFamily="18" charset="0"/>
                <a:cs typeface="Times New Roman" panose="02020603050405020304" pitchFamily="18" charset="0"/>
              </a:rPr>
              <a:t>Nào bạn hỡi, hãy vui lên, trại hè đang đón chờ.</a:t>
            </a:r>
            <a:r>
              <a:rPr lang="en-US"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Cùng hoà mình với thiên nhiên và cùng nhau làm nghìn việc tốt.</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Câu 6: </a:t>
            </a:r>
            <a:r>
              <a:rPr lang="vi-VN" sz="2400" dirty="0">
                <a:solidFill>
                  <a:srgbClr val="333333"/>
                </a:solidFill>
                <a:latin typeface="Times New Roman" panose="02020603050405020304" pitchFamily="18" charset="0"/>
                <a:cs typeface="Times New Roman" panose="02020603050405020304" pitchFamily="18" charset="0"/>
              </a:rPr>
              <a:t>Nào bạn cất tiếng ca, cùng ngân nga theo tiếng đàn.</a:t>
            </a:r>
            <a:r>
              <a:rPr lang="en-US"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Hoà cùng tiếng ve râm ran.</a:t>
            </a:r>
            <a:r>
              <a:rPr lang="en-US" sz="2400" dirty="0">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Bạn ơi, hè về vui quá!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5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052172" y="82418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6922856" y="0"/>
            <a:ext cx="496482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844" y="4720590"/>
            <a:ext cx="5946846" cy="213741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6431844" cy="6858000"/>
          </a:xfrm>
          <a:prstGeom prst="rect">
            <a:avLst/>
          </a:prstGeom>
        </p:spPr>
      </p:pic>
      <p:pic>
        <p:nvPicPr>
          <p:cNvPr id="5" name="PIANO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6313" y="1630992"/>
            <a:ext cx="609600" cy="609600"/>
          </a:xfrm>
          <a:prstGeom prst="rect">
            <a:avLst/>
          </a:prstGeom>
        </p:spPr>
      </p:pic>
      <p:pic>
        <p:nvPicPr>
          <p:cNvPr id="10" name="HE VE VUI QUA BE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06313" y="2944403"/>
            <a:ext cx="609600" cy="609600"/>
          </a:xfrm>
          <a:prstGeom prst="rect">
            <a:avLst/>
          </a:prstGeom>
        </p:spPr>
      </p:pic>
    </p:spTree>
    <p:extLst>
      <p:ext uri="{BB962C8B-B14F-4D97-AF65-F5344CB8AC3E}">
        <p14:creationId xmlns:p14="http://schemas.microsoft.com/office/powerpoint/2010/main" val="1840690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208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95973" fill="hold"/>
                                        <p:tgtEl>
                                          <p:spTgt spid="10"/>
                                        </p:tgtEl>
                                      </p:cBhvr>
                                    </p:cmd>
                                  </p:childTnLst>
                                </p:cTn>
                              </p:par>
                            </p:childTnLst>
                          </p:cTn>
                        </p:par>
                      </p:childTnLst>
                    </p:cTn>
                  </p:par>
                </p:childTnLst>
              </p:cTn>
              <p:nextCondLst>
                <p:cond evt="onClick" delay="0">
                  <p:tgtEl>
                    <p:spTgt spid="10"/>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KARAOKE] HÈ VỀ VUI QUÁ - LỚP 3 - KẾT NỐI TRI THỨC">
            <a:hlinkClick r:id="" action="ppaction://media"/>
            <a:extLst>
              <a:ext uri="{FF2B5EF4-FFF2-40B4-BE49-F238E27FC236}">
                <a16:creationId xmlns:a16="http://schemas.microsoft.com/office/drawing/2014/main" xmlns="" id="{30014B62-7818-67A8-D35F-12E3431B38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6763" cy="6858000"/>
          </a:xfrm>
          <a:prstGeom prst="rect">
            <a:avLst/>
          </a:prstGeom>
        </p:spPr>
      </p:pic>
    </p:spTree>
    <p:extLst>
      <p:ext uri="{BB962C8B-B14F-4D97-AF65-F5344CB8AC3E}">
        <p14:creationId xmlns:p14="http://schemas.microsoft.com/office/powerpoint/2010/main" val="2813351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3337" y="3282599"/>
            <a:ext cx="9947723" cy="3575402"/>
          </a:xfrm>
          <a:prstGeom prst="rect">
            <a:avLst/>
          </a:prstGeom>
        </p:spPr>
      </p:pic>
      <p:pic>
        <p:nvPicPr>
          <p:cNvPr id="10"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5835" y="952880"/>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515" y="5486395"/>
            <a:ext cx="1226822" cy="120853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8441473" cy="3523785"/>
          </a:xfrm>
          <a:prstGeom prst="rect">
            <a:avLst/>
          </a:prstGeom>
        </p:spPr>
      </p:pic>
    </p:spTree>
    <p:extLst>
      <p:ext uri="{BB962C8B-B14F-4D97-AF65-F5344CB8AC3E}">
        <p14:creationId xmlns:p14="http://schemas.microsoft.com/office/powerpoint/2010/main" val="7327619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9"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TotalTime>
  <Words>150</Words>
  <Application>Microsoft Office PowerPoint</Application>
  <PresentationFormat>Custom</PresentationFormat>
  <Paragraphs>14</Paragraphs>
  <Slides>8</Slides>
  <Notes>1</Notes>
  <HiddenSlides>0</HiddenSlides>
  <MMClips>7</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50</cp:revision>
  <dcterms:created xsi:type="dcterms:W3CDTF">2022-07-19T08:03:09Z</dcterms:created>
  <dcterms:modified xsi:type="dcterms:W3CDTF">2023-04-18T01:31:51Z</dcterms:modified>
</cp:coreProperties>
</file>