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290"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5.xml"/><Relationship Id="rId7" Type="http://schemas.openxmlformats.org/officeDocument/2006/relationships/image" Target="../media/image16.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5.jp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35.xml"/><Relationship Id="rId7" Type="http://schemas.openxmlformats.org/officeDocument/2006/relationships/image" Target="../media/image15.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slideLayout" Target="../slideLayouts/slideLayout24.xml"/><Relationship Id="rId4" Type="http://schemas.openxmlformats.org/officeDocument/2006/relationships/audio" Target="../media/media3.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9.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microsoft.com/office/2007/relationships/media" Target="../media/media7.mp3"/><Relationship Id="rId7" Type="http://schemas.openxmlformats.org/officeDocument/2006/relationships/image" Target="../media/image1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png"/><Relationship Id="rId5" Type="http://schemas.openxmlformats.org/officeDocument/2006/relationships/slideLayout" Target="../slideLayouts/slideLayout35.xml"/><Relationship Id="rId4" Type="http://schemas.openxmlformats.org/officeDocument/2006/relationships/audio" Target="../media/media7.mp3"/><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52128" y="18041"/>
            <a:ext cx="7201010" cy="707886"/>
          </a:xfrm>
          <a:prstGeom prst="rect">
            <a:avLst/>
          </a:prstGeom>
        </p:spPr>
        <p:txBody>
          <a:bodyPr wrap="none">
            <a:spAutoFit/>
          </a:bodyPr>
          <a:lstStyle/>
          <a:p>
            <a:r>
              <a:rPr lang="en-US" sz="4000">
                <a:solidFill>
                  <a:srgbClr val="FF0000"/>
                </a:solidFill>
                <a:latin typeface="Times New Roman"/>
                <a:ea typeface="Calibri"/>
              </a:rPr>
              <a:t>-Đọc CẢ BÀI với nhiều hình thức</a:t>
            </a:r>
            <a:endParaRPr lang="en-US" sz="4000">
              <a:solidFill>
                <a:srgbClr val="FF000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1196752"/>
            <a:ext cx="7884368" cy="13088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2" y="2852936"/>
            <a:ext cx="7884368" cy="1380906"/>
          </a:xfrm>
          <a:prstGeom prst="rect">
            <a:avLst/>
          </a:prstGeom>
        </p:spPr>
      </p:pic>
      <p:pic>
        <p:nvPicPr>
          <p:cNvPr id="10"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1077064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73424" y="25852"/>
            <a:ext cx="6624736" cy="954107"/>
          </a:xfrm>
          <a:prstGeom prst="rect">
            <a:avLst/>
          </a:prstGeom>
        </p:spPr>
        <p:txBody>
          <a:bodyPr wrap="square">
            <a:spAutoFit/>
          </a:bodyPr>
          <a:lstStyle/>
          <a:p>
            <a:pPr algn="just"/>
            <a:r>
              <a:rPr lang="en-US">
                <a:solidFill>
                  <a:prstClr val="black"/>
                </a:solidFill>
                <a:latin typeface="Times New Roman"/>
                <a:ea typeface="Calibri"/>
              </a:rPr>
              <a:t> -</a:t>
            </a:r>
            <a:r>
              <a:rPr lang="en-US" sz="2800">
                <a:solidFill>
                  <a:srgbClr val="FF0000"/>
                </a:solidFill>
                <a:latin typeface="Times New Roman"/>
                <a:ea typeface="Calibri"/>
              </a:rPr>
              <a:t>GV làm mẫu ký hiệu bàn tay và yêu cầu HS thể hiện lại thế tay trên cao </a:t>
            </a:r>
            <a:r>
              <a:rPr lang="en-US" sz="2800" smtClean="0">
                <a:solidFill>
                  <a:srgbClr val="FF0000"/>
                </a:solidFill>
                <a:latin typeface="Times New Roman"/>
                <a:ea typeface="Calibri"/>
              </a:rPr>
              <a:t>độ </a:t>
            </a:r>
            <a:r>
              <a:rPr lang="en-US" sz="2800">
                <a:solidFill>
                  <a:srgbClr val="FF0000"/>
                </a:solidFill>
                <a:latin typeface="Times New Roman"/>
                <a:ea typeface="Calibri"/>
              </a:rPr>
              <a:t>6 nốt</a:t>
            </a:r>
          </a:p>
        </p:txBody>
      </p:sp>
      <p:sp>
        <p:nvSpPr>
          <p:cNvPr id="6" name="Rectangle 5"/>
          <p:cNvSpPr/>
          <p:nvPr/>
        </p:nvSpPr>
        <p:spPr>
          <a:xfrm>
            <a:off x="1625499" y="979959"/>
            <a:ext cx="6120586" cy="584775"/>
          </a:xfrm>
          <a:prstGeom prst="rect">
            <a:avLst/>
          </a:prstGeom>
        </p:spPr>
        <p:txBody>
          <a:bodyPr wrap="none">
            <a:spAutoFit/>
          </a:bodyPr>
          <a:lstStyle/>
          <a:p>
            <a:r>
              <a:rPr lang="en-US" sz="3200" b="1">
                <a:solidFill>
                  <a:prstClr val="black"/>
                </a:solidFill>
                <a:latin typeface="Times New Roman"/>
                <a:ea typeface="Calibri"/>
              </a:rPr>
              <a:t>Tập đọc nhạc theo kí hiệu bàn tay</a:t>
            </a:r>
            <a:endParaRPr lang="en-US" sz="3200">
              <a:solidFill>
                <a:prstClr val="black"/>
              </a:solidFill>
            </a:endParaRPr>
          </a:p>
        </p:txBody>
      </p:sp>
      <p:pic>
        <p:nvPicPr>
          <p:cNvPr id="8" name="lcd drmfsl chu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75856" y="5500464"/>
            <a:ext cx="609600" cy="6096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1564734"/>
            <a:ext cx="5907476" cy="327594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285318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49388" y="116632"/>
            <a:ext cx="7399076" cy="707886"/>
          </a:xfrm>
          <a:prstGeom prst="rect">
            <a:avLst/>
          </a:prstGeom>
        </p:spPr>
        <p:txBody>
          <a:bodyPr wrap="square">
            <a:spAutoFit/>
          </a:bodyPr>
          <a:lstStyle/>
          <a:p>
            <a:pPr algn="just"/>
            <a:r>
              <a:rPr lang="en-US" sz="2000">
                <a:solidFill>
                  <a:srgbClr val="FF0000"/>
                </a:solidFill>
                <a:latin typeface="Times New Roman"/>
                <a:ea typeface="Calibri"/>
              </a:rPr>
              <a:t>- GV đọc nhạc và làm kí hiệu bàn tay mẫu từng câu và hướng dẫn HS đọc theo 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sp>
        <p:nvSpPr>
          <p:cNvPr id="11" name="TextBox 10"/>
          <p:cNvSpPr txBox="1"/>
          <p:nvPr/>
        </p:nvSpPr>
        <p:spPr>
          <a:xfrm>
            <a:off x="-69802" y="1843741"/>
            <a:ext cx="1187624" cy="523220"/>
          </a:xfrm>
          <a:prstGeom prst="rect">
            <a:avLst/>
          </a:prstGeom>
          <a:noFill/>
        </p:spPr>
        <p:txBody>
          <a:bodyPr wrap="square" rtlCol="0">
            <a:spAutoFit/>
          </a:bodyPr>
          <a:lstStyle/>
          <a:p>
            <a:r>
              <a:rPr lang="en-US" sz="2800" b="1" i="1">
                <a:solidFill>
                  <a:srgbClr val="FF0000"/>
                </a:solidFill>
              </a:rPr>
              <a:t>CÂU 1</a:t>
            </a:r>
          </a:p>
        </p:txBody>
      </p:sp>
      <p:sp>
        <p:nvSpPr>
          <p:cNvPr id="12" name="TextBox 11"/>
          <p:cNvSpPr txBox="1"/>
          <p:nvPr/>
        </p:nvSpPr>
        <p:spPr>
          <a:xfrm>
            <a:off x="-36596" y="3762618"/>
            <a:ext cx="1187624" cy="523220"/>
          </a:xfrm>
          <a:prstGeom prst="rect">
            <a:avLst/>
          </a:prstGeom>
          <a:noFill/>
        </p:spPr>
        <p:txBody>
          <a:bodyPr wrap="square" rtlCol="0">
            <a:spAutoFit/>
          </a:bodyPr>
          <a:lstStyle/>
          <a:p>
            <a:r>
              <a:rPr lang="en-US" sz="2800" b="1" i="1">
                <a:solidFill>
                  <a:srgbClr val="FF0000"/>
                </a:solidFill>
              </a:rPr>
              <a:t>CÂU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028" y="908720"/>
            <a:ext cx="7992972" cy="3744416"/>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332753"/>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36180" y="261610"/>
            <a:ext cx="5268664" cy="923330"/>
          </a:xfrm>
          <a:prstGeom prst="rect">
            <a:avLst/>
          </a:prstGeom>
        </p:spPr>
        <p:txBody>
          <a:bodyPr wrap="square">
            <a:spAutoFit/>
          </a:bodyPr>
          <a:lstStyle/>
          <a:p>
            <a:pPr>
              <a:lnSpc>
                <a:spcPct val="150000"/>
              </a:lnSpc>
            </a:pPr>
            <a:r>
              <a:rPr lang="en-US" sz="3600" b="1">
                <a:solidFill>
                  <a:srgbClr val="002060"/>
                </a:solidFill>
                <a:latin typeface="Times New Roman"/>
                <a:ea typeface="Calibri"/>
              </a:rPr>
              <a:t>Đọc nhạc với nhạc đệm:</a:t>
            </a:r>
            <a:endParaRPr lang="en-US" sz="3600">
              <a:solidFill>
                <a:srgbClr val="002060"/>
              </a:solidFill>
              <a:latin typeface="Times New Roman"/>
              <a:ea typeface="Calibri"/>
            </a:endParaRPr>
          </a:p>
        </p:txBody>
      </p:sp>
      <p:sp>
        <p:nvSpPr>
          <p:cNvPr id="6" name="TextBox 5"/>
          <p:cNvSpPr txBox="1"/>
          <p:nvPr/>
        </p:nvSpPr>
        <p:spPr>
          <a:xfrm>
            <a:off x="1403648" y="2060848"/>
            <a:ext cx="7740352" cy="1200329"/>
          </a:xfrm>
          <a:prstGeom prst="rect">
            <a:avLst/>
          </a:prstGeom>
          <a:noFill/>
        </p:spPr>
        <p:txBody>
          <a:bodyPr wrap="square" rtlCol="0">
            <a:spAutoFit/>
          </a:bodyPr>
          <a:lstStyle/>
          <a:p>
            <a:r>
              <a:rPr lang="en-US" i="1">
                <a:solidFill>
                  <a:srgbClr val="FF0000"/>
                </a:solidFill>
              </a:rPr>
              <a:t>-</a:t>
            </a:r>
            <a:r>
              <a:rPr lang="en-US" sz="3600" i="1">
                <a:solidFill>
                  <a:srgbClr val="FF0000"/>
                </a:solidFill>
              </a:rPr>
              <a:t>Đọc mẫu hd HS đọc nhạc làm ký hiệu bàn tay với các hình thức với nhạc đêm</a:t>
            </a:r>
          </a:p>
        </p:txBody>
      </p:sp>
      <p:sp>
        <p:nvSpPr>
          <p:cNvPr id="7" name="Rectangle 6"/>
          <p:cNvSpPr/>
          <p:nvPr/>
        </p:nvSpPr>
        <p:spPr>
          <a:xfrm>
            <a:off x="3275856" y="0"/>
            <a:ext cx="2789312" cy="523220"/>
          </a:xfrm>
          <a:prstGeom prst="rect">
            <a:avLst/>
          </a:prstGeom>
        </p:spPr>
        <p:txBody>
          <a:bodyPr wrap="square">
            <a:spAutoFit/>
          </a:bodyPr>
          <a:lstStyle/>
          <a:p>
            <a:r>
              <a:rPr lang="en-US" sz="2800" b="1">
                <a:solidFill>
                  <a:srgbClr val="002060"/>
                </a:solidFill>
                <a:latin typeface="Times New Roman"/>
                <a:ea typeface="Arial"/>
              </a:rPr>
              <a:t>THỰC HÀNH </a:t>
            </a:r>
            <a:endParaRPr lang="en-US">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131003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4696"/>
            <a:ext cx="8837712" cy="461665"/>
          </a:xfrm>
          <a:prstGeom prst="rect">
            <a:avLst/>
          </a:prstGeom>
          <a:noFill/>
        </p:spPr>
        <p:txBody>
          <a:bodyPr wrap="square" rtlCol="0">
            <a:spAutoFit/>
          </a:bodyPr>
          <a:lstStyle/>
          <a:p>
            <a:r>
              <a:rPr lang="en-US" sz="2400" i="1" smtClean="0">
                <a:solidFill>
                  <a:srgbClr val="FF0000"/>
                </a:solidFill>
              </a:rPr>
              <a:t>HD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1174" y="2061265"/>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309" y="908719"/>
            <a:ext cx="7884368" cy="954313"/>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2248" y="2685403"/>
            <a:ext cx="7884368" cy="113392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025647"/>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3295" y="3819323"/>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068" y="2025646"/>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978" y="2064744"/>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068" y="3761298"/>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3819323"/>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2403" y="3819323"/>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smtClean="0">
                <a:solidFill>
                  <a:srgbClr val="FF0000"/>
                </a:solidFill>
                <a:latin typeface="Times New Roman" pitchFamily="18" charset="0"/>
                <a:cs typeface="Times New Roman" pitchFamily="18" charset="0"/>
              </a:rPr>
              <a:t>Giáo</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dục-củng</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cố-dặn</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7128792" cy="923330"/>
          </a:xfrm>
          <a:prstGeom prst="rect">
            <a:avLst/>
          </a:prstGeom>
        </p:spPr>
        <p:txBody>
          <a:bodyPr wrap="square">
            <a:spAutoFit/>
          </a:bodyPr>
          <a:lstStyle/>
          <a:p>
            <a:pPr algn="just">
              <a:lnSpc>
                <a:spcPct val="150000"/>
              </a:lnSpc>
              <a:spcAft>
                <a:spcPts val="0"/>
              </a:spcAft>
              <a:tabLst>
                <a:tab pos="165100" algn="l"/>
              </a:tabLst>
            </a:pPr>
            <a:r>
              <a:rPr lang="en-US" b="1" smtClean="0">
                <a:latin typeface="Times New Roman"/>
                <a:ea typeface="Arial"/>
              </a:rPr>
              <a:t>  Ôn </a:t>
            </a:r>
            <a:r>
              <a:rPr lang="en-US" b="1">
                <a:latin typeface="Times New Roman"/>
                <a:ea typeface="Arial"/>
              </a:rPr>
              <a:t>tập bài hát </a:t>
            </a:r>
            <a:r>
              <a:rPr lang="en-US" b="1" i="1">
                <a:latin typeface="Times New Roman"/>
                <a:ea typeface="Arial"/>
              </a:rPr>
              <a:t>Trang trại vui </a:t>
            </a:r>
            <a:r>
              <a:rPr lang="en-US" b="1" i="1" smtClean="0">
                <a:latin typeface="Times New Roman"/>
                <a:ea typeface="Arial"/>
              </a:rPr>
              <a:t>vẻ</a:t>
            </a:r>
          </a:p>
          <a:p>
            <a:pPr algn="just">
              <a:lnSpc>
                <a:spcPct val="150000"/>
              </a:lnSpc>
              <a:spcAft>
                <a:spcPts val="0"/>
              </a:spcAft>
              <a:tabLst>
                <a:tab pos="165100" algn="l"/>
              </a:tabLst>
            </a:pPr>
            <a:r>
              <a:rPr lang="en-US" b="1" smtClean="0">
                <a:latin typeface="Times New Roman"/>
                <a:ea typeface="Times New Roman"/>
              </a:rPr>
              <a:t>* </a:t>
            </a:r>
            <a:r>
              <a:rPr lang="en-US" b="1">
                <a:latin typeface="Times New Roman"/>
                <a:ea typeface="Times New Roman"/>
              </a:rPr>
              <a:t>Hát kết hợp vận động theo nhịp điệu.</a:t>
            </a:r>
            <a:endParaRPr lang="en-US">
              <a:effectLst/>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lvl="0"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599300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smtClean="0">
                <a:latin typeface="Times New Roman"/>
                <a:ea typeface="Calibri"/>
              </a:rPr>
              <a:t>+</a:t>
            </a: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30784" y="116632"/>
            <a:ext cx="8749511"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3499905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spcAft>
                <a:spcPts val="0"/>
              </a:spcAft>
            </a:pPr>
            <a:r>
              <a:rPr lang="en-US">
                <a:latin typeface="Times New Roman"/>
                <a:ea typeface="Times New Roman"/>
                <a:cs typeface="Arial"/>
              </a:rPr>
              <a:t> </a:t>
            </a:r>
            <a:endParaRPr lang="en-US" smtClean="0">
              <a:ea typeface="Calibri"/>
              <a:cs typeface="Arial"/>
            </a:endParaRPr>
          </a:p>
          <a:p>
            <a:pPr lvl="1">
              <a:lnSpc>
                <a:spcPct val="104000"/>
              </a:lnSpc>
              <a:spcAft>
                <a:spcPts val="0"/>
              </a:spcAft>
              <a:tabLst>
                <a:tab pos="355600" algn="l"/>
              </a:tabLst>
            </a:pPr>
            <a:r>
              <a:rPr lang="en-US" sz="2400" smtClean="0">
                <a:latin typeface="Times New Roman"/>
                <a:ea typeface="Times New Roman"/>
                <a:cs typeface="Arial"/>
              </a:rPr>
              <a:t>  Câu </a:t>
            </a:r>
            <a:r>
              <a:rPr lang="en-US" sz="2400" i="1" smtClean="0">
                <a:latin typeface="Times New Roman"/>
                <a:ea typeface="Times New Roman"/>
                <a:cs typeface="Arial"/>
              </a:rPr>
              <a:t>Hôm nay em về thăm trang trại</a:t>
            </a:r>
            <a:r>
              <a:rPr lang="en-US" sz="2400" smtClean="0">
                <a:latin typeface="Times New Roman"/>
                <a:ea typeface="Times New Roman"/>
                <a:cs typeface="Arial"/>
              </a:rPr>
              <a:t>, HS có thể giậm chân     và vung tay tựa như đang bước đi.</a:t>
            </a:r>
            <a:endParaRPr lang="en-US" sz="2400" smtClean="0">
              <a:ea typeface="Calibri"/>
              <a:cs typeface="Arial"/>
            </a:endParaRPr>
          </a:p>
          <a:p>
            <a:pPr>
              <a:lnSpc>
                <a:spcPts val="5"/>
              </a:lnSpc>
              <a:spcAft>
                <a:spcPts val="0"/>
              </a:spcAft>
            </a:pPr>
            <a:r>
              <a:rPr lang="en-US" sz="2400">
                <a:latin typeface="Times New Roman"/>
                <a:ea typeface="Times New Roman"/>
                <a:cs typeface="Arial"/>
              </a:rPr>
              <a:t> </a:t>
            </a:r>
            <a:endParaRPr lang="en-US" sz="2400" smtClean="0">
              <a:ea typeface="Calibri"/>
              <a:cs typeface="Arial"/>
            </a:endParaRPr>
          </a:p>
          <a:p>
            <a:pPr lvl="1">
              <a:spcAft>
                <a:spcPts val="0"/>
              </a:spcAft>
              <a:tabLst>
                <a:tab pos="355600" algn="l"/>
              </a:tabLst>
            </a:pPr>
            <a:r>
              <a:rPr lang="en-US" sz="2400" smtClean="0">
                <a:latin typeface="Times New Roman"/>
                <a:ea typeface="Times New Roman"/>
                <a:cs typeface="Arial"/>
              </a:rPr>
              <a:t>  Câu </a:t>
            </a:r>
            <a:r>
              <a:rPr lang="en-US" sz="2400" i="1">
                <a:latin typeface="Times New Roman"/>
                <a:ea typeface="Times New Roman"/>
                <a:cs typeface="Arial"/>
              </a:rPr>
              <a:t>i ai i ai ô,</a:t>
            </a:r>
            <a:r>
              <a:rPr lang="en-US" sz="2400">
                <a:latin typeface="Times New Roman"/>
                <a:ea typeface="Times New Roman"/>
                <a:cs typeface="Arial"/>
              </a:rPr>
              <a:t> HS đưa hai bàn tay lên miệng giả làm loa</a:t>
            </a:r>
            <a:r>
              <a:rPr lang="en-US" sz="2400" smtClean="0">
                <a:latin typeface="Times New Roman"/>
                <a:ea typeface="Times New Roman"/>
                <a:cs typeface="Arial"/>
              </a:rPr>
              <a:t>.</a:t>
            </a:r>
          </a:p>
          <a:p>
            <a:pPr lvl="1">
              <a:spcAft>
                <a:spcPts val="0"/>
              </a:spcAft>
              <a:tabLst>
                <a:tab pos="355600" algn="l"/>
              </a:tabLst>
            </a:pPr>
            <a:r>
              <a:rPr lang="en-US" sz="2400" smtClean="0">
                <a:latin typeface="Times New Roman"/>
                <a:ea typeface="Calibri"/>
                <a:cs typeface="Arial"/>
              </a:rPr>
              <a:t>- Chân nhún nhịp nhàng theo nhịp</a:t>
            </a:r>
            <a:endParaRPr lang="en-US" sz="2400">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pPr lvl="0"/>
            <a:r>
              <a:rPr lang="en-US" sz="2800" smtClean="0">
                <a:solidFill>
                  <a:prstClr val="black"/>
                </a:solidFill>
                <a:latin typeface="Times New Roman"/>
                <a:ea typeface="Times New Roman"/>
                <a:cs typeface="Arial"/>
              </a:rPr>
              <a:t>HD HS </a:t>
            </a:r>
            <a:r>
              <a:rPr lang="en-US" sz="2800">
                <a:solidFill>
                  <a:prstClr val="black"/>
                </a:solidFill>
                <a:latin typeface="Times New Roman"/>
                <a:ea typeface="Times New Roman"/>
                <a:cs typeface="Arial"/>
              </a:rPr>
              <a:t>vừa hát vừa làm 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264911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06-14_111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22364"/>
            <a:ext cx="9144000"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00" y="836712"/>
            <a:ext cx="9113199" cy="3785652"/>
          </a:xfrm>
          <a:prstGeom prst="rect">
            <a:avLst/>
          </a:prstGeom>
        </p:spPr>
        <p:txBody>
          <a:bodyPr wrap="square">
            <a:spAutoFit/>
          </a:bodyPr>
          <a:lstStyle/>
          <a:p>
            <a:r>
              <a:rPr lang="en-US" sz="2000"/>
              <a:t>– C</a:t>
            </a:r>
            <a:r>
              <a:rPr lang="en-US" sz="2000" smtClean="0"/>
              <a:t>hia </a:t>
            </a:r>
            <a:r>
              <a:rPr lang="en-US" sz="2000"/>
              <a:t>thành 3 nhóm mỗi nhóm </a:t>
            </a:r>
            <a:r>
              <a:rPr lang="en-US" sz="2000" smtClean="0"/>
              <a:t>4: </a:t>
            </a:r>
            <a:r>
              <a:rPr lang="en-US" sz="2000"/>
              <a:t>Mỗi nhóm thoả thuận chuẩn bị trước ghi ra giấy tên các con vật nuôi, không phải thú rừng hay các con vật sống trong tự nhiên (trừ con cừu, vịt, bò đã có trong bài hát </a:t>
            </a:r>
            <a:r>
              <a:rPr lang="en-US" sz="2000" i="1"/>
              <a:t>Trang trại</a:t>
            </a:r>
            <a:r>
              <a:rPr lang="en-US" sz="2000"/>
              <a:t> </a:t>
            </a:r>
            <a:r>
              <a:rPr lang="en-US" sz="2000" i="1"/>
              <a:t>vui vẻ</a:t>
            </a:r>
            <a:r>
              <a:rPr lang="en-US" sz="2000"/>
              <a:t>). Các nhóm xếp hàng lần lượt, mỗi nhóm sẽ hát tên một con vật </a:t>
            </a:r>
            <a:r>
              <a:rPr lang="en-US" sz="2000" smtClean="0"/>
              <a:t>đã viết ra, </a:t>
            </a:r>
            <a:r>
              <a:rPr lang="en-US" sz="2000"/>
              <a:t>mỗi con vật chỉ được hát một lần. Cứ như vậy, quay vòng các nhóm. Nhóm nào hát lại tên con vật đã hát là nhóm phạm quy, sẽ bị loại. Nhóm nào còn lại cuối cùng là nhóm thắng cuộc. </a:t>
            </a:r>
            <a:endParaRPr lang="en-US" sz="2000" smtClean="0"/>
          </a:p>
          <a:p>
            <a:endParaRPr lang="en-US" sz="2000"/>
          </a:p>
          <a:p>
            <a:r>
              <a:rPr lang="en-US" sz="2000" smtClean="0"/>
              <a:t>GV </a:t>
            </a:r>
            <a:r>
              <a:rPr lang="en-US" sz="2000"/>
              <a:t>và thể lớp hát: </a:t>
            </a:r>
            <a:r>
              <a:rPr lang="en-US" sz="2000" i="1"/>
              <a:t>Hôm nay em về thăm trang trại,</a:t>
            </a:r>
            <a:endParaRPr lang="en-US" sz="2000"/>
          </a:p>
          <a:p>
            <a:r>
              <a:rPr lang="en-US" sz="2000"/>
              <a:t>Nhóm </a:t>
            </a:r>
            <a:r>
              <a:rPr lang="en-US" sz="2000" smtClean="0"/>
              <a:t>HS…hát</a:t>
            </a:r>
            <a:r>
              <a:rPr lang="en-US" sz="2000"/>
              <a:t>: </a:t>
            </a:r>
            <a:r>
              <a:rPr lang="en-US" sz="2000" i="1"/>
              <a:t>I ai i ai ô.</a:t>
            </a:r>
            <a:endParaRPr lang="en-US" sz="2000"/>
          </a:p>
          <a:p>
            <a:r>
              <a:rPr lang="en-US" sz="2000"/>
              <a:t>GV hoặc tập thể lớp hát: </a:t>
            </a:r>
            <a:r>
              <a:rPr lang="en-US" sz="2000" i="1"/>
              <a:t>Kìa trong nông trang là bao con gì?</a:t>
            </a:r>
            <a:endParaRPr lang="en-US" sz="2000"/>
          </a:p>
          <a:p>
            <a:r>
              <a:rPr lang="en-US" sz="2000"/>
              <a:t>Nhóm </a:t>
            </a:r>
            <a:r>
              <a:rPr lang="en-US" sz="2000" smtClean="0"/>
              <a:t>HS… </a:t>
            </a:r>
            <a:r>
              <a:rPr lang="en-US" sz="2000"/>
              <a:t>hát: </a:t>
            </a:r>
            <a:r>
              <a:rPr lang="en-US" sz="2000" i="1"/>
              <a:t>Kìa trong nông trang là bao con gà, i ai i ai ô.(Sau đó lại quay lại thực hiện với tổ 2,3)</a:t>
            </a:r>
            <a:endParaRPr lang="en-US" sz="2000"/>
          </a:p>
        </p:txBody>
      </p:sp>
      <p:sp>
        <p:nvSpPr>
          <p:cNvPr id="5" name="Rectangle 4"/>
          <p:cNvSpPr/>
          <p:nvPr/>
        </p:nvSpPr>
        <p:spPr>
          <a:xfrm>
            <a:off x="2051720" y="-86618"/>
            <a:ext cx="4572000" cy="923330"/>
          </a:xfrm>
          <a:prstGeom prst="rect">
            <a:avLst/>
          </a:prstGeom>
        </p:spPr>
        <p:txBody>
          <a:bodyPr>
            <a:spAutoFit/>
          </a:bodyPr>
          <a:lstStyle/>
          <a:p>
            <a:pPr algn="just">
              <a:lnSpc>
                <a:spcPct val="150000"/>
              </a:lnSpc>
              <a:spcAft>
                <a:spcPts val="0"/>
              </a:spcAft>
              <a:tabLst>
                <a:tab pos="355600" algn="l"/>
              </a:tabLst>
            </a:pPr>
            <a:r>
              <a:rPr lang="en-US" b="1" smtClean="0">
                <a:solidFill>
                  <a:srgbClr val="FC330E"/>
                </a:solidFill>
                <a:latin typeface="Arial"/>
                <a:ea typeface="Arial"/>
              </a:rPr>
              <a:t>              VẬN </a:t>
            </a:r>
            <a:r>
              <a:rPr lang="en-US" b="1">
                <a:solidFill>
                  <a:srgbClr val="FC330E"/>
                </a:solidFill>
                <a:latin typeface="Arial"/>
                <a:ea typeface="Arial"/>
              </a:rPr>
              <a:t>DỤNG – SÁNG TẠO</a:t>
            </a:r>
            <a:endParaRPr lang="en-US">
              <a:latin typeface="Times New Roman"/>
              <a:ea typeface="Calibri"/>
            </a:endParaRPr>
          </a:p>
          <a:p>
            <a:pPr algn="just">
              <a:lnSpc>
                <a:spcPct val="150000"/>
              </a:lnSpc>
              <a:spcAft>
                <a:spcPts val="0"/>
              </a:spcAft>
            </a:pPr>
            <a:r>
              <a:rPr lang="en-US" b="1">
                <a:latin typeface="Times New Roman"/>
                <a:ea typeface="Times New Roman"/>
                <a:cs typeface="Arial"/>
              </a:rPr>
              <a:t>* Hát đối đáp theo bài </a:t>
            </a:r>
            <a:r>
              <a:rPr lang="en-US" b="1" i="1">
                <a:latin typeface="Times New Roman"/>
                <a:ea typeface="Times New Roman"/>
                <a:cs typeface="Arial"/>
              </a:rPr>
              <a:t>Trang trại vui vẻ</a:t>
            </a:r>
            <a:r>
              <a:rPr lang="en-US" b="1">
                <a:latin typeface="Times New Roman"/>
                <a:ea typeface="Times New Roman"/>
                <a:cs typeface="Arial"/>
              </a:rPr>
              <a:t>.</a:t>
            </a:r>
            <a:endParaRPr lang="en-US">
              <a:effectLst/>
              <a:latin typeface="Times New Roman"/>
              <a:ea typeface="Calibri"/>
            </a:endParaRPr>
          </a:p>
        </p:txBody>
      </p:sp>
      <p:pic>
        <p:nvPicPr>
          <p:cNvPr id="2" name="1GIAI DIEU HOI PHAN DOI DAP TRAG TRAI V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616" y="5866006"/>
            <a:ext cx="609600" cy="609600"/>
          </a:xfrm>
          <a:prstGeom prst="rect">
            <a:avLst/>
          </a:prstGeom>
        </p:spPr>
      </p:pic>
      <p:pic>
        <p:nvPicPr>
          <p:cNvPr id="3" name="2 GIAI DIEU DAP BAI TRAG TRAI VV.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014152" y="5866006"/>
            <a:ext cx="609600" cy="609600"/>
          </a:xfrm>
          <a:prstGeom prst="rect">
            <a:avLst/>
          </a:prstGeom>
        </p:spPr>
      </p:pic>
    </p:spTree>
    <p:extLst>
      <p:ext uri="{BB962C8B-B14F-4D97-AF65-F5344CB8AC3E}">
        <p14:creationId xmlns:p14="http://schemas.microsoft.com/office/powerpoint/2010/main" val="4293513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1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8404" y="-143654"/>
            <a:ext cx="2672526" cy="823174"/>
          </a:xfrm>
          <a:prstGeom prst="rect">
            <a:avLst/>
          </a:prstGeom>
        </p:spPr>
        <p:txBody>
          <a:bodyPr wrap="none">
            <a:spAutoFit/>
          </a:bodyPr>
          <a:lstStyle/>
          <a:p>
            <a:pPr>
              <a:lnSpc>
                <a:spcPct val="150000"/>
              </a:lnSpc>
            </a:pPr>
            <a:r>
              <a:rPr lang="en-US" sz="3600" b="1">
                <a:solidFill>
                  <a:srgbClr val="002060"/>
                </a:solidFill>
                <a:latin typeface="Arial"/>
                <a:ea typeface="Arial"/>
              </a:rPr>
              <a:t>KHÁM PHÁ</a:t>
            </a:r>
            <a:endParaRPr lang="en-US" sz="3600">
              <a:solidFill>
                <a:srgbClr val="002060"/>
              </a:solidFill>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1326545" y="2480302"/>
            <a:ext cx="4572000" cy="661207"/>
          </a:xfrm>
          <a:prstGeom prst="rect">
            <a:avLst/>
          </a:prstGeom>
        </p:spPr>
        <p:txBody>
          <a:bodyPr>
            <a:spAutoFit/>
          </a:bodyPr>
          <a:lstStyle/>
          <a:p>
            <a:pPr algn="just">
              <a:lnSpc>
                <a:spcPct val="150000"/>
              </a:lnSpc>
              <a:spcAft>
                <a:spcPts val="0"/>
              </a:spcAft>
            </a:pPr>
            <a:r>
              <a:rPr lang="en-US" sz="2800" smtClean="0">
                <a:latin typeface="Times New Roman"/>
                <a:ea typeface="Times New Roman"/>
              </a:rPr>
              <a:t>-1 HS đọc </a:t>
            </a:r>
            <a:r>
              <a:rPr lang="en-US" sz="2800">
                <a:latin typeface="Times New Roman"/>
                <a:ea typeface="Times New Roman"/>
              </a:rPr>
              <a:t>lại bài đọc nhạc đó?</a:t>
            </a:r>
            <a:endParaRPr lang="en-US" sz="2800">
              <a:effectLst/>
              <a:latin typeface="Times New Roman"/>
              <a:ea typeface="Calibri"/>
            </a:endParaRPr>
          </a:p>
        </p:txBody>
      </p:sp>
      <p:sp>
        <p:nvSpPr>
          <p:cNvPr id="4" name="Rectangle 3"/>
          <p:cNvSpPr/>
          <p:nvPr/>
        </p:nvSpPr>
        <p:spPr>
          <a:xfrm>
            <a:off x="1115616" y="1097551"/>
            <a:ext cx="7875748" cy="1600438"/>
          </a:xfrm>
          <a:prstGeom prst="rect">
            <a:avLst/>
          </a:prstGeom>
        </p:spPr>
        <p:txBody>
          <a:bodyPr wrap="square">
            <a:spAutoFit/>
          </a:bodyPr>
          <a:lstStyle/>
          <a:p>
            <a:pPr lvl="0" algn="just"/>
            <a:r>
              <a:rPr lang="en-US" sz="2800">
                <a:solidFill>
                  <a:prstClr val="black"/>
                </a:solidFill>
                <a:latin typeface="Times New Roman"/>
                <a:ea typeface="Times New Roman"/>
              </a:rPr>
              <a:t>Hỏi có nhớ bài đọc nhạc số 3 ở chủ đề nào không?. Có bao nhiêu tên nốt trong bài đọc nhạc? </a:t>
            </a:r>
            <a:endParaRPr lang="en-US" sz="2800">
              <a:solidFill>
                <a:prstClr val="black"/>
              </a:solidFill>
              <a:latin typeface="Times New Roman"/>
              <a:ea typeface="Calibri"/>
            </a:endParaRPr>
          </a:p>
          <a:p>
            <a:pPr algn="just">
              <a:lnSpc>
                <a:spcPct val="150000"/>
              </a:lnSpc>
              <a:spcAft>
                <a:spcPts val="0"/>
              </a:spcAft>
            </a:pPr>
            <a:r>
              <a:rPr lang="en-US" sz="2800">
                <a:solidFill>
                  <a:prstClr val="black"/>
                </a:solidFill>
                <a:latin typeface="Times New Roman"/>
                <a:ea typeface="Times New Roman"/>
              </a:rPr>
              <a:t> </a:t>
            </a:r>
            <a:endParaRPr lang="en-US" sz="2800">
              <a:solidFill>
                <a:prstClr val="black"/>
              </a:solidFill>
              <a:latin typeface="Times New Roman"/>
              <a:ea typeface="Calibri"/>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324" y="3508656"/>
            <a:ext cx="5442891" cy="3312368"/>
          </a:xfrm>
          <a:prstGeom prst="rect">
            <a:avLst/>
          </a:prstGeom>
        </p:spPr>
      </p:pic>
      <p:pic>
        <p:nvPicPr>
          <p:cNvPr id="10" name="doc nha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00392" y="3144965"/>
            <a:ext cx="609600" cy="976747"/>
          </a:xfrm>
          <a:prstGeom prst="rect">
            <a:avLst/>
          </a:prstGeom>
        </p:spPr>
      </p:pic>
      <p:sp>
        <p:nvSpPr>
          <p:cNvPr id="11" name="Rectangle 10"/>
          <p:cNvSpPr/>
          <p:nvPr/>
        </p:nvSpPr>
        <p:spPr>
          <a:xfrm>
            <a:off x="5878349" y="-100060"/>
            <a:ext cx="3256020" cy="738664"/>
          </a:xfrm>
          <a:prstGeom prst="rect">
            <a:avLst/>
          </a:prstGeom>
        </p:spPr>
        <p:txBody>
          <a:bodyPr wrap="none">
            <a:spAutoFit/>
          </a:bodyPr>
          <a:lstStyle/>
          <a:p>
            <a:pPr lvl="0" algn="just">
              <a:lnSpc>
                <a:spcPct val="150000"/>
              </a:lnSpc>
            </a:pPr>
            <a:r>
              <a:rPr lang="en-US" sz="2800" b="1">
                <a:solidFill>
                  <a:prstClr val="black"/>
                </a:solidFill>
                <a:latin typeface="Times New Roman"/>
                <a:ea typeface="Arial"/>
              </a:rPr>
              <a:t>2. Đọc nhạc </a:t>
            </a:r>
            <a:r>
              <a:rPr lang="en-US" sz="2800" b="1" i="1">
                <a:solidFill>
                  <a:prstClr val="black"/>
                </a:solidFill>
                <a:latin typeface="Times New Roman"/>
                <a:ea typeface="Arial"/>
              </a:rPr>
              <a:t>Bài số 4</a:t>
            </a:r>
            <a:endParaRPr lang="en-US" sz="2800">
              <a:solidFill>
                <a:prstClr val="black"/>
              </a:solidFill>
              <a:latin typeface="Times New Roman"/>
              <a:ea typeface="Calibri"/>
            </a:endParaRPr>
          </a:p>
        </p:txBody>
      </p:sp>
    </p:spTree>
    <p:extLst>
      <p:ext uri="{BB962C8B-B14F-4D97-AF65-F5344CB8AC3E}">
        <p14:creationId xmlns:p14="http://schemas.microsoft.com/office/powerpoint/2010/main" val="1952529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05372" y="50402"/>
            <a:ext cx="7687108" cy="1200329"/>
          </a:xfrm>
          <a:prstGeom prst="rect">
            <a:avLst/>
          </a:prstGeom>
          <a:noFill/>
        </p:spPr>
        <p:txBody>
          <a:bodyPr wrap="square" rtlCol="0">
            <a:spAutoFit/>
          </a:bodyPr>
          <a:lstStyle/>
          <a:p>
            <a:r>
              <a:rPr lang="en-US" sz="4000">
                <a:solidFill>
                  <a:srgbClr val="FF0000"/>
                </a:solidFill>
              </a:rPr>
              <a:t>-</a:t>
            </a:r>
            <a:r>
              <a:rPr lang="en-US" sz="3200">
                <a:solidFill>
                  <a:srgbClr val="FF0000"/>
                </a:solidFill>
              </a:rPr>
              <a:t>Đọc mẫu và HD HS đọc tên nốt nhạc từng </a:t>
            </a:r>
            <a:r>
              <a:rPr lang="en-US" sz="3200" smtClean="0">
                <a:solidFill>
                  <a:srgbClr val="FF0000"/>
                </a:solidFill>
              </a:rPr>
              <a:t>câu chưa có cao độ</a:t>
            </a:r>
            <a:endParaRPr lang="en-US" sz="3200">
              <a:solidFill>
                <a:srgbClr val="FF0000"/>
              </a:solidFill>
            </a:endParaRPr>
          </a:p>
        </p:txBody>
      </p:sp>
      <p:sp>
        <p:nvSpPr>
          <p:cNvPr id="8" name="TextBox 7"/>
          <p:cNvSpPr txBox="1"/>
          <p:nvPr/>
        </p:nvSpPr>
        <p:spPr>
          <a:xfrm>
            <a:off x="179512" y="1717223"/>
            <a:ext cx="1187624" cy="523220"/>
          </a:xfrm>
          <a:prstGeom prst="rect">
            <a:avLst/>
          </a:prstGeom>
          <a:noFill/>
        </p:spPr>
        <p:txBody>
          <a:bodyPr wrap="square" rtlCol="0">
            <a:spAutoFit/>
          </a:bodyPr>
          <a:lstStyle/>
          <a:p>
            <a:r>
              <a:rPr lang="en-US" sz="2800" b="1" i="1">
                <a:solidFill>
                  <a:srgbClr val="FF0000"/>
                </a:solidFill>
              </a:rPr>
              <a:t>CÂU 1</a:t>
            </a:r>
          </a:p>
        </p:txBody>
      </p:sp>
      <p:sp>
        <p:nvSpPr>
          <p:cNvPr id="9" name="TextBox 8"/>
          <p:cNvSpPr txBox="1"/>
          <p:nvPr/>
        </p:nvSpPr>
        <p:spPr>
          <a:xfrm>
            <a:off x="17748" y="3521272"/>
            <a:ext cx="1187624" cy="523220"/>
          </a:xfrm>
          <a:prstGeom prst="rect">
            <a:avLst/>
          </a:prstGeom>
          <a:noFill/>
        </p:spPr>
        <p:txBody>
          <a:bodyPr wrap="square" rtlCol="0">
            <a:spAutoFit/>
          </a:bodyPr>
          <a:lstStyle/>
          <a:p>
            <a:r>
              <a:rPr lang="en-US" sz="2800" b="1" i="1">
                <a:solidFill>
                  <a:srgbClr val="FF0000"/>
                </a:solidFill>
              </a:rPr>
              <a:t>CÂU 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2051" name="Picture 3" descr="C:\Users\Administrator\Desktop\ẺYY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137" y="1124744"/>
            <a:ext cx="7757360"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572000" y="1877084"/>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77852" y="1877085"/>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2312954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0"/>
            <a:ext cx="8064896" cy="584775"/>
          </a:xfrm>
          <a:prstGeom prst="rect">
            <a:avLst/>
          </a:prstGeom>
          <a:noFill/>
        </p:spPr>
        <p:txBody>
          <a:bodyPr wrap="square" rtlCol="0">
            <a:spAutoFit/>
          </a:bodyPr>
          <a:lstStyle/>
          <a:p>
            <a:r>
              <a:rPr lang="en-US" sz="3200">
                <a:solidFill>
                  <a:srgbClr val="FF0000"/>
                </a:solidFill>
              </a:rPr>
              <a:t>-Đọc mẫu và </a:t>
            </a:r>
            <a:r>
              <a:rPr lang="en-US" sz="3200" smtClean="0">
                <a:solidFill>
                  <a:srgbClr val="FF0000"/>
                </a:solidFill>
              </a:rPr>
              <a:t>dạy </a:t>
            </a:r>
            <a:r>
              <a:rPr lang="en-US" sz="3200">
                <a:solidFill>
                  <a:srgbClr val="FF0000"/>
                </a:solidFill>
              </a:rPr>
              <a:t>đọc nhạc từng câu có cao độ</a:t>
            </a:r>
          </a:p>
        </p:txBody>
      </p:sp>
      <p:sp>
        <p:nvSpPr>
          <p:cNvPr id="7" name="TextBox 6"/>
          <p:cNvSpPr txBox="1"/>
          <p:nvPr/>
        </p:nvSpPr>
        <p:spPr>
          <a:xfrm>
            <a:off x="3707904" y="584775"/>
            <a:ext cx="1907704" cy="769441"/>
          </a:xfrm>
          <a:prstGeom prst="rect">
            <a:avLst/>
          </a:prstGeom>
          <a:noFill/>
        </p:spPr>
        <p:txBody>
          <a:bodyPr wrap="square" rtlCol="0">
            <a:spAutoFit/>
          </a:bodyPr>
          <a:lstStyle/>
          <a:p>
            <a:r>
              <a:rPr lang="en-US" sz="4400" b="1" i="1">
                <a:solidFill>
                  <a:srgbClr val="FF0000"/>
                </a:solidFill>
              </a:rPr>
              <a:t>CÂU 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988840"/>
            <a:ext cx="7884368" cy="1584176"/>
          </a:xfrm>
          <a:prstGeom prst="rect">
            <a:avLst/>
          </a:prstGeom>
        </p:spPr>
      </p:pic>
    </p:spTree>
    <p:extLst>
      <p:ext uri="{BB962C8B-B14F-4D97-AF65-F5344CB8AC3E}">
        <p14:creationId xmlns:p14="http://schemas.microsoft.com/office/powerpoint/2010/main" val="402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85561" y="51887"/>
            <a:ext cx="1907704" cy="769441"/>
          </a:xfrm>
          <a:prstGeom prst="rect">
            <a:avLst/>
          </a:prstGeom>
          <a:noFill/>
        </p:spPr>
        <p:txBody>
          <a:bodyPr wrap="square" rtlCol="0">
            <a:spAutoFit/>
          </a:bodyPr>
          <a:lstStyle/>
          <a:p>
            <a:r>
              <a:rPr lang="en-US" sz="4400" b="1" i="1">
                <a:solidFill>
                  <a:srgbClr val="FF0000"/>
                </a:solidFill>
              </a:rPr>
              <a:t>CÂU 2</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220" y="5949280"/>
            <a:ext cx="306288" cy="24555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632" y="1268760"/>
            <a:ext cx="7884368" cy="1728192"/>
          </a:xfrm>
          <a:prstGeom prst="rect">
            <a:avLst/>
          </a:prstGeom>
        </p:spPr>
      </p:pic>
      <p:pic>
        <p:nvPicPr>
          <p:cNvPr id="6" name="c1 doc nha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pic>
        <p:nvPicPr>
          <p:cNvPr id="8" name="c2 doc nhac.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0729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4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204"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511</Words>
  <Application>Microsoft Office PowerPoint</Application>
  <PresentationFormat>On-screen Show (4:3)</PresentationFormat>
  <Paragraphs>45</Paragraphs>
  <Slides>16</Slides>
  <Notes>0</Notes>
  <HiddenSlides>0</HiddenSlides>
  <MMClips>13</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88</cp:revision>
  <dcterms:created xsi:type="dcterms:W3CDTF">2021-06-23T07:33:39Z</dcterms:created>
  <dcterms:modified xsi:type="dcterms:W3CDTF">2023-03-28T01:32:59Z</dcterms:modified>
</cp:coreProperties>
</file>