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82" r:id="rId5"/>
    <p:sldId id="261" r:id="rId6"/>
    <p:sldId id="283" r:id="rId7"/>
    <p:sldId id="262" r:id="rId8"/>
    <p:sldId id="287" r:id="rId9"/>
    <p:sldId id="265" r:id="rId10"/>
    <p:sldId id="274" r:id="rId11"/>
    <p:sldId id="269" r:id="rId12"/>
    <p:sldId id="268" r:id="rId13"/>
    <p:sldId id="279" r:id="rId14"/>
    <p:sldId id="284" r:id="rId15"/>
    <p:sldId id="285" r:id="rId16"/>
    <p:sldId id="270" r:id="rId17"/>
    <p:sldId id="272" r:id="rId18"/>
    <p:sldId id="273" r:id="rId19"/>
  </p:sldIdLst>
  <p:sldSz cx="18288000" cy="10287000"/>
  <p:notesSz cx="6858000" cy="9144000"/>
  <p:embeddedFontLst>
    <p:embeddedFont>
      <p:font typeface="Livvic Bold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ow" panose="020B0604020202020204" charset="0"/>
      <p:regular r:id="rId25"/>
    </p:embeddedFont>
    <p:embeddedFont>
      <p:font typeface="Bahnschrift Condensed" panose="020B0502040204020203" pitchFamily="34" charset="0"/>
      <p:regular r:id="rId26"/>
      <p:bold r:id="rId27"/>
    </p:embeddedFont>
    <p:embeddedFont>
      <p:font typeface="Livvic" panose="020B0604020202020204" charset="0"/>
      <p:regular r:id="rId28"/>
    </p:embeddedFont>
    <p:embeddedFont>
      <p:font typeface="Livvic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  <a:srgbClr val="E9BBBD"/>
    <a:srgbClr val="D3E5C5"/>
    <a:srgbClr val="78A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40.svg"/><Relationship Id="rId12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svg"/><Relationship Id="rId10" Type="http://schemas.openxmlformats.org/officeDocument/2006/relationships/image" Target="../media/image39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12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5" Type="http://schemas.openxmlformats.org/officeDocument/2006/relationships/image" Target="../media/image24.jpeg"/><Relationship Id="rId10" Type="http://schemas.openxmlformats.org/officeDocument/2006/relationships/image" Target="../media/image20.svg"/><Relationship Id="rId9" Type="http://schemas.openxmlformats.org/officeDocument/2006/relationships/image" Target="../media/image22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34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Lớp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smtClean="0">
                <a:solidFill>
                  <a:srgbClr val="035457"/>
                </a:solidFill>
                <a:latin typeface="Livvic Bold Bold"/>
              </a:rPr>
              <a:t>4</a:t>
            </a:r>
            <a:endParaRPr lang="en-US" sz="74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697E73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15" name="X2Download.com - Happy Upbeat Background Music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94531" y="88418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976" numSld="1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31855" t="21715" r="31855" b="5434"/>
          <a:stretch>
            <a:fillRect/>
          </a:stretch>
        </p:blipFill>
        <p:spPr>
          <a:xfrm>
            <a:off x="1288196" y="3015012"/>
            <a:ext cx="3975905" cy="448963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l="31855" t="32813" r="31855" b="5434"/>
          <a:stretch>
            <a:fillRect/>
          </a:stretch>
        </p:blipFill>
        <p:spPr>
          <a:xfrm>
            <a:off x="6702229" y="3047783"/>
            <a:ext cx="4656224" cy="445686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rcRect l="31855" t="21043" r="31855" b="14666"/>
          <a:stretch>
            <a:fillRect/>
          </a:stretch>
        </p:blipFill>
        <p:spPr>
          <a:xfrm>
            <a:off x="12682410" y="3015012"/>
            <a:ext cx="4576890" cy="456098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967308" y="2160669"/>
            <a:ext cx="10126067" cy="6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bước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thực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hiện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tranh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xé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dán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tĩnh</a:t>
            </a:r>
            <a:r>
              <a:rPr lang="en-US" sz="3959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959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endParaRPr lang="en-US" sz="3959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227183" y="7811925"/>
            <a:ext cx="4036918" cy="107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en-US" sz="3465" dirty="0" err="1" smtClean="0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en-US" sz="3465" dirty="0" smtClean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en-US" sz="3465" dirty="0">
                <a:solidFill>
                  <a:srgbClr val="035457"/>
                </a:solidFill>
                <a:latin typeface="Livvic" panose="020B0604020202020204" charset="0"/>
              </a:rPr>
              <a:t> chi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tiết</a:t>
            </a:r>
            <a:r>
              <a:rPr lang="en-US" sz="3465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hoa</a:t>
            </a:r>
            <a:r>
              <a:rPr lang="en-US" sz="3465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lá</a:t>
            </a:r>
            <a:r>
              <a:rPr lang="en-US" sz="3465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lọ</a:t>
            </a:r>
            <a:r>
              <a:rPr lang="en-US" sz="3465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465" dirty="0" err="1">
                <a:solidFill>
                  <a:srgbClr val="035457"/>
                </a:solidFill>
                <a:latin typeface="Livvic" panose="020B0604020202020204" charset="0"/>
              </a:rPr>
              <a:t>hoa</a:t>
            </a:r>
            <a:endParaRPr lang="en-US" sz="3465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7847772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Xé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đã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endParaRPr lang="en-US" sz="3368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2529085" y="7847772"/>
            <a:ext cx="4883541" cy="102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Sắp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xếp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dán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cố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định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hồ</a:t>
            </a:r>
            <a:r>
              <a:rPr lang="en-US" sz="3368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en-US" sz="3368" dirty="0" err="1">
                <a:solidFill>
                  <a:srgbClr val="035457"/>
                </a:solidFill>
                <a:latin typeface="Livvic" panose="020B0604020202020204" charset="0"/>
              </a:rPr>
              <a:t>dán</a:t>
            </a:r>
            <a:endParaRPr lang="en-US" sz="3368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3525" y="206829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63517" y="2243935"/>
            <a:ext cx="7892646" cy="7447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36325" lvl="1" indent="-518162">
              <a:lnSpc>
                <a:spcPts val="576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Sắp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xếp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sản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phẩm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chính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phụ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xa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gần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đối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hợp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lí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.</a:t>
            </a:r>
          </a:p>
          <a:p>
            <a:pPr marL="1036325" lvl="1" indent="-518162">
              <a:lnSpc>
                <a:spcPts val="576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kết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hợp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thêm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số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chất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liệu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khác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sản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phẩm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thêm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sinh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Livvic" panose="020B0604020202020204" charset="0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25000" y="4834269"/>
            <a:ext cx="654719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vi-VN" sz="4984" dirty="0">
                <a:solidFill>
                  <a:srgbClr val="000000"/>
                </a:solidFill>
                <a:latin typeface="Livvic Bold"/>
              </a:rPr>
              <a:t>X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é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bức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0000"/>
                </a:solidFill>
                <a:latin typeface="Livvic Bold"/>
              </a:rPr>
              <a:t>tĩnh</a:t>
            </a:r>
            <a:r>
              <a:rPr lang="en-US" sz="4984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0000"/>
                </a:solidFill>
                <a:latin typeface="Livvic Bold"/>
              </a:rPr>
              <a:t>vật</a:t>
            </a:r>
            <a:r>
              <a:rPr lang="en-US" sz="4984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4984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thích</a:t>
            </a:r>
            <a:endParaRPr lang="en-US" sz="4984" dirty="0">
              <a:solidFill>
                <a:srgbClr val="00000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65" y="1694944"/>
            <a:ext cx="6090647" cy="8120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2780" y="1708937"/>
            <a:ext cx="5582628" cy="8120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8676" y="1708936"/>
            <a:ext cx="5486924" cy="81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1986982"/>
            <a:ext cx="5708560" cy="7484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1963855"/>
            <a:ext cx="5307879" cy="7484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9466" y="1986982"/>
            <a:ext cx="5110163" cy="74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1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2050" name="Picture 2" descr="Không có mô tả ảnh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51855"/>
            <a:ext cx="5110623" cy="77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Tranh miết đất nặn Chủ đề : Tĩnh vật -st- - Xưởng Vẽ Sóc Nhí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39585" t="15185" r="40832" b="38148"/>
          <a:stretch/>
        </p:blipFill>
        <p:spPr>
          <a:xfrm>
            <a:off x="9163741" y="1765849"/>
            <a:ext cx="6087344" cy="81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51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4346687"/>
            <a:ext cx="8810462" cy="2632206"/>
            <a:chOff x="0" y="0"/>
            <a:chExt cx="11747283" cy="3509607"/>
          </a:xfrm>
        </p:grpSpPr>
        <p:sp>
          <p:nvSpPr>
            <p:cNvPr id="9" name="TextBox 9"/>
            <p:cNvSpPr txBox="1"/>
            <p:nvPr/>
          </p:nvSpPr>
          <p:spPr>
            <a:xfrm>
              <a:off x="317866" y="1579842"/>
              <a:ext cx="11111552" cy="192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3226597"/>
            <a:chOff x="0" y="0"/>
            <a:chExt cx="13013813" cy="4302128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1"/>
              <a:ext cx="13013813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tác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phẩm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xé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dán</a:t>
              </a:r>
              <a:endParaRPr lang="en-US" sz="4612" dirty="0">
                <a:solidFill>
                  <a:srgbClr val="035457"/>
                </a:solidFill>
                <a:latin typeface="Livvic" panose="020B0604020202020204" charset="0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Chụp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ảnh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và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gửi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cô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giáo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34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7296" y="6864831"/>
            <a:ext cx="3276732" cy="424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5168" y="6439713"/>
            <a:ext cx="4987736" cy="393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6139">
            <a:off x="5367246" y="196665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8035" y="3631337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73200" y="-355576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9067">
            <a:off x="95326" y="252820"/>
            <a:ext cx="3574066" cy="26984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266881" y="923948"/>
            <a:ext cx="758271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Tìm</a:t>
            </a:r>
            <a:r>
              <a:rPr lang="en-US" sz="4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tranh</a:t>
            </a:r>
            <a:r>
              <a:rPr lang="en-US" sz="4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tĩnh</a:t>
            </a:r>
            <a:r>
              <a:rPr lang="en-US" sz="4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vật</a:t>
            </a:r>
            <a:r>
              <a:rPr lang="en-US" sz="4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dưới</a:t>
            </a:r>
            <a:r>
              <a:rPr lang="en-US" sz="4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 smtClean="0">
                <a:solidFill>
                  <a:srgbClr val="F1ECE1"/>
                </a:solidFill>
                <a:latin typeface="Livvic" panose="020B0604020202020204" charset="0"/>
              </a:rPr>
              <a:t>đây</a:t>
            </a:r>
            <a:endParaRPr lang="en-US" sz="4800" dirty="0">
              <a:solidFill>
                <a:srgbClr val="F1ECE1"/>
              </a:solidFill>
              <a:latin typeface="Livvic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52609" y="9011303"/>
            <a:ext cx="7968204" cy="682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1ECE1"/>
                </a:solidFill>
                <a:latin typeface="Livvic" panose="020B0604020202020204" charset="0"/>
              </a:rPr>
              <a:t>Đáp</a:t>
            </a:r>
            <a:r>
              <a:rPr lang="en-US" sz="2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>
                <a:solidFill>
                  <a:srgbClr val="F1ECE1"/>
                </a:solidFill>
                <a:latin typeface="Livvic" panose="020B0604020202020204" charset="0"/>
              </a:rPr>
              <a:t>án</a:t>
            </a:r>
            <a:r>
              <a:rPr lang="en-US" sz="2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2800" dirty="0">
                <a:solidFill>
                  <a:srgbClr val="F1ECE1"/>
                </a:solidFill>
                <a:latin typeface="Livvic" panose="020B0604020202020204" charset="0"/>
              </a:rPr>
              <a:t>: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Cả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3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bức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tranh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đều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tranh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tĩnh</a:t>
            </a:r>
            <a:r>
              <a:rPr lang="en-US" sz="2800" dirty="0" smtClean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2800" dirty="0" err="1" smtClean="0">
                <a:solidFill>
                  <a:srgbClr val="F1ECE1"/>
                </a:solidFill>
                <a:latin typeface="Livvic" panose="020B0604020202020204" charset="0"/>
              </a:rPr>
              <a:t>vật</a:t>
            </a:r>
            <a:endParaRPr lang="en-US" sz="2800" dirty="0">
              <a:solidFill>
                <a:srgbClr val="F1ECE1"/>
              </a:solidFill>
              <a:latin typeface="Livvic" panose="020B060402020202020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57915" y="2472315"/>
            <a:ext cx="4702703" cy="627027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560" y="2247900"/>
            <a:ext cx="4173320" cy="685194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23996" y="2821522"/>
            <a:ext cx="5774441" cy="577444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3415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5600" y="6234282"/>
            <a:ext cx="4495226" cy="3792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10" y="2376710"/>
            <a:ext cx="5249789" cy="6579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6138" y="2376710"/>
            <a:ext cx="4813323" cy="6635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6200" y="2376710"/>
            <a:ext cx="5011364" cy="6620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59067">
            <a:off x="14884698" y="148358"/>
            <a:ext cx="3377032" cy="254965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76558">
            <a:off x="159146" y="7580419"/>
            <a:ext cx="2241619" cy="231691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65534">
            <a:off x="7488550" y="7686183"/>
            <a:ext cx="2951276" cy="2235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3630336" y="6239618"/>
            <a:ext cx="3165919" cy="3272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68778" y="2079217"/>
            <a:ext cx="3842115" cy="3390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385885">
            <a:off x="872259" y="2063642"/>
            <a:ext cx="3494367" cy="3727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52507" y="6326998"/>
            <a:ext cx="2790197" cy="34446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39752" y="4242873"/>
            <a:ext cx="18567504" cy="12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499" dirty="0">
                <a:solidFill>
                  <a:srgbClr val="035457"/>
                </a:solidFill>
                <a:latin typeface="Livvic Bold Bold"/>
              </a:rPr>
              <a:t>TĨNH VẬT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4928" y="26812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en-US" sz="4847" dirty="0" err="1">
                <a:solidFill>
                  <a:srgbClr val="697E73"/>
                </a:solidFill>
                <a:latin typeface="Livvic Bold" panose="020B0604020202020204" charset="0"/>
              </a:rPr>
              <a:t>Mỹ</a:t>
            </a:r>
            <a:r>
              <a:rPr lang="en-US" sz="4847" dirty="0">
                <a:solidFill>
                  <a:srgbClr val="697E73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697E73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697E73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697E73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697E73"/>
                </a:solidFill>
                <a:latin typeface="Livvic Bold" panose="020B0604020202020204" charset="0"/>
              </a:rPr>
              <a:t> 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6611" y="243840"/>
            <a:ext cx="16654282" cy="59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697E73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6494" y="5913281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35457"/>
                </a:solidFill>
                <a:latin typeface="Livvic Bold"/>
              </a:rPr>
              <a:t>TIẾT 2: XÉ DÁN TRANH TĨNH VẬT </a:t>
            </a:r>
          </a:p>
        </p:txBody>
      </p:sp>
    </p:spTree>
    <p:extLst>
      <p:ext uri="{BB962C8B-B14F-4D97-AF65-F5344CB8AC3E}">
        <p14:creationId xmlns:p14="http://schemas.microsoft.com/office/powerpoint/2010/main" val="3273573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41" b="4841"/>
          <a:stretch>
            <a:fillRect/>
          </a:stretch>
        </p:blipFill>
        <p:spPr>
          <a:xfrm>
            <a:off x="13532901" y="7270973"/>
            <a:ext cx="2992049" cy="23848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37056" y="3382365"/>
            <a:ext cx="1565148" cy="300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87615" y="7511603"/>
            <a:ext cx="2939836" cy="24854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28600" y="-410482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40163" y="3747471"/>
            <a:ext cx="2803015" cy="2694399"/>
          </a:xfrm>
          <a:prstGeom prst="rect">
            <a:avLst/>
          </a:prstGeom>
        </p:spPr>
      </p:pic>
      <p:sp>
        <p:nvSpPr>
          <p:cNvPr id="11" name="AutoShape 2" descr="Học Mĩ thuật lớp 4 theo định hướng phát triển năng lực - Công ty CP Phát  hành sách Giáo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Sách Học Mĩ Thuật Lớp 4 Theo Định Hướng Phát Triển Năng Lực giảm chỉ còn  25,000 đ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85" y="3974793"/>
            <a:ext cx="572518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25332">
            <a:off x="1054217" y="1043694"/>
            <a:ext cx="3194396" cy="27312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27020" y="3380801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9067">
            <a:off x="190244" y="6076715"/>
            <a:ext cx="4922341" cy="3716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39478" y="-519658"/>
            <a:ext cx="3655022" cy="30839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385725" y="1769791"/>
            <a:ext cx="10649140" cy="8077911"/>
            <a:chOff x="0" y="0"/>
            <a:chExt cx="14198854" cy="10770548"/>
          </a:xfrm>
        </p:grpSpPr>
        <p:sp>
          <p:nvSpPr>
            <p:cNvPr id="7" name="TextBox 7"/>
            <p:cNvSpPr txBox="1"/>
            <p:nvPr/>
          </p:nvSpPr>
          <p:spPr>
            <a:xfrm>
              <a:off x="352189" y="1712273"/>
              <a:ext cx="13494476" cy="905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Nhận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biết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được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tranh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tĩnh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vật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vẽ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theo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quan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sát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và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tranh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tĩnh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vật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biểu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cảm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.</a:t>
              </a: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Xé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được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bức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tranh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tĩnh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theo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quan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sát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.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Kết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hợp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được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các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chất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liệu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vào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làm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tranh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xé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dán</a:t>
              </a:r>
              <a:endParaRPr lang="en-US" sz="4921" dirty="0">
                <a:solidFill>
                  <a:srgbClr val="000000"/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Giới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thiệu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,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nhận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xét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và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nêu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được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cảm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nhận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về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sản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>
                  <a:solidFill>
                    <a:srgbClr val="000000"/>
                  </a:solidFill>
                  <a:latin typeface="Livvic" panose="020B0604020202020204" charset="0"/>
                </a:rPr>
                <a:t>phẩm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 smtClean="0">
                  <a:solidFill>
                    <a:srgbClr val="000000"/>
                  </a:solidFill>
                  <a:latin typeface="Livvic" panose="020B0604020202020204" charset="0"/>
                </a:rPr>
                <a:t>của</a:t>
              </a:r>
              <a:r>
                <a:rPr lang="en-US" sz="4921" dirty="0">
                  <a:solidFill>
                    <a:srgbClr val="000000"/>
                  </a:solidFill>
                  <a:latin typeface="Livvic" panose="020B0604020202020204" charset="0"/>
                </a:rPr>
                <a:t> </a:t>
              </a:r>
              <a:r>
                <a:rPr lang="en-US" sz="4921" dirty="0" err="1" smtClean="0">
                  <a:solidFill>
                    <a:srgbClr val="000000"/>
                  </a:solidFill>
                  <a:latin typeface="Livvic" panose="020B0604020202020204" charset="0"/>
                </a:rPr>
                <a:t>mình</a:t>
              </a:r>
              <a:endParaRPr lang="en-US" sz="4921" dirty="0">
                <a:solidFill>
                  <a:srgbClr val="000000"/>
                </a:solidFill>
                <a:latin typeface="Livvic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27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01431">
            <a:off x="8516966" y="577813"/>
            <a:ext cx="4665637" cy="622085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7264">
            <a:off x="13501497" y="3854356"/>
            <a:ext cx="4096910" cy="5776987"/>
          </a:xfrm>
          <a:prstGeom prst="rect">
            <a:avLst/>
          </a:prstGeom>
        </p:spPr>
      </p:pic>
      <p:sp>
        <p:nvSpPr>
          <p:cNvPr id="22" name="TextBox 8"/>
          <p:cNvSpPr txBox="1"/>
          <p:nvPr/>
        </p:nvSpPr>
        <p:spPr>
          <a:xfrm>
            <a:off x="910876" y="2749815"/>
            <a:ext cx="7076312" cy="462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ảnh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MT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nội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dung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gì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? 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này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được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bằng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thức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chất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liệu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gì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Nhận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xét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về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ảnh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,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màu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sắc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của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Livvic" panose="020B0604020202020204" charset="0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Livvic" panose="020B0604020202020204" charset="0"/>
              </a:rPr>
              <a:t>?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1028699" y="120271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6681" y="1492087"/>
            <a:ext cx="6279985" cy="8373314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33731" y="1395598"/>
            <a:ext cx="6006595" cy="8469803"/>
          </a:xfrm>
          <a:prstGeom prst="rect">
            <a:avLst/>
          </a:prstGeom>
        </p:spPr>
      </p:pic>
      <p:sp>
        <p:nvSpPr>
          <p:cNvPr id="23" name="TextBox 9"/>
          <p:cNvSpPr txBox="1"/>
          <p:nvPr/>
        </p:nvSpPr>
        <p:spPr>
          <a:xfrm>
            <a:off x="152400" y="21744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23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1583" y="2926753"/>
            <a:ext cx="13655071" cy="621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tĩnh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đồ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hoa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quả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tĩnh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hiện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đặc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của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mẫu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cảm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xúc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của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người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tĩnh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ta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cần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quan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cảm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nhận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vẻ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đẹp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về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đặc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...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của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vật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định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endParaRPr lang="en-US" sz="5079" dirty="0">
              <a:solidFill>
                <a:srgbClr val="100F0D"/>
              </a:solidFill>
              <a:latin typeface="Livvi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389</Words>
  <Application>Microsoft Office PowerPoint</Application>
  <PresentationFormat>Custom</PresentationFormat>
  <Paragraphs>39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Livvic Bold Bold</vt:lpstr>
      <vt:lpstr>Calibri</vt:lpstr>
      <vt:lpstr>Now</vt:lpstr>
      <vt:lpstr>Bahnschrift Condensed</vt:lpstr>
      <vt:lpstr>Livvic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Techsi.vn</cp:lastModifiedBy>
  <cp:revision>53</cp:revision>
  <dcterms:created xsi:type="dcterms:W3CDTF">2006-08-16T00:00:00Z</dcterms:created>
  <dcterms:modified xsi:type="dcterms:W3CDTF">2023-04-03T09:48:08Z</dcterms:modified>
  <dc:identifier>DAEwasUvSSg</dc:identifier>
</cp:coreProperties>
</file>