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5" r:id="rId5"/>
    <p:sldId id="262" r:id="rId6"/>
    <p:sldId id="268" r:id="rId7"/>
    <p:sldId id="257" r:id="rId8"/>
    <p:sldId id="264" r:id="rId9"/>
    <p:sldId id="263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FFFF00"/>
    <a:srgbClr val="FF0066"/>
    <a:srgbClr val="0000FF"/>
    <a:srgbClr val="CC00CC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9536-602F-4389-9CB6-EA54C3EE1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C9E0-C101-420A-BBEE-C8225C09A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E3E4-54F3-4039-ACE1-C71169F1F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51E6-2FD6-47D6-9EBA-20FA8A29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EAED-DA03-405C-BCD7-944A6A863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4A4C1-86AE-45F1-B9B6-8690161EC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399F-C468-4FE0-8C23-4A7313C7A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1897-602B-4575-8A82-4F190A8C3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5DD9-49A8-4B6E-9000-F47AD920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E1AA9-2BC4-4658-A71B-24CEC6CB3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B726-3FD1-40F9-B512-C63C38E20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016214D-4E08-4940-93CF-E0F08476D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jpeg"/><Relationship Id="rId4" Type="http://schemas.openxmlformats.org/officeDocument/2006/relationships/image" Target="../media/image7.wmf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jpeg"/><Relationship Id="rId4" Type="http://schemas.openxmlformats.org/officeDocument/2006/relationships/image" Target="../media/image7.wmf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image" Target="../media/image7.wm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jpeg"/><Relationship Id="rId4" Type="http://schemas.openxmlformats.org/officeDocument/2006/relationships/image" Target="../media/image7.wmf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g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447800"/>
            <a:ext cx="15240000" cy="9753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95400" y="990600"/>
            <a:ext cx="464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Arial" charset="0"/>
              </a:rPr>
              <a:t>Khởi động giọng:</a:t>
            </a:r>
            <a:r>
              <a:rPr lang="en-US" sz="400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00400" y="2057400"/>
            <a:ext cx="3124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Ò O O Ó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Ó O O 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6962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Lời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Đoạn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Ngàn dặm xa khôn ngăn anh em kết đoàn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Biên giới sâu khôn ngăn chúng ta trao tình.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Loài giặc kia khôn ngăn tình yêu chứa chan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Của đoàn thiếu nhi hằng mong yên vui thái bình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</a:t>
            </a:r>
            <a:r>
              <a:rPr lang="en-US">
                <a:solidFill>
                  <a:srgbClr val="CC00CC"/>
                </a:solidFill>
                <a:latin typeface="Arial" charset="0"/>
              </a:rPr>
              <a:t>Đoạn 2</a:t>
            </a:r>
            <a:r>
              <a:rPr lang="en-US">
                <a:latin typeface="Arial" charset="0"/>
              </a:rPr>
              <a:t>: Vui liên hoan thiếu nhi thế giới 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             Ta ca hát vang lên niềm vui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             Ca vang lên vang lên tay nắm tay qua biển núi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             Trông tương lai tươi sáng tiến lên theo nhịp đời.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             Vang khúc ca yêu đời.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Arial" charset="0"/>
              </a:rPr>
              <a:t>                   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g747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753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696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Lời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Đoạn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Ngàn dặm xa khôn ngăn anh em kết đoàn</a:t>
            </a:r>
            <a:r>
              <a:rPr lang="en-US" sz="32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                        Biên </a:t>
            </a:r>
            <a:r>
              <a:rPr lang="en-US">
                <a:latin typeface="Arial" charset="0"/>
              </a:rPr>
              <a:t>giới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 sâu khôn ngăn chúng ta trao tình</a:t>
            </a:r>
            <a:r>
              <a:rPr lang="en-US" sz="20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Loài giặc kia khôn ngăn tình yêu chứa chan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Của đoàn thiếu nhi hằng mong yên vui thái bình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</a:t>
            </a:r>
            <a:r>
              <a:rPr lang="en-US">
                <a:solidFill>
                  <a:srgbClr val="CC00CC"/>
                </a:solidFill>
                <a:latin typeface="Arial" charset="0"/>
              </a:rPr>
              <a:t>Đoạn 2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Vui liên hoan thiếu nhi thế giới 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Ta ca hát vang lên niềm vui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Ca vang lên vang lên tay nắm tay qua biển núi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Trông tương lai tươi sáng tiến lên theo nhịp đời.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Vang khúc ca yêu đời.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Arial" charset="0"/>
              </a:rPr>
              <a:t>                   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696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Lời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Đoạn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Ngàn dặm xa khôn ngăn anh em kết đoàn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Biên </a:t>
            </a:r>
            <a:r>
              <a:rPr lang="en-US">
                <a:latin typeface="Arial" charset="0"/>
              </a:rPr>
              <a:t>giới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sâu khôn ngăn chúng ta trao tình</a:t>
            </a:r>
            <a:r>
              <a:rPr lang="en-US" sz="20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Loài giặc kia khôn ngăn tình yêu chứa chan</a:t>
            </a:r>
            <a:r>
              <a:rPr lang="en-US" sz="24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                        Của đoàn </a:t>
            </a:r>
            <a:r>
              <a:rPr lang="en-US">
                <a:latin typeface="Arial" charset="0"/>
              </a:rPr>
              <a:t>thiếu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 nhi hằng mong yên vui thái bình</a:t>
            </a:r>
            <a:r>
              <a:rPr lang="en-US" sz="24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</a:t>
            </a:r>
            <a:r>
              <a:rPr lang="en-US">
                <a:solidFill>
                  <a:srgbClr val="CC00CC"/>
                </a:solidFill>
                <a:latin typeface="Arial" charset="0"/>
              </a:rPr>
              <a:t>Đoạn 2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Vui liên hoan thiếu nhi thế giới 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Ta ca hát vang lên niềm vui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Ca vang lên vang lên tay nắm tay qua biển núi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Trông tương lai tươi sáng tiến lên theo nhịp đời.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Vang khúc ca yêu đời.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Arial" charset="0"/>
              </a:rPr>
              <a:t>                   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747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753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6962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Lời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Đoạn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Ngàn dặm xa khôn ngăn anh em kết đoàn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Biên </a:t>
            </a:r>
            <a:r>
              <a:rPr lang="en-US">
                <a:latin typeface="Arial" charset="0"/>
              </a:rPr>
              <a:t>giới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sâu khôn ngăn chúng ta trao tình</a:t>
            </a:r>
            <a:r>
              <a:rPr lang="en-US" sz="20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Loài giặc kia khôn ngăn tình yêu chứa chan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Của đoàn </a:t>
            </a:r>
            <a:r>
              <a:rPr lang="en-US">
                <a:latin typeface="Arial" charset="0"/>
              </a:rPr>
              <a:t>thiếu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 nhi hằng mong yên vui thái bình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</a:t>
            </a:r>
            <a:r>
              <a:rPr lang="en-US">
                <a:solidFill>
                  <a:srgbClr val="CC00CC"/>
                </a:solidFill>
                <a:latin typeface="Arial" charset="0"/>
              </a:rPr>
              <a:t>Đoạn 2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Vui liên hoan </a:t>
            </a:r>
            <a:r>
              <a:rPr lang="en-US">
                <a:latin typeface="Arial" charset="0"/>
              </a:rPr>
              <a:t>thiếu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 nhi thế giới </a:t>
            </a:r>
            <a:r>
              <a:rPr lang="en-US" sz="20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                       Ta ca hát vang lên niềm vui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Ca vang lên vang lên tay nắm tay qua biển núi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Trông tương lai tươi sáng tiến lên theo nhịp đời.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Vang khúc ca yêu đời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Arial" charset="0"/>
              </a:rPr>
              <a:t>                   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6962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Lời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Đoạn 1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Ngàn dặm xa khôn ngăn anh em kết đoàn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Biên </a:t>
            </a:r>
            <a:r>
              <a:rPr lang="en-US">
                <a:latin typeface="Arial" charset="0"/>
              </a:rPr>
              <a:t>giới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sâu khôn ngăn chúng ta trao tình</a:t>
            </a:r>
            <a:r>
              <a:rPr lang="en-US" sz="20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Loài giặc kia khôn ngăn tình yêu chứa chan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 Của đoàn </a:t>
            </a:r>
            <a:r>
              <a:rPr lang="en-US">
                <a:latin typeface="Arial" charset="0"/>
              </a:rPr>
              <a:t>thiếu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 nhi hằng mong yên vui thái bình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</a:t>
            </a:r>
            <a:r>
              <a:rPr lang="en-US">
                <a:solidFill>
                  <a:srgbClr val="CC00CC"/>
                </a:solidFill>
                <a:latin typeface="Arial" charset="0"/>
              </a:rPr>
              <a:t>Đoạn 2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Vui liên hoan thiếu nhi </a:t>
            </a:r>
            <a:r>
              <a:rPr lang="en-US">
                <a:latin typeface="Arial" charset="0"/>
              </a:rPr>
              <a:t>thế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giới </a:t>
            </a:r>
            <a:r>
              <a:rPr lang="en-US" sz="20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Ta ca hát vang lên niềm vui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                       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Ca vang lên vang lên tay nắm tay qua biển núi</a:t>
            </a:r>
            <a:r>
              <a:rPr lang="en-US" sz="24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                       Trông tương lai tươi sáng tiến lên theo nhịp đời</a:t>
            </a:r>
            <a:r>
              <a:rPr lang="en-US" sz="24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                       Vang khúc ca yêu đời</a:t>
            </a:r>
            <a:r>
              <a:rPr lang="en-US" sz="2400">
                <a:latin typeface="Arial" charset="0"/>
              </a:rPr>
              <a:t>/( 2,3,4)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Arial" charset="0"/>
              </a:rPr>
              <a:t>                   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66738" y="904875"/>
            <a:ext cx="8305800" cy="40941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Lời 2: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Đoạn 1: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Vàng ,đen, trắng nước da không chia tấm lòng</a:t>
            </a:r>
            <a:r>
              <a:rPr lang="en-US" sz="20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                       Cơn </a:t>
            </a:r>
            <a:r>
              <a:rPr lang="en-US">
                <a:latin typeface="Arial" charset="0"/>
              </a:rPr>
              <a:t>chiến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 chinh khôn ngăn chúng ta trao tình</a:t>
            </a:r>
            <a:r>
              <a:rPr lang="en-US" sz="20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                       Cùm hoặc gông khôn ngăn đoàn ta ước mong.</a:t>
            </a:r>
            <a:r>
              <a:rPr lang="en-US" sz="20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                       Một ngày </a:t>
            </a:r>
            <a:r>
              <a:rPr lang="en-US">
                <a:latin typeface="Arial" charset="0"/>
              </a:rPr>
              <a:t>sáng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 tươi cùng vui liên hoan thái bình</a:t>
            </a:r>
            <a:r>
              <a:rPr lang="en-US" sz="20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</a:t>
            </a:r>
            <a:r>
              <a:rPr lang="en-US">
                <a:solidFill>
                  <a:srgbClr val="CC00CC"/>
                </a:solidFill>
                <a:latin typeface="Arial" charset="0"/>
              </a:rPr>
              <a:t>Đoạn 2: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Vui liên hoan thiếu nhi </a:t>
            </a:r>
            <a:r>
              <a:rPr lang="en-US">
                <a:latin typeface="Arial" charset="0"/>
              </a:rPr>
              <a:t>thế 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giới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                     Ta ca hát vang lên niềm vui</a:t>
            </a:r>
            <a:r>
              <a:rPr lang="en-US" sz="20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                    Ca vang lên vang lên tay nắm tay qua biển núi</a:t>
            </a:r>
            <a:r>
              <a:rPr lang="en-US" sz="20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                     Trông tương lai tươi sáng tiến lên theo nhịp đời</a:t>
            </a:r>
            <a:r>
              <a:rPr lang="en-US" sz="20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                     Vang khúc ca yêu đời</a:t>
            </a:r>
            <a:r>
              <a:rPr lang="en-US" sz="2000">
                <a:latin typeface="Arial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448800" cy="6858000"/>
            <a:chOff x="237" y="237"/>
            <a:chExt cx="11670" cy="15270"/>
          </a:xfrm>
        </p:grpSpPr>
        <p:sp>
          <p:nvSpPr>
            <p:cNvPr id="18438" name="Line 3"/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39" name="Object 4"/>
            <p:cNvGraphicFramePr>
              <a:graphicFrameLocks noChangeAspect="1"/>
            </p:cNvGraphicFramePr>
            <p:nvPr/>
          </p:nvGraphicFramePr>
          <p:xfrm>
            <a:off x="567" y="38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r:id="rId3" imgW="1278331" imgH="1273759" progId="">
                    <p:embed/>
                  </p:oleObj>
                </mc:Choice>
                <mc:Fallback>
                  <p:oleObj r:id="rId3" imgW="1278331" imgH="127375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8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5"/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r:id="rId5" imgW="1999793" imgH="1831543" progId="">
                    <p:embed/>
                  </p:oleObj>
                </mc:Choice>
                <mc:Fallback>
                  <p:oleObj r:id="rId5" imgW="1999793" imgH="1831543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7"/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43" name="Picture 8" descr="tb_big-yelloy-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9" descr="light-blue-rose-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0" descr="red-curv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Line 11"/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447" name="Picture 12" descr="light-blue-rose-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3" descr="tb_big-yelloy-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4" descr="gray-eye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Picture 15"/>
          <p:cNvPicPr>
            <a:picLocks noChangeAspect="1" noChangeArrowheads="1"/>
          </p:cNvPicPr>
          <p:nvPr/>
        </p:nvPicPr>
        <p:blipFill>
          <a:blip r:embed="rId12"/>
          <a:srcRect t="22997" r="17999" b="4007"/>
          <a:stretch>
            <a:fillRect/>
          </a:stretch>
        </p:blipFill>
        <p:spPr bwMode="auto">
          <a:xfrm>
            <a:off x="1143000" y="-155575"/>
            <a:ext cx="6248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6"/>
          <p:cNvPicPr>
            <a:picLocks noChangeAspect="1" noChangeArrowheads="1"/>
          </p:cNvPicPr>
          <p:nvPr/>
        </p:nvPicPr>
        <p:blipFill>
          <a:blip r:embed="rId13"/>
          <a:srcRect t="27701" r="14000" b="13763"/>
          <a:stretch>
            <a:fillRect/>
          </a:stretch>
        </p:blipFill>
        <p:spPr bwMode="auto">
          <a:xfrm>
            <a:off x="1198563" y="3822700"/>
            <a:ext cx="655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7"/>
          <p:cNvSpPr txBox="1">
            <a:spLocks noChangeArrowheads="1"/>
          </p:cNvSpPr>
          <p:nvPr/>
        </p:nvSpPr>
        <p:spPr bwMode="auto">
          <a:xfrm>
            <a:off x="7239000" y="1295400"/>
            <a:ext cx="1295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THIẾU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NHI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THẾ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GIỚI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LIÊN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 HOAN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448800" cy="6858000"/>
            <a:chOff x="237" y="237"/>
            <a:chExt cx="11670" cy="15270"/>
          </a:xfrm>
        </p:grpSpPr>
        <p:sp>
          <p:nvSpPr>
            <p:cNvPr id="19463" name="Line 3"/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4" name="Object 4"/>
            <p:cNvGraphicFramePr>
              <a:graphicFrameLocks noChangeAspect="1"/>
            </p:cNvGraphicFramePr>
            <p:nvPr/>
          </p:nvGraphicFramePr>
          <p:xfrm>
            <a:off x="567" y="38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r:id="rId3" imgW="1278331" imgH="1273759" progId="">
                    <p:embed/>
                  </p:oleObj>
                </mc:Choice>
                <mc:Fallback>
                  <p:oleObj r:id="rId3" imgW="1278331" imgH="127375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8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5"/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7" r:id="rId5" imgW="1999793" imgH="1831543" progId="">
                    <p:embed/>
                  </p:oleObj>
                </mc:Choice>
                <mc:Fallback>
                  <p:oleObj r:id="rId5" imgW="1999793" imgH="1831543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68" name="Picture 8" descr="tb_big-yelloy-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9" descr="light-blue-rose-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0" descr="red-curv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Line 11"/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472" name="Picture 12" descr="light-blue-rose-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13" descr="tb_big-yelloy-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14" descr="gray-eye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7239000" y="1295400"/>
            <a:ext cx="1295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  <a:latin typeface="Arial" charset="0"/>
              </a:rPr>
              <a:t>THIẾU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  <a:latin typeface="Arial" charset="0"/>
              </a:rPr>
              <a:t>NHI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  <a:latin typeface="Arial" charset="0"/>
              </a:rPr>
              <a:t>THẾ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  <a:latin typeface="Arial" charset="0"/>
              </a:rPr>
              <a:t>GIỚI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  <a:latin typeface="Arial" charset="0"/>
              </a:rPr>
              <a:t>LIÊN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  <a:latin typeface="Arial" charset="0"/>
              </a:rPr>
              <a:t> HOAN</a:t>
            </a:r>
          </a:p>
        </p:txBody>
      </p:sp>
      <p:pic>
        <p:nvPicPr>
          <p:cNvPr id="19460" name="Picture 18" descr="img747"/>
          <p:cNvPicPr>
            <a:picLocks noChangeAspect="1" noChangeArrowheads="1"/>
          </p:cNvPicPr>
          <p:nvPr/>
        </p:nvPicPr>
        <p:blipFill>
          <a:blip r:embed="rId12">
            <a:lum bright="50000"/>
          </a:blip>
          <a:srcRect/>
          <a:stretch>
            <a:fillRect/>
          </a:stretch>
        </p:blipFill>
        <p:spPr bwMode="auto">
          <a:xfrm>
            <a:off x="838200" y="-381000"/>
            <a:ext cx="9753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3124200" y="287338"/>
            <a:ext cx="891540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Nhóm 1:           Ngàn dặm xa khôn ngăn anh em kết đoàn</a:t>
            </a:r>
            <a:r>
              <a:rPr lang="en-US" sz="14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  <a:latin typeface="Arial" charset="0"/>
              </a:rPr>
              <a:t>Nhóm 2:            Biên </a:t>
            </a:r>
            <a:r>
              <a:rPr lang="en-US" sz="1400">
                <a:latin typeface="Arial" charset="0"/>
              </a:rPr>
              <a:t>giới</a:t>
            </a:r>
            <a:r>
              <a:rPr lang="en-US" sz="1400">
                <a:solidFill>
                  <a:srgbClr val="FF3300"/>
                </a:solidFill>
                <a:latin typeface="Arial" charset="0"/>
              </a:rPr>
              <a:t> sâu khôn ngăn chúng ta trao tình</a:t>
            </a:r>
            <a:r>
              <a:rPr lang="en-US" sz="1400">
                <a:latin typeface="Arial" charset="0"/>
              </a:rPr>
              <a:t>./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Nhóm 1:           Loài giặc kia khôn ngăn tình yêu chứa chan</a:t>
            </a:r>
            <a:r>
              <a:rPr lang="en-US" sz="14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  <a:latin typeface="Arial" charset="0"/>
              </a:rPr>
              <a:t>Nhóm 2            Của đoàn </a:t>
            </a:r>
            <a:r>
              <a:rPr lang="en-US" sz="1400">
                <a:latin typeface="Arial" charset="0"/>
              </a:rPr>
              <a:t>thiếu</a:t>
            </a:r>
            <a:r>
              <a:rPr lang="en-US" sz="1400">
                <a:solidFill>
                  <a:srgbClr val="FF3300"/>
                </a:solidFill>
                <a:latin typeface="Arial" charset="0"/>
              </a:rPr>
              <a:t> nhi hằng mong yên vui thái bình</a:t>
            </a:r>
            <a:r>
              <a:rPr lang="en-US" sz="14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Cả lớp hát :      Vui liên hoan thiếu nhi </a:t>
            </a:r>
            <a:r>
              <a:rPr lang="en-US" sz="1400">
                <a:latin typeface="Arial" charset="0"/>
              </a:rPr>
              <a:t>thế </a:t>
            </a:r>
            <a:r>
              <a:rPr lang="en-US" sz="1400">
                <a:solidFill>
                  <a:schemeClr val="folHlink"/>
                </a:solidFill>
                <a:latin typeface="Arial" charset="0"/>
              </a:rPr>
              <a:t>giới</a:t>
            </a:r>
            <a:r>
              <a:rPr lang="en-US" sz="14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                         Ta ca hát vang lên niềm vui</a:t>
            </a:r>
            <a:r>
              <a:rPr lang="en-US" sz="1400">
                <a:latin typeface="Arial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                         Ca vang lên vang lên tay nắm tay qua biển núi </a:t>
            </a:r>
            <a:r>
              <a:rPr lang="en-US" sz="1400">
                <a:latin typeface="Arial" charset="0"/>
              </a:rPr>
              <a:t>/.</a:t>
            </a:r>
            <a:endParaRPr lang="en-US" sz="1400">
              <a:solidFill>
                <a:schemeClr val="fol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                         Trông tương lai tươi sáng tiến lên theo nhịp đời. </a:t>
            </a:r>
            <a:r>
              <a:rPr lang="en-US" sz="1400">
                <a:latin typeface="Arial" charset="0"/>
              </a:rPr>
              <a:t>/.</a:t>
            </a:r>
            <a:endParaRPr lang="en-US" sz="1400">
              <a:solidFill>
                <a:schemeClr val="fol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                         Vang khúc ca yêu đời. </a:t>
            </a:r>
            <a:r>
              <a:rPr lang="en-US" sz="1400">
                <a:latin typeface="Arial" charset="0"/>
              </a:rPr>
              <a:t>/.(2,3,4)</a:t>
            </a:r>
            <a:endParaRPr lang="en-US" sz="1400">
              <a:solidFill>
                <a:schemeClr val="fol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Nhóm 1::          Vàng ,đen, trắng nước da không chia tấm lòng</a:t>
            </a:r>
            <a:r>
              <a:rPr lang="en-US" sz="1400">
                <a:solidFill>
                  <a:srgbClr val="FF0066"/>
                </a:solidFill>
                <a:latin typeface="Arial" charset="0"/>
              </a:rPr>
              <a:t>. </a:t>
            </a:r>
            <a:r>
              <a:rPr lang="en-US" sz="1400">
                <a:latin typeface="Arial" charset="0"/>
              </a:rPr>
              <a:t>/.</a:t>
            </a:r>
            <a:endParaRPr lang="en-US" sz="1400">
              <a:solidFill>
                <a:srgbClr val="FF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Arial" charset="0"/>
              </a:rPr>
              <a:t>Nhóm 2:           Cơn </a:t>
            </a:r>
            <a:r>
              <a:rPr lang="en-US" sz="1400">
                <a:latin typeface="Arial" charset="0"/>
              </a:rPr>
              <a:t>chiến </a:t>
            </a:r>
            <a:r>
              <a:rPr lang="en-US" sz="1400">
                <a:solidFill>
                  <a:srgbClr val="FF0066"/>
                </a:solidFill>
                <a:latin typeface="Arial" charset="0"/>
              </a:rPr>
              <a:t>chinh khôn ngăn chúng ta trao tình. </a:t>
            </a:r>
            <a:r>
              <a:rPr lang="en-US" sz="1400">
                <a:latin typeface="Arial" charset="0"/>
              </a:rPr>
              <a:t>/.</a:t>
            </a:r>
            <a:endParaRPr lang="en-US" sz="1400">
              <a:solidFill>
                <a:srgbClr val="FF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Nhóm 1            Cùm hoặc gông khôn ngăn đoàn ta ước mong</a:t>
            </a:r>
            <a:r>
              <a:rPr lang="en-US" sz="1400">
                <a:solidFill>
                  <a:srgbClr val="FF0066"/>
                </a:solidFill>
                <a:latin typeface="Arial" charset="0"/>
              </a:rPr>
              <a:t>. </a:t>
            </a:r>
            <a:r>
              <a:rPr lang="en-US" sz="1400">
                <a:latin typeface="Arial" charset="0"/>
              </a:rPr>
              <a:t>/.</a:t>
            </a:r>
            <a:endParaRPr lang="en-US" sz="1400">
              <a:solidFill>
                <a:srgbClr val="FF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Arial" charset="0"/>
              </a:rPr>
              <a:t>Nhóm 2            Một ngày </a:t>
            </a:r>
            <a:r>
              <a:rPr lang="en-US" sz="1400">
                <a:latin typeface="Arial" charset="0"/>
              </a:rPr>
              <a:t>sáng</a:t>
            </a:r>
            <a:r>
              <a:rPr lang="en-US" sz="1400">
                <a:solidFill>
                  <a:srgbClr val="FF0066"/>
                </a:solidFill>
                <a:latin typeface="Arial" charset="0"/>
              </a:rPr>
              <a:t> tươi cùng vui liên hoan thái bình</a:t>
            </a:r>
            <a:r>
              <a:rPr lang="en-US" sz="1400">
                <a:latin typeface="Arial" charset="0"/>
              </a:rPr>
              <a:t>. /.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Cả lớp hát::     Vui liên hoan thiếu nhi </a:t>
            </a:r>
            <a:r>
              <a:rPr lang="en-US" sz="1400">
                <a:latin typeface="Arial" charset="0"/>
              </a:rPr>
              <a:t>thế </a:t>
            </a:r>
            <a:r>
              <a:rPr lang="en-US" sz="1400">
                <a:solidFill>
                  <a:schemeClr val="folHlink"/>
                </a:solidFill>
                <a:latin typeface="Arial" charset="0"/>
              </a:rPr>
              <a:t>giới . </a:t>
            </a:r>
            <a:r>
              <a:rPr lang="en-US" sz="14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                        Ta ca hát vang lên niềm vui. </a:t>
            </a:r>
            <a:r>
              <a:rPr lang="en-US" sz="14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                        Ca vang lên vang lên tay nắm tay qua biển núi </a:t>
            </a:r>
            <a:r>
              <a:rPr lang="en-US" sz="1400">
                <a:latin typeface="Arial" charset="0"/>
              </a:rPr>
              <a:t>/.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                        Trông tương lai tươi sáng tiến lên theo nhịp đời.</a:t>
            </a:r>
            <a:r>
              <a:rPr lang="en-US" sz="1400">
                <a:latin typeface="Arial" charset="0"/>
              </a:rPr>
              <a:t> /.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                        Vang khúc ca yêu đời </a:t>
            </a:r>
            <a:r>
              <a:rPr lang="en-US" sz="1400">
                <a:latin typeface="Arial" charset="0"/>
              </a:rPr>
              <a:t>/.</a:t>
            </a:r>
          </a:p>
        </p:txBody>
      </p:sp>
      <p:sp>
        <p:nvSpPr>
          <p:cNvPr id="19462" name="Text Box 22"/>
          <p:cNvSpPr txBox="1">
            <a:spLocks noChangeArrowheads="1"/>
          </p:cNvSpPr>
          <p:nvPr/>
        </p:nvSpPr>
        <p:spPr bwMode="auto">
          <a:xfrm>
            <a:off x="1143000" y="457200"/>
            <a:ext cx="175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Hát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Đối đáp 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và 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hòa 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Giọng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CC00"/>
                </a:solidFill>
                <a:latin typeface="Arial" charset="0"/>
              </a:rPr>
              <a:t>Kiểm tra bài cũ: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g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127125" y="1404938"/>
            <a:ext cx="7696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       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CHÚ VOI CON Ở BẢN ĐÔN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       TẬP ĐỌC NHẠC SỐ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/>
          <a:srcRect t="13763" r="20001" b="40244"/>
          <a:stretch>
            <a:fillRect/>
          </a:stretch>
        </p:blipFill>
        <p:spPr bwMode="auto">
          <a:xfrm>
            <a:off x="-38100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 descr="Water droplets"/>
          <p:cNvSpPr txBox="1">
            <a:spLocks noChangeArrowheads="1"/>
          </p:cNvSpPr>
          <p:nvPr/>
        </p:nvSpPr>
        <p:spPr bwMode="auto">
          <a:xfrm>
            <a:off x="-41275" y="3200400"/>
            <a:ext cx="9144000" cy="11080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  <a:latin typeface="Arial" charset="0"/>
              </a:rPr>
              <a:t>THIẾU NHI THẾ GIỚI LIÊN HOAN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                     Nhạc và lời: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L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u Hữu Ph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ớc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304925" y="2286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i="1" u="sng">
                <a:solidFill>
                  <a:srgbClr val="008000"/>
                </a:solidFill>
                <a:latin typeface="Arial" charset="0"/>
              </a:rPr>
              <a:t>Âm nhạc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448800" cy="6858000"/>
            <a:chOff x="237" y="237"/>
            <a:chExt cx="11670" cy="15270"/>
          </a:xfrm>
        </p:grpSpPr>
        <p:sp>
          <p:nvSpPr>
            <p:cNvPr id="8197" name="Line 3"/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98" name="Object 4"/>
            <p:cNvGraphicFramePr>
              <a:graphicFrameLocks noChangeAspect="1"/>
            </p:cNvGraphicFramePr>
            <p:nvPr/>
          </p:nvGraphicFramePr>
          <p:xfrm>
            <a:off x="567" y="38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r:id="rId3" imgW="1278331" imgH="1273759" progId="">
                    <p:embed/>
                  </p:oleObj>
                </mc:Choice>
                <mc:Fallback>
                  <p:oleObj r:id="rId3" imgW="1278331" imgH="127375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8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5"/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r:id="rId5" imgW="1999793" imgH="1831543" progId="">
                    <p:embed/>
                  </p:oleObj>
                </mc:Choice>
                <mc:Fallback>
                  <p:oleObj r:id="rId5" imgW="1999793" imgH="1831543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0" name="Line 6"/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02" name="Picture 8" descr="tb_big-yelloy-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9" descr="light-blue-rose-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0" descr="red-curv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Line 11"/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06" name="Picture 12" descr="light-blue-rose-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3" descr="tb_big-yelloy-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14" descr="gray-eye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18" descr="luuhuuphuoc1[1]"/>
          <p:cNvPicPr>
            <a:picLocks noChangeAspect="1" noChangeArrowheads="1"/>
          </p:cNvPicPr>
          <p:nvPr/>
        </p:nvPicPr>
        <p:blipFill>
          <a:blip r:embed="rId12">
            <a:lum contrast="36000"/>
          </a:blip>
          <a:srcRect/>
          <a:stretch>
            <a:fillRect/>
          </a:stretch>
        </p:blipFill>
        <p:spPr bwMode="auto">
          <a:xfrm>
            <a:off x="1143000" y="533400"/>
            <a:ext cx="716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9"/>
          <p:cNvSpPr txBox="1">
            <a:spLocks noChangeArrowheads="1"/>
          </p:cNvSpPr>
          <p:nvPr/>
        </p:nvSpPr>
        <p:spPr bwMode="auto">
          <a:xfrm>
            <a:off x="1600200" y="60198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Nhạc sỹ: Lưu Hữu Phước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0" y="0"/>
            <a:ext cx="9448800" cy="6858000"/>
            <a:chOff x="237" y="237"/>
            <a:chExt cx="11670" cy="15270"/>
          </a:xfrm>
        </p:grpSpPr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3" name="Object 6"/>
            <p:cNvGraphicFramePr>
              <a:graphicFrameLocks noChangeAspect="1"/>
            </p:cNvGraphicFramePr>
            <p:nvPr/>
          </p:nvGraphicFramePr>
          <p:xfrm>
            <a:off x="567" y="38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r:id="rId3" imgW="1278331" imgH="1273759" progId="">
                    <p:embed/>
                  </p:oleObj>
                </mc:Choice>
                <mc:Fallback>
                  <p:oleObj r:id="rId3" imgW="1278331" imgH="1273759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8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7"/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r:id="rId5" imgW="1999793" imgH="1831543" progId="">
                    <p:embed/>
                  </p:oleObj>
                </mc:Choice>
                <mc:Fallback>
                  <p:oleObj r:id="rId5" imgW="1999793" imgH="1831543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5" name="Line 8"/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9"/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27" name="Picture 10" descr="tb_big-yelloy-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1" descr="light-blue-rose-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2" descr="red-curv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Line 13"/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1" name="Picture 14" descr="light-blue-rose-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5" descr="tb_big-yelloy-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6" descr="gray-eye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17"/>
          <p:cNvPicPr>
            <a:picLocks noChangeAspect="1" noChangeArrowheads="1"/>
          </p:cNvPicPr>
          <p:nvPr/>
        </p:nvPicPr>
        <p:blipFill>
          <a:blip r:embed="rId12"/>
          <a:srcRect t="22997" r="17999" b="4007"/>
          <a:stretch>
            <a:fillRect/>
          </a:stretch>
        </p:blipFill>
        <p:spPr bwMode="auto">
          <a:xfrm>
            <a:off x="1143000" y="0"/>
            <a:ext cx="62484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8"/>
          <p:cNvPicPr>
            <a:picLocks noChangeAspect="1" noChangeArrowheads="1"/>
          </p:cNvPicPr>
          <p:nvPr/>
        </p:nvPicPr>
        <p:blipFill>
          <a:blip r:embed="rId13"/>
          <a:srcRect t="27701" r="14000" b="13763"/>
          <a:stretch>
            <a:fillRect/>
          </a:stretch>
        </p:blipFill>
        <p:spPr bwMode="auto">
          <a:xfrm>
            <a:off x="1198563" y="3822700"/>
            <a:ext cx="65532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7239000" y="1295400"/>
            <a:ext cx="1295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THIẾU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NHI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THẾ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GIỚI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LIÊN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Arial" charset="0"/>
              </a:rPr>
              <a:t> HOAN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747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838200" y="0"/>
            <a:ext cx="7010400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folHlink"/>
                </a:solidFill>
                <a:latin typeface="Arial" charset="0"/>
              </a:rPr>
              <a:t>Lời 1</a:t>
            </a:r>
            <a:r>
              <a:rPr lang="en-US" sz="1600">
                <a:latin typeface="Arial" charset="0"/>
              </a:rPr>
              <a:t>: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Đoạn 1</a:t>
            </a:r>
            <a:r>
              <a:rPr lang="en-US" sz="1600">
                <a:latin typeface="Arial" charset="0"/>
              </a:rPr>
              <a:t>: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Ngàn dặm xa khôn ngăn anh em kết đoàn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                        Biên giới sâu khôn ngăn chúng ta trao tình.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                        Loài giặc kia khôn ngăn tình yêu chứa chan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                        Của đoàn thiếu nhi hằng mong yên vui thái bình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</a:t>
            </a:r>
            <a:r>
              <a:rPr lang="en-US" sz="1600">
                <a:solidFill>
                  <a:srgbClr val="CC00CC"/>
                </a:solidFill>
                <a:latin typeface="Arial" charset="0"/>
              </a:rPr>
              <a:t>Đoạn 2</a:t>
            </a:r>
            <a:r>
              <a:rPr lang="en-US" sz="1600">
                <a:latin typeface="Arial" charset="0"/>
              </a:rPr>
              <a:t>: Vui liên hoan thiếu nhi thế giới .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   Ta ca hát vang lên niềm vui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   Ca vang lên vang lên tay nắm tay qua biển núi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   Trông tương lai tươi sáng tiến lên theo nhịp đời.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   Vang khúc ca yêu đời.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folHlink"/>
                </a:solidFill>
                <a:latin typeface="Arial" charset="0"/>
              </a:rPr>
              <a:t>Lời 2:</a:t>
            </a:r>
            <a:r>
              <a:rPr lang="en-US" sz="1600">
                <a:latin typeface="Arial" charset="0"/>
              </a:rPr>
              <a:t>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Đoạn 1:</a:t>
            </a:r>
            <a:r>
              <a:rPr lang="en-US" sz="1600">
                <a:latin typeface="Arial" charset="0"/>
              </a:rPr>
              <a:t> </a:t>
            </a:r>
            <a:r>
              <a:rPr lang="en-US" sz="1600">
                <a:solidFill>
                  <a:srgbClr val="FF0066"/>
                </a:solidFill>
                <a:latin typeface="Arial" charset="0"/>
              </a:rPr>
              <a:t>Vàng ,đen, trắng nước da không chia tấm lòng.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66"/>
                </a:solidFill>
                <a:latin typeface="Arial" charset="0"/>
              </a:rPr>
              <a:t>                       Cơn chiến chinh khôn ngăn chúng ta trao tình.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66"/>
                </a:solidFill>
                <a:latin typeface="Arial" charset="0"/>
              </a:rPr>
              <a:t>                       Cùm hoặc gông khôn ngăn đoàn ta ước mong.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66"/>
                </a:solidFill>
                <a:latin typeface="Arial" charset="0"/>
              </a:rPr>
              <a:t>                       Một ngày sáng tươi cùng vui liên hoan thái bình</a:t>
            </a:r>
            <a:r>
              <a:rPr lang="en-US" sz="160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</a:t>
            </a:r>
            <a:r>
              <a:rPr lang="en-US" sz="1600">
                <a:solidFill>
                  <a:srgbClr val="CC00CC"/>
                </a:solidFill>
                <a:latin typeface="Arial" charset="0"/>
              </a:rPr>
              <a:t>Đoạn 2:</a:t>
            </a:r>
            <a:r>
              <a:rPr lang="en-US" sz="1600">
                <a:latin typeface="Arial" charset="0"/>
              </a:rPr>
              <a:t> Vui liên hoan thiếu nhi thế giới .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 Ta ca hát vang lên niềm vui.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Ca vang lên vang lên tay nắm tay qua biển núi.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 Trông tương lai tươi sáng tiến lên theo nhịp đời.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         Vang khúc ca yêu đời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 flipH="1">
            <a:off x="2797175" y="220663"/>
            <a:ext cx="406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66800" y="17526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Khôn ngăn:</a:t>
            </a:r>
            <a:endParaRPr lang="en-US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059238" y="1725613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không ngăn được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" y="2971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Cơn chiến chinh: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51363" y="29241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Cuộc chiến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1" grpId="1"/>
      <p:bldP spid="11272" grpId="0"/>
      <p:bldP spid="11272" grpId="1"/>
      <p:bldP spid="11274" grpId="0"/>
      <p:bldP spid="1127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1139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14</cp:revision>
  <dcterms:created xsi:type="dcterms:W3CDTF">2009-03-27T08:27:51Z</dcterms:created>
  <dcterms:modified xsi:type="dcterms:W3CDTF">2023-04-03T06:36:14Z</dcterms:modified>
</cp:coreProperties>
</file>