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81" r:id="rId2"/>
    <p:sldId id="542" r:id="rId3"/>
    <p:sldId id="543" r:id="rId4"/>
    <p:sldId id="532" r:id="rId5"/>
    <p:sldId id="533" r:id="rId6"/>
    <p:sldId id="534" r:id="rId7"/>
    <p:sldId id="535" r:id="rId8"/>
    <p:sldId id="536" r:id="rId9"/>
    <p:sldId id="544" r:id="rId10"/>
    <p:sldId id="545" r:id="rId11"/>
    <p:sldId id="540" r:id="rId12"/>
    <p:sldId id="541" r:id="rId13"/>
    <p:sldId id="291" r:id="rId14"/>
  </p:sldIdLst>
  <p:sldSz cx="12192000" cy="685800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Calibri Light" pitchFamily="34" charset="0"/>
      <p:regular r:id="rId20"/>
      <p: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6600FF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91203" autoAdjust="0"/>
  </p:normalViewPr>
  <p:slideViewPr>
    <p:cSldViewPr snapToGrid="0">
      <p:cViewPr varScale="1">
        <p:scale>
          <a:sx n="67" d="100"/>
          <a:sy n="67" d="100"/>
        </p:scale>
        <p:origin x="-100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0.png"/><Relationship Id="rId5" Type="http://schemas.openxmlformats.org/officeDocument/2006/relationships/image" Target="../media/image15.jpeg"/><Relationship Id="rId4" Type="http://schemas.openxmlformats.org/officeDocument/2006/relationships/image" Target="../media/image23.jp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5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2304" y="4987953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38829" y="0"/>
            <a:ext cx="7408061" cy="1200329"/>
          </a:xfrm>
          <a:prstGeom prst="rect">
            <a:avLst/>
          </a:prstGeom>
        </p:spPr>
        <p:txBody>
          <a:bodyPr wrap="square">
            <a:prstTxWarp prst="textWave2">
              <a:avLst/>
            </a:prstTxWarp>
            <a:spAutoFit/>
          </a:bodyPr>
          <a:lstStyle/>
          <a:p>
            <a:r>
              <a:rPr lang="en-US" sz="3600" b="1" i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quý thầy cô và các bạn học sinh về dự  môn âm nhạc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C1 TD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11" y="478970"/>
            <a:ext cx="11038117" cy="296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35509"/>
            <a:ext cx="758194" cy="6016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3635509"/>
            <a:ext cx="758194" cy="601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2" y="3575592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043" y="3635509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58" y="3667396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901" y="3635509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58" y="3612308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301" y="3503021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644" y="3574163"/>
            <a:ext cx="758194" cy="601664"/>
          </a:xfrm>
          <a:prstGeom prst="rect">
            <a:avLst/>
          </a:prstGeom>
        </p:spPr>
      </p:pic>
      <p:pic>
        <p:nvPicPr>
          <p:cNvPr id="15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673" y="446340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310" y="44391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301" y="44391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72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1" y="446308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644" y="446922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72" y="4439130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343" y="4439131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944" y="5370286"/>
            <a:ext cx="714703" cy="5370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262" y="5363032"/>
            <a:ext cx="714703" cy="5370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732" y="5428335"/>
            <a:ext cx="714703" cy="5370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016" y="5370285"/>
            <a:ext cx="714703" cy="5370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5645" y="5406567"/>
            <a:ext cx="714703" cy="53703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135" y="5428335"/>
            <a:ext cx="714703" cy="53703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343" y="5428335"/>
            <a:ext cx="714703" cy="53703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952" y="5428334"/>
            <a:ext cx="714703" cy="53703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379115" y="155804"/>
            <a:ext cx="570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HĐ: VẬN DỤNG-SÁNG TẠO</a:t>
            </a:r>
          </a:p>
        </p:txBody>
      </p:sp>
      <p:pic>
        <p:nvPicPr>
          <p:cNvPr id="32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67058" y="6247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4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2" y="414338"/>
            <a:ext cx="7000875" cy="360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0498" y="4960084"/>
            <a:ext cx="819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</a:rPr>
              <a:t>HD </a:t>
            </a:r>
            <a:r>
              <a:rPr lang="en-US" sz="4800" i="1" dirty="0" err="1">
                <a:solidFill>
                  <a:schemeClr val="bg1"/>
                </a:solidFill>
              </a:rPr>
              <a:t>các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động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tác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ký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hiệu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bàn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tay</a:t>
            </a:r>
            <a:endParaRPr lang="en-US" sz="4800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8762" y="6070104"/>
            <a:ext cx="389096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3. </a:t>
            </a:r>
            <a:r>
              <a:rPr lang="en-US" sz="3200" b="1" dirty="0" err="1">
                <a:solidFill>
                  <a:srgbClr val="00B050"/>
                </a:solidFill>
              </a:rPr>
              <a:t>Vận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dụng</a:t>
            </a:r>
            <a:r>
              <a:rPr lang="en-US" sz="3200" b="1" dirty="0">
                <a:solidFill>
                  <a:srgbClr val="00B050"/>
                </a:solidFill>
              </a:rPr>
              <a:t>- </a:t>
            </a:r>
            <a:r>
              <a:rPr lang="en-US" sz="3200" b="1" dirty="0" err="1">
                <a:solidFill>
                  <a:srgbClr val="00B050"/>
                </a:solidFill>
              </a:rPr>
              <a:t>sáng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tạo</a:t>
            </a:r>
            <a:endParaRPr lang="en-US" sz="3200" b="1" dirty="0">
              <a:solidFill>
                <a:srgbClr val="00B050"/>
              </a:solidFill>
            </a:endParaRPr>
          </a:p>
        </p:txBody>
      </p:sp>
      <p:pic>
        <p:nvPicPr>
          <p:cNvPr id="10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0843" y="4143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000498" y="4960084"/>
            <a:ext cx="8191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FFFF00"/>
                </a:solidFill>
              </a:rPr>
              <a:t>Trò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chơi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nhanh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như</a:t>
            </a:r>
            <a:r>
              <a:rPr lang="en-US" sz="3600" b="1" i="1" dirty="0">
                <a:solidFill>
                  <a:srgbClr val="FFFF00"/>
                </a:solidFill>
              </a:rPr>
              <a:t> </a:t>
            </a:r>
            <a:r>
              <a:rPr lang="en-US" sz="3600" b="1" i="1" dirty="0" err="1">
                <a:solidFill>
                  <a:srgbClr val="FFFF00"/>
                </a:solidFill>
              </a:rPr>
              <a:t>chớp</a:t>
            </a:r>
            <a:r>
              <a:rPr lang="en-US" sz="3600" b="1" i="1" dirty="0">
                <a:solidFill>
                  <a:srgbClr val="FFFF00"/>
                </a:solidFill>
              </a:rPr>
              <a:t>: </a:t>
            </a:r>
            <a:r>
              <a:rPr lang="en-US" sz="3600" i="1" dirty="0" err="1">
                <a:solidFill>
                  <a:schemeClr val="bg1"/>
                </a:solidFill>
              </a:rPr>
              <a:t>Xem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làm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mẫu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ký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hiệu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bàn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tay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sau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đó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cùng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thực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hiện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chậm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với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mẫu</a:t>
            </a:r>
            <a:r>
              <a:rPr lang="en-US" sz="3600" i="1" dirty="0">
                <a:solidFill>
                  <a:schemeClr val="bg1"/>
                </a:solidFill>
              </a:rPr>
              <a:t> 3 </a:t>
            </a:r>
            <a:r>
              <a:rPr lang="en-US" sz="3600" i="1" dirty="0" err="1">
                <a:solidFill>
                  <a:schemeClr val="bg1"/>
                </a:solidFill>
              </a:rPr>
              <a:t>lần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và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tăng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tốc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nhanh</a:t>
            </a:r>
            <a:r>
              <a:rPr lang="en-US" sz="3600" i="1" dirty="0">
                <a:solidFill>
                  <a:schemeClr val="bg1"/>
                </a:solidFill>
              </a:rPr>
              <a:t> </a:t>
            </a:r>
            <a:r>
              <a:rPr lang="en-US" sz="3600" i="1" dirty="0" err="1">
                <a:solidFill>
                  <a:schemeClr val="bg1"/>
                </a:solidFill>
              </a:rPr>
              <a:t>dần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2" name="tro choi not nhac ban t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463" y="342899"/>
            <a:ext cx="7200899" cy="3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9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421" y="3686628"/>
            <a:ext cx="4586893" cy="20399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078" y="0"/>
            <a:ext cx="11400768" cy="893154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en-US" sz="3600" b="1" i="1">
                <a:solidFill>
                  <a:srgbClr val="FFFF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5" name="CA BAI TDN MAY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0507" y="4600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0857" y="678808"/>
            <a:ext cx="113211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marR="91440" algn="just">
              <a:spcBef>
                <a:spcPts val="1200"/>
              </a:spcBef>
              <a:spcAft>
                <a:spcPts val="1000"/>
              </a:spcAft>
            </a:pPr>
            <a:r>
              <a:rPr lang="de-DE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Trò chơi </a:t>
            </a:r>
            <a:r>
              <a:rPr lang="de-DE" sz="3600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Ai tai thính:</a:t>
            </a:r>
            <a:r>
              <a:rPr lang="de-DE" sz="36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đàn bài TĐN số 7 đã được học và yêu cầu cần nhận ra được đó là giai điệu của bài TĐN nào. </a:t>
            </a:r>
            <a:endParaRPr lang="en-US" sz="36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074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9572" y="-103031"/>
            <a:ext cx="7328079" cy="2382592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ÂM NHẠC LỚP 5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" y="23524"/>
            <a:ext cx="3090929" cy="209084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524875"/>
            <a:ext cx="31906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u="sng" dirty="0">
                <a:solidFill>
                  <a:srgbClr val="FF0000"/>
                </a:solidFill>
              </a:rPr>
              <a:t>CHỦ ĐỀ: CHÀO MÙA HÈ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4135" y="646331"/>
            <a:ext cx="1648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TIẾT 30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0581" y="1462583"/>
            <a:ext cx="36183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</a:rPr>
              <a:t>Tập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đọc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>
                <a:solidFill>
                  <a:srgbClr val="002060"/>
                </a:solidFill>
              </a:rPr>
              <a:t>TĐN </a:t>
            </a:r>
            <a:r>
              <a:rPr lang="en-US" sz="2800" dirty="0" err="1">
                <a:solidFill>
                  <a:srgbClr val="002060"/>
                </a:solidFill>
              </a:rPr>
              <a:t>số</a:t>
            </a:r>
            <a:r>
              <a:rPr lang="en-US" sz="2800" dirty="0">
                <a:solidFill>
                  <a:srgbClr val="002060"/>
                </a:solidFill>
              </a:rPr>
              <a:t> 8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28647" y="2209416"/>
            <a:ext cx="47681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cụ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tiết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tấu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Gõ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đệm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tđn</a:t>
            </a:r>
            <a:r>
              <a:rPr lang="en-US" sz="2800" b="1" dirty="0">
                <a:solidFill>
                  <a:srgbClr val="FF0000"/>
                </a:solidFill>
              </a:rPr>
              <a:t> 8</a:t>
            </a:r>
            <a:endParaRPr lang="en-US" sz="2800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69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5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29789" y="-20790"/>
            <a:ext cx="68468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Nội</a:t>
            </a:r>
            <a:r>
              <a:rPr lang="en-US" sz="3200" b="1" dirty="0">
                <a:solidFill>
                  <a:srgbClr val="000066"/>
                </a:solidFill>
              </a:rPr>
              <a:t> dung 1:  </a:t>
            </a:r>
            <a:r>
              <a:rPr lang="en-US" sz="3200" b="1" dirty="0" err="1">
                <a:solidFill>
                  <a:srgbClr val="000066"/>
                </a:solidFill>
              </a:rPr>
              <a:t>Tập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Đọc</a:t>
            </a:r>
            <a:r>
              <a:rPr lang="en-US" sz="3200" b="1" dirty="0">
                <a:solidFill>
                  <a:srgbClr val="000066"/>
                </a:solidFill>
              </a:rPr>
              <a:t> </a:t>
            </a:r>
            <a:r>
              <a:rPr lang="en-US" sz="3200" b="1" dirty="0" err="1">
                <a:solidFill>
                  <a:srgbClr val="000066"/>
                </a:solidFill>
              </a:rPr>
              <a:t>Nhạc</a:t>
            </a:r>
            <a:r>
              <a:rPr lang="en-US" sz="3200" b="1" dirty="0">
                <a:solidFill>
                  <a:srgbClr val="000066"/>
                </a:solidFill>
              </a:rPr>
              <a:t> 8</a:t>
            </a:r>
          </a:p>
        </p:txBody>
      </p:sp>
      <p:sp>
        <p:nvSpPr>
          <p:cNvPr id="7" name="Rectangle 6"/>
          <p:cNvSpPr/>
          <p:nvPr/>
        </p:nvSpPr>
        <p:spPr>
          <a:xfrm>
            <a:off x="-114303" y="577151"/>
            <a:ext cx="60373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TĐN chia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2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nhịp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¾.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Tác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giả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cuốn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sách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biên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soạn</a:t>
            </a:r>
            <a:endParaRPr lang="en-US" sz="2800" i="1" dirty="0"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8" t="30295" r="20947" b="41603"/>
          <a:stretch>
            <a:fillRect/>
          </a:stretch>
        </p:blipFill>
        <p:spPr bwMode="auto">
          <a:xfrm>
            <a:off x="-1" y="2343149"/>
            <a:ext cx="6557963" cy="451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21079" y="1675356"/>
            <a:ext cx="2586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MÂY CHIỀU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2312430"/>
            <a:ext cx="2443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, </a:t>
            </a:r>
            <a:r>
              <a:rPr lang="en-US" dirty="0" err="1"/>
              <a:t>nhịp</a:t>
            </a:r>
            <a:r>
              <a:rPr lang="en-US" dirty="0"/>
              <a:t> </a:t>
            </a:r>
            <a:r>
              <a:rPr lang="en-US" dirty="0" err="1"/>
              <a:t>nhàng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792026"/>
            <a:ext cx="928689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14303" y="5780782"/>
            <a:ext cx="7715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13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427" y="979526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69778" y="1267420"/>
            <a:ext cx="419448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1. TÌM HIỂU</a:t>
            </a:r>
          </a:p>
        </p:txBody>
      </p:sp>
    </p:spTree>
    <p:extLst>
      <p:ext uri="{BB962C8B-B14F-4D97-AF65-F5344CB8AC3E}">
        <p14:creationId xmlns:p14="http://schemas.microsoft.com/office/powerpoint/2010/main" val="40921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895594">
            <a:off x="-1852" y="1089101"/>
            <a:ext cx="71580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-</a:t>
            </a:r>
            <a:r>
              <a:rPr lang="en-US" sz="5400" b="1" dirty="0" err="1">
                <a:solidFill>
                  <a:srgbClr val="FF0000"/>
                </a:solidFill>
              </a:rPr>
              <a:t>Luyện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cao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độ-tiết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tấu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E:\TOG DU LIEU TRG HOC\TH\LOP 5\TDN VA LCD\8TDN8 LCD\ANH LCD T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899"/>
            <a:ext cx="6757988" cy="421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CD DEN DRMFSLS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6318" y="9411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37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-9463"/>
            <a:ext cx="7319962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449" y="14021"/>
            <a:ext cx="6529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có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những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hình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tên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nốt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nào</a:t>
            </a:r>
            <a:r>
              <a:rPr lang="en-US" sz="28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8675"/>
            <a:ext cx="6843713" cy="6019862"/>
          </a:xfrm>
          <a:prstGeom prst="rect">
            <a:avLst/>
          </a:prstGeom>
        </p:spPr>
      </p:pic>
      <p:pic>
        <p:nvPicPr>
          <p:cNvPr id="9" name="E VAN NHO TRG X B'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78627" y="55405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8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026" y="190889"/>
            <a:ext cx="2657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DẠY TỪNG CÂU</a:t>
            </a:r>
          </a:p>
        </p:txBody>
      </p:sp>
      <p:pic>
        <p:nvPicPr>
          <p:cNvPr id="4098" name="Picture 2" descr="C:\Users\Administrator\Desktop\C1 TD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8" y="1515504"/>
            <a:ext cx="10108346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47140" y="714109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0066"/>
                </a:solidFill>
              </a:rPr>
              <a:t>Câu</a:t>
            </a:r>
            <a:r>
              <a:rPr lang="en-US" sz="4800" b="1" dirty="0">
                <a:solidFill>
                  <a:srgbClr val="000066"/>
                </a:solidFill>
              </a:rPr>
              <a:t> 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6313" y="0"/>
            <a:ext cx="4494593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2. THỰC HÀNH</a:t>
            </a:r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85864" y="59970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8" y="-9463"/>
            <a:ext cx="12256231" cy="6858000"/>
          </a:xfrm>
          <a:prstGeom prst="rect">
            <a:avLst/>
          </a:prstGeom>
        </p:spPr>
      </p:pic>
      <p:pic>
        <p:nvPicPr>
          <p:cNvPr id="8" name="Picture 2" descr="C:\Users\Administrator\Desktop\hinh nen dep pp\TRE D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8499" y="0"/>
            <a:ext cx="1447800" cy="630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istrator\Desktop\hinh nen dep pp\ah dog\CON CHIM NHO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414" y="452499"/>
            <a:ext cx="1150144" cy="156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453123" y="2056"/>
            <a:ext cx="2033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000066"/>
                </a:solidFill>
              </a:rPr>
              <a:t>Câu</a:t>
            </a:r>
            <a:r>
              <a:rPr lang="en-US" sz="4800" b="1" dirty="0">
                <a:solidFill>
                  <a:srgbClr val="000066"/>
                </a:solidFill>
              </a:rPr>
              <a:t> 2</a:t>
            </a:r>
          </a:p>
        </p:txBody>
      </p:sp>
      <p:pic>
        <p:nvPicPr>
          <p:cNvPr id="5122" name="Picture 2" descr="C:\Users\Administrator\Desktop\C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76" y="1248689"/>
            <a:ext cx="10016638" cy="14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5620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4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4792" y="0"/>
            <a:ext cx="12007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Hướng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dẫn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Hs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đọc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tấu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hợp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dùng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phách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trống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nhỏ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920" y="944948"/>
            <a:ext cx="8642000" cy="115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78723" y="2108996"/>
            <a:ext cx="2436244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/>
                <a:ea typeface="Calibri"/>
                <a:cs typeface="Times New Roman"/>
              </a:rPr>
              <a:t>Nhóm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1: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Thanh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phách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100" y="2259510"/>
            <a:ext cx="758194" cy="6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97" y="2258200"/>
            <a:ext cx="758194" cy="6016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629" y="2258200"/>
            <a:ext cx="758194" cy="6016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85" y="2208883"/>
            <a:ext cx="758194" cy="6016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92" y="2188630"/>
            <a:ext cx="758194" cy="6016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273" y="2108996"/>
            <a:ext cx="758194" cy="6016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2259510"/>
            <a:ext cx="758194" cy="6016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194" y="2259510"/>
            <a:ext cx="758194" cy="6016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2798" y="3105151"/>
            <a:ext cx="282410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marR="91440" algn="just">
              <a:lnSpc>
                <a:spcPct val="115000"/>
              </a:lnSpc>
              <a:spcBef>
                <a:spcPts val="1200"/>
              </a:spcBef>
              <a:spcAft>
                <a:spcPts val="1000"/>
              </a:spcAft>
            </a:pPr>
            <a:r>
              <a:rPr lang="en-US" dirty="0" err="1">
                <a:latin typeface="Times New Roman"/>
                <a:ea typeface="Calibri"/>
                <a:cs typeface="Times New Roman"/>
              </a:rPr>
              <a:t>Nhóm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2: Tam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giác</a:t>
            </a:r>
            <a:r>
              <a:rPr lang="en-US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chuông</a:t>
            </a:r>
            <a:endParaRPr lang="en-US" sz="1400" dirty="0">
              <a:ea typeface="Calibri"/>
              <a:cs typeface="Times New Roman"/>
            </a:endParaRPr>
          </a:p>
        </p:txBody>
      </p:sp>
      <p:pic>
        <p:nvPicPr>
          <p:cNvPr id="1027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904" y="29829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622" y="2972799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95" y="2929257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819" y="292982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292" y="295457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849" y="3023432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94" y="2982943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chuong-tam-gi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10" y="2984844"/>
            <a:ext cx="615593" cy="65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590544" y="3970448"/>
            <a:ext cx="2012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Times New Roman"/>
                <a:ea typeface="Calibri"/>
              </a:rPr>
              <a:t>Nhóm</a:t>
            </a:r>
            <a:r>
              <a:rPr lang="en-US" dirty="0">
                <a:latin typeface="Times New Roman"/>
                <a:ea typeface="Calibri"/>
              </a:rPr>
              <a:t> 3: </a:t>
            </a:r>
            <a:r>
              <a:rPr lang="en-US" dirty="0" err="1">
                <a:latin typeface="Times New Roman"/>
                <a:ea typeface="Calibri"/>
              </a:rPr>
              <a:t>Trống</a:t>
            </a:r>
            <a:r>
              <a:rPr lang="en-US" dirty="0">
                <a:latin typeface="Times New Roman"/>
                <a:ea typeface="Calibri"/>
              </a:rPr>
              <a:t> </a:t>
            </a:r>
            <a:r>
              <a:rPr lang="en-US" dirty="0" err="1">
                <a:latin typeface="Times New Roman"/>
                <a:ea typeface="Calibri"/>
              </a:rPr>
              <a:t>nhỏ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576" y="3934395"/>
            <a:ext cx="539497" cy="40538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806" y="3884102"/>
            <a:ext cx="539497" cy="4053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977" y="3833810"/>
            <a:ext cx="539497" cy="405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915" y="3833810"/>
            <a:ext cx="539497" cy="4053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689" y="3818796"/>
            <a:ext cx="539497" cy="40538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942" y="3767755"/>
            <a:ext cx="539497" cy="40538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893" y="3920904"/>
            <a:ext cx="539497" cy="4053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550" y="3920903"/>
            <a:ext cx="539497" cy="40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3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4073</TotalTime>
  <Words>239</Words>
  <Application>Microsoft Office PowerPoint</Application>
  <PresentationFormat>Custom</PresentationFormat>
  <Paragraphs>29</Paragraphs>
  <Slides>13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574</cp:revision>
  <dcterms:created xsi:type="dcterms:W3CDTF">2020-08-30T12:35:12Z</dcterms:created>
  <dcterms:modified xsi:type="dcterms:W3CDTF">2023-04-04T01:33:29Z</dcterms:modified>
</cp:coreProperties>
</file>