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0" r:id="rId3"/>
    <p:sldId id="262" r:id="rId4"/>
    <p:sldId id="261" r:id="rId5"/>
    <p:sldId id="271" r:id="rId6"/>
    <p:sldId id="289" r:id="rId7"/>
    <p:sldId id="276" r:id="rId8"/>
    <p:sldId id="278" r:id="rId9"/>
    <p:sldId id="279" r:id="rId10"/>
    <p:sldId id="272" r:id="rId11"/>
    <p:sldId id="273" r:id="rId12"/>
    <p:sldId id="274" r:id="rId13"/>
    <p:sldId id="275" r:id="rId14"/>
  </p:sldIdLst>
  <p:sldSz cx="12192000" cy="6858000"/>
  <p:notesSz cx="6858000" cy="9144000"/>
  <p:embeddedFontLst>
    <p:embeddedFont>
      <p:font typeface="Britannic Bold" panose="020B0903060703020204" pitchFamily="34" charset="0"/>
      <p:regular r:id="rId16"/>
    </p:embeddedFont>
    <p:embeddedFont>
      <p:font typeface="Bahnschrift" panose="020B0502040204020203" pitchFamily="34" charset="0"/>
      <p:regular r:id="rId17"/>
      <p:bold r:id="rId18"/>
    </p:embeddedFont>
    <p:embeddedFont>
      <p:font typeface="Calibri" panose="020F0502020204030204" pitchFamily="34" charset="0"/>
      <p:regular r:id="rId19"/>
      <p:bold r:id="rId20"/>
      <p:italic r:id="rId21"/>
      <p:boldItalic r:id="rId22"/>
    </p:embeddedFont>
    <p:embeddedFont>
      <p:font typeface="Bernard MT Condensed" panose="020508060609050204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0F70"/>
    <a:srgbClr val="FFFF66"/>
    <a:srgbClr val="98DB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8A4C8-1CF8-4D31-8ECA-E42A1D10F550}"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23CC9-1A85-4510-A1B9-9548EE65A61F}" type="slidenum">
              <a:rPr lang="en-US" smtClean="0"/>
              <a:t>‹#›</a:t>
            </a:fld>
            <a:endParaRPr lang="en-US"/>
          </a:p>
        </p:txBody>
      </p:sp>
    </p:spTree>
    <p:extLst>
      <p:ext uri="{BB962C8B-B14F-4D97-AF65-F5344CB8AC3E}">
        <p14:creationId xmlns:p14="http://schemas.microsoft.com/office/powerpoint/2010/main" val="9302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35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487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stretch>
            <a:fillRect/>
          </a:stretch>
        </p:blipFill>
        <p:spPr>
          <a:xfrm>
            <a:off x="-104698" y="0"/>
            <a:ext cx="12296698" cy="6919560"/>
          </a:xfrm>
          <a:prstGeom prst="rect">
            <a:avLst/>
          </a:prstGeom>
        </p:spPr>
      </p:pic>
    </p:spTree>
    <p:extLst>
      <p:ext uri="{BB962C8B-B14F-4D97-AF65-F5344CB8AC3E}">
        <p14:creationId xmlns:p14="http://schemas.microsoft.com/office/powerpoint/2010/main" val="2037641257"/>
      </p:ext>
    </p:extLst>
  </p:cSld>
  <p:clrMap bg1="lt1" tx1="dk1" bg2="lt2" tx2="dk2" accent1="accent1" accent2="accent2" accent3="accent3" accent4="accent4" accent5="accent5" accent6="accent6" hlink="hlink" folHlink="folHlink"/>
  <p:sldLayoutIdLst>
    <p:sldLayoutId id="2147483649"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4"/>
          <p:cNvSpPr txBox="1"/>
          <p:nvPr/>
        </p:nvSpPr>
        <p:spPr>
          <a:xfrm>
            <a:off x="8517781" y="4653439"/>
            <a:ext cx="2206028" cy="461160"/>
          </a:xfrm>
          <a:prstGeom prst="rect">
            <a:avLst/>
          </a:prstGeom>
          <a:noFill/>
          <a:ln w="9525">
            <a:noFill/>
          </a:ln>
        </p:spPr>
        <p:txBody>
          <a:bodyPr wrap="square">
            <a:prstTxWarp prst="textDeflate">
              <a:avLst/>
            </a:prstTxWarp>
            <a:spAutoFit/>
          </a:bodyPr>
          <a:lstStyle/>
          <a:p>
            <a:pPr lvl="0" algn="ctr" defTabSz="1500505">
              <a:spcBef>
                <a:spcPct val="50000"/>
              </a:spcBef>
            </a:pPr>
            <a:r>
              <a:rPr lang="en-US" altLang="zh-CN" sz="1600" b="1" dirty="0">
                <a:ln/>
                <a:blipFill>
                  <a:blip r:embed="rId2"/>
                  <a:tile tx="0" ty="0" sx="100000" sy="100000" flip="none" algn="tl"/>
                </a:blipFill>
                <a:effectLst>
                  <a:outerShdw blurRad="38100" dist="19050" dir="2700000" algn="tl" rotWithShape="0">
                    <a:schemeClr val="dk1">
                      <a:lumMod val="50000"/>
                      <a:alpha val="40000"/>
                    </a:schemeClr>
                  </a:outerShdw>
                </a:effectLst>
                <a:latin typeface="Bahnschrift" panose="020B0502040204020203" pitchFamily="34" charset="0"/>
                <a:ea typeface="黑体" panose="02010609060101010101" pitchFamily="2" charset="-122"/>
              </a:rPr>
              <a:t>Lesson 1</a:t>
            </a:r>
            <a:endParaRPr lang="zh-CN" altLang="en-US" sz="1600" b="1" dirty="0">
              <a:ln/>
              <a:blipFill>
                <a:blip r:embed="rId2"/>
                <a:tile tx="0" ty="0" sx="100000" sy="100000" flip="none" algn="tl"/>
              </a:blipFill>
              <a:effectLst>
                <a:outerShdw blurRad="38100" dist="19050" dir="2700000" algn="tl" rotWithShape="0">
                  <a:schemeClr val="dk1">
                    <a:lumMod val="50000"/>
                    <a:alpha val="40000"/>
                  </a:schemeClr>
                </a:outerShdw>
              </a:effectLst>
              <a:latin typeface="Bahnschrift" panose="020B0502040204020203" pitchFamily="34" charset="0"/>
              <a:ea typeface="黑体" panose="02010609060101010101" pitchFamily="2" charset="-122"/>
            </a:endParaRPr>
          </a:p>
        </p:txBody>
      </p:sp>
      <p:sp>
        <p:nvSpPr>
          <p:cNvPr id="5" name="MsPham1690"/>
          <p:cNvSpPr txBox="1"/>
          <p:nvPr/>
        </p:nvSpPr>
        <p:spPr>
          <a:xfrm>
            <a:off x="901521" y="1305013"/>
            <a:ext cx="3773510" cy="1015663"/>
          </a:xfrm>
          <a:prstGeom prst="rect">
            <a:avLst/>
          </a:prstGeom>
          <a:noFill/>
          <a:ln w="9525">
            <a:noFill/>
          </a:ln>
        </p:spPr>
        <p:txBody>
          <a:bodyPr wrap="square">
            <a:spAutoFit/>
          </a:bodyPr>
          <a:lstStyle/>
          <a:p>
            <a:pPr lvl="0" algn="ctr" defTabSz="1500505">
              <a:spcBef>
                <a:spcPct val="50000"/>
              </a:spcBef>
            </a:pPr>
            <a:r>
              <a:rPr lang="en-US" altLang="zh-CN" sz="6000" dirty="0">
                <a:ln w="0"/>
                <a:solidFill>
                  <a:srgbClr val="C00000"/>
                </a:solidFill>
                <a:effectLst>
                  <a:reflection blurRad="6350" stA="53000" endA="300" endPos="35500" dir="5400000" sy="-90000" algn="bl" rotWithShape="0"/>
                </a:effectLst>
                <a:latin typeface="Britannic Bold" panose="020B0903060703020204" pitchFamily="34" charset="0"/>
                <a:ea typeface="黑体" panose="02010609060101010101" pitchFamily="2" charset="-122"/>
                <a:cs typeface="Arial" panose="020B0604020202020204" pitchFamily="34" charset="0"/>
              </a:rPr>
              <a:t>Unit 17</a:t>
            </a:r>
            <a:endParaRPr lang="zh-CN" altLang="en-US" sz="6000" dirty="0">
              <a:ln w="0"/>
              <a:solidFill>
                <a:srgbClr val="C00000"/>
              </a:solidFill>
              <a:effectLst>
                <a:reflection blurRad="6350" stA="53000" endA="300" endPos="35500" dir="5400000" sy="-90000" algn="bl" rotWithShape="0"/>
              </a:effectLst>
              <a:latin typeface="Britannic Bold" panose="020B0903060703020204" pitchFamily="34" charset="0"/>
              <a:ea typeface="黑体" panose="02010609060101010101" pitchFamily="2" charset="-122"/>
              <a:cs typeface="Arial" panose="020B0604020202020204" pitchFamily="34" charset="0"/>
            </a:endParaRPr>
          </a:p>
        </p:txBody>
      </p:sp>
      <p:sp>
        <p:nvSpPr>
          <p:cNvPr id="6" name="TextBox 5"/>
          <p:cNvSpPr txBox="1"/>
          <p:nvPr/>
        </p:nvSpPr>
        <p:spPr>
          <a:xfrm>
            <a:off x="743104" y="2828836"/>
            <a:ext cx="10705792" cy="1200329"/>
          </a:xfrm>
          <a:prstGeom prst="rect">
            <a:avLst/>
          </a:prstGeom>
          <a:noFill/>
        </p:spPr>
        <p:txBody>
          <a:bodyPr wrap="square" rtlCol="0">
            <a:spAutoFit/>
          </a:bodyPr>
          <a:lstStyle/>
          <a:p>
            <a:pPr algn="ctr"/>
            <a:r>
              <a:rPr lang="en-US" sz="7200" b="1" dirty="0">
                <a:ln w="9525">
                  <a:solidFill>
                    <a:schemeClr val="bg1"/>
                  </a:solidFill>
                  <a:prstDash val="solid"/>
                </a:ln>
                <a:solidFill>
                  <a:srgbClr val="F10F70"/>
                </a:solidFill>
                <a:effectLst>
                  <a:outerShdw blurRad="12700" dist="38100" dir="2700000" algn="tl" rotWithShape="0">
                    <a:schemeClr val="bg1">
                      <a:lumMod val="50000"/>
                    </a:schemeClr>
                  </a:outerShdw>
                </a:effectLst>
                <a:latin typeface="Bernard MT Condensed" panose="02050806060905020404" pitchFamily="18" charset="0"/>
              </a:rPr>
              <a:t>What would you like to eat </a:t>
            </a:r>
          </a:p>
        </p:txBody>
      </p:sp>
    </p:spTree>
    <p:extLst>
      <p:ext uri="{BB962C8B-B14F-4D97-AF65-F5344CB8AC3E}">
        <p14:creationId xmlns:p14="http://schemas.microsoft.com/office/powerpoint/2010/main" val="26373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33767" y="904432"/>
            <a:ext cx="10866665" cy="1488664"/>
            <a:chOff x="188685" y="1341622"/>
            <a:chExt cx="10866665" cy="1488664"/>
          </a:xfrm>
        </p:grpSpPr>
        <p:sp>
          <p:nvSpPr>
            <p:cNvPr id="8" name="Rectangle 7"/>
            <p:cNvSpPr/>
            <p:nvPr/>
          </p:nvSpPr>
          <p:spPr>
            <a:xfrm>
              <a:off x="188685" y="1341622"/>
              <a:ext cx="3625469" cy="1488664"/>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3818808" y="1341622"/>
              <a:ext cx="3625469" cy="1488664"/>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7429881" y="1341622"/>
              <a:ext cx="3625469" cy="1488664"/>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Rectangle 1"/>
          <p:cNvSpPr/>
          <p:nvPr/>
        </p:nvSpPr>
        <p:spPr>
          <a:xfrm>
            <a:off x="700832" y="398703"/>
            <a:ext cx="5650906" cy="400110"/>
          </a:xfrm>
          <a:prstGeom prst="rect">
            <a:avLst/>
          </a:prstGeom>
        </p:spPr>
        <p:txBody>
          <a:bodyPr wrap="none">
            <a:spAutoFit/>
          </a:bodyPr>
          <a:lstStyle/>
          <a:p>
            <a:r>
              <a:rPr lang="en-US" sz="2000" b="1" dirty="0">
                <a:latin typeface="Helvetica Neue"/>
              </a:rPr>
              <a:t>4.1. Match the headings with the paragraphs.</a:t>
            </a:r>
            <a:endParaRPr lang="en-US" sz="2000" dirty="0"/>
          </a:p>
        </p:txBody>
      </p:sp>
      <p:pic>
        <p:nvPicPr>
          <p:cNvPr id="3"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9112" y="904432"/>
            <a:ext cx="3630123" cy="954107"/>
          </a:xfrm>
          <a:prstGeom prst="rect">
            <a:avLst/>
          </a:prstGeom>
        </p:spPr>
        <p:txBody>
          <a:bodyPr wrap="square">
            <a:spAutoFit/>
          </a:bodyPr>
          <a:lstStyle/>
          <a:p>
            <a:pPr algn="ctr"/>
            <a:r>
              <a:rPr lang="en-US" sz="2800" b="1" dirty="0">
                <a:solidFill>
                  <a:srgbClr val="C00000"/>
                </a:solidFill>
                <a:latin typeface="Helvetica Neue"/>
              </a:rPr>
              <a:t>1.</a:t>
            </a:r>
          </a:p>
          <a:p>
            <a:pPr algn="ctr"/>
            <a:r>
              <a:rPr lang="en-US" sz="2800" dirty="0">
                <a:solidFill>
                  <a:srgbClr val="C00000"/>
                </a:solidFill>
                <a:latin typeface="Helvetica Neue"/>
              </a:rPr>
              <a:t>A healthy diet</a:t>
            </a:r>
          </a:p>
        </p:txBody>
      </p:sp>
      <p:sp>
        <p:nvSpPr>
          <p:cNvPr id="6" name="Rectangle 5"/>
          <p:cNvSpPr/>
          <p:nvPr/>
        </p:nvSpPr>
        <p:spPr>
          <a:xfrm>
            <a:off x="7889358" y="904432"/>
            <a:ext cx="3630123" cy="1384995"/>
          </a:xfrm>
          <a:prstGeom prst="rect">
            <a:avLst/>
          </a:prstGeom>
        </p:spPr>
        <p:txBody>
          <a:bodyPr wrap="square">
            <a:spAutoFit/>
          </a:bodyPr>
          <a:lstStyle/>
          <a:p>
            <a:pPr algn="ctr"/>
            <a:r>
              <a:rPr lang="en-US" sz="2800" b="1" dirty="0">
                <a:solidFill>
                  <a:srgbClr val="C00000"/>
                </a:solidFill>
                <a:latin typeface="Helvetica Neue"/>
              </a:rPr>
              <a:t>3.</a:t>
            </a:r>
          </a:p>
          <a:p>
            <a:pPr algn="ctr"/>
            <a:r>
              <a:rPr lang="en-US" sz="2800" dirty="0">
                <a:solidFill>
                  <a:srgbClr val="C00000"/>
                </a:solidFill>
                <a:latin typeface="Helvetica Neue"/>
              </a:rPr>
              <a:t>Vegetables are </a:t>
            </a:r>
          </a:p>
          <a:p>
            <a:pPr algn="ctr"/>
            <a:r>
              <a:rPr lang="en-US" sz="2800" dirty="0">
                <a:solidFill>
                  <a:srgbClr val="C00000"/>
                </a:solidFill>
                <a:latin typeface="Helvetica Neue"/>
              </a:rPr>
              <a:t>good for you</a:t>
            </a:r>
          </a:p>
        </p:txBody>
      </p:sp>
      <p:sp>
        <p:nvSpPr>
          <p:cNvPr id="7" name="Rectangle 6"/>
          <p:cNvSpPr/>
          <p:nvPr/>
        </p:nvSpPr>
        <p:spPr>
          <a:xfrm>
            <a:off x="4259235" y="904432"/>
            <a:ext cx="3630124" cy="1384995"/>
          </a:xfrm>
          <a:prstGeom prst="rect">
            <a:avLst/>
          </a:prstGeom>
        </p:spPr>
        <p:txBody>
          <a:bodyPr wrap="square">
            <a:spAutoFit/>
          </a:bodyPr>
          <a:lstStyle/>
          <a:p>
            <a:pPr algn="ctr"/>
            <a:r>
              <a:rPr lang="en-US" sz="2800" b="1" dirty="0">
                <a:solidFill>
                  <a:srgbClr val="C00000"/>
                </a:solidFill>
                <a:latin typeface="Helvetica Neue"/>
              </a:rPr>
              <a:t>2.</a:t>
            </a:r>
          </a:p>
          <a:p>
            <a:pPr algn="ctr"/>
            <a:r>
              <a:rPr lang="en-US" sz="2800" dirty="0">
                <a:solidFill>
                  <a:srgbClr val="C00000"/>
                </a:solidFill>
                <a:latin typeface="Helvetica Neue"/>
              </a:rPr>
              <a:t>Fruit juice is good </a:t>
            </a:r>
          </a:p>
          <a:p>
            <a:pPr algn="ctr"/>
            <a:r>
              <a:rPr lang="en-US" sz="2800" dirty="0">
                <a:solidFill>
                  <a:srgbClr val="C00000"/>
                </a:solidFill>
                <a:latin typeface="Helvetica Neue"/>
              </a:rPr>
              <a:t>for you</a:t>
            </a:r>
          </a:p>
        </p:txBody>
      </p:sp>
      <p:grpSp>
        <p:nvGrpSpPr>
          <p:cNvPr id="12" name="Group 11"/>
          <p:cNvGrpSpPr/>
          <p:nvPr/>
        </p:nvGrpSpPr>
        <p:grpSpPr>
          <a:xfrm>
            <a:off x="648280" y="2971800"/>
            <a:ext cx="10871201" cy="3394766"/>
            <a:chOff x="203199" y="1341622"/>
            <a:chExt cx="10871201" cy="1488664"/>
          </a:xfrm>
        </p:grpSpPr>
        <p:sp>
          <p:nvSpPr>
            <p:cNvPr id="13" name="Rectangle 12"/>
            <p:cNvSpPr/>
            <p:nvPr/>
          </p:nvSpPr>
          <p:spPr>
            <a:xfrm>
              <a:off x="203199" y="1341622"/>
              <a:ext cx="3625469" cy="1488664"/>
            </a:xfrm>
            <a:prstGeom prst="rect">
              <a:avLst/>
            </a:prstGeom>
            <a:ln w="19050">
              <a:solidFill>
                <a:srgbClr val="F10F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3818808" y="1341622"/>
              <a:ext cx="3625469" cy="1488664"/>
            </a:xfrm>
            <a:prstGeom prst="rect">
              <a:avLst/>
            </a:prstGeom>
            <a:ln w="19050">
              <a:solidFill>
                <a:srgbClr val="F10F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7448931" y="1341622"/>
              <a:ext cx="3625469" cy="1488664"/>
            </a:xfrm>
            <a:prstGeom prst="rect">
              <a:avLst/>
            </a:prstGeom>
            <a:ln w="19050">
              <a:solidFill>
                <a:srgbClr val="F10F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7" name="Rectangle 16"/>
          <p:cNvSpPr/>
          <p:nvPr/>
        </p:nvSpPr>
        <p:spPr>
          <a:xfrm>
            <a:off x="821522" y="3151669"/>
            <a:ext cx="3269125" cy="2308324"/>
          </a:xfrm>
          <a:prstGeom prst="rect">
            <a:avLst/>
          </a:prstGeom>
        </p:spPr>
        <p:txBody>
          <a:bodyPr wrap="square">
            <a:spAutoFit/>
          </a:bodyPr>
          <a:lstStyle/>
          <a:p>
            <a:pPr algn="just" fontAlgn="ctr"/>
            <a:r>
              <a:rPr lang="en-US" sz="2400" dirty="0">
                <a:solidFill>
                  <a:srgbClr val="002060"/>
                </a:solidFill>
                <a:latin typeface="Arial" panose="020B0604020202020204" pitchFamily="34" charset="0"/>
                <a:cs typeface="Arial" panose="020B0604020202020204" pitchFamily="34" charset="0"/>
              </a:rPr>
              <a:t>a. Orange or apple juice is good for breakfast or lunch, and you should drink a lot of water between meals.</a:t>
            </a:r>
          </a:p>
        </p:txBody>
      </p:sp>
      <p:sp>
        <p:nvSpPr>
          <p:cNvPr id="18" name="Rectangle 17"/>
          <p:cNvSpPr/>
          <p:nvPr/>
        </p:nvSpPr>
        <p:spPr>
          <a:xfrm>
            <a:off x="4374058" y="3151669"/>
            <a:ext cx="3414991" cy="1938992"/>
          </a:xfrm>
          <a:prstGeom prst="rect">
            <a:avLst/>
          </a:prstGeom>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b. It's important to eat vegetables every day. You need vitamins from vegetables for a healthy body</a:t>
            </a:r>
          </a:p>
        </p:txBody>
      </p:sp>
      <p:sp>
        <p:nvSpPr>
          <p:cNvPr id="19" name="Rectangle 18"/>
          <p:cNvSpPr/>
          <p:nvPr/>
        </p:nvSpPr>
        <p:spPr>
          <a:xfrm>
            <a:off x="7951567" y="3151669"/>
            <a:ext cx="3510765" cy="3139321"/>
          </a:xfrm>
          <a:prstGeom prst="rect">
            <a:avLst/>
          </a:prstGeom>
        </p:spPr>
        <p:txBody>
          <a:bodyPr wrap="square">
            <a:spAutoFit/>
          </a:bodyPr>
          <a:lstStyle/>
          <a:p>
            <a:pPr algn="just" fontAlgn="ctr"/>
            <a:r>
              <a:rPr lang="en-US" sz="2200" dirty="0">
                <a:solidFill>
                  <a:srgbClr val="002060"/>
                </a:solidFill>
                <a:latin typeface="Arial" panose="020B0604020202020204" pitchFamily="34" charset="0"/>
                <a:cs typeface="Arial" panose="020B0604020202020204" pitchFamily="34" charset="0"/>
              </a:rPr>
              <a:t>c. Chocolate has some vitamins, but it has a lot of fat and sugar too, so don't eat too much. To be healthy, you should eat rice, bread and lots of vegetables and fruit. You also need some meat, fish or eggs.</a:t>
            </a:r>
          </a:p>
        </p:txBody>
      </p:sp>
      <p:cxnSp>
        <p:nvCxnSpPr>
          <p:cNvPr id="21" name="Straight Arrow Connector 20"/>
          <p:cNvCxnSpPr>
            <a:stCxn id="8" idx="2"/>
            <a:endCxn id="15" idx="0"/>
          </p:cNvCxnSpPr>
          <p:nvPr/>
        </p:nvCxnSpPr>
        <p:spPr>
          <a:xfrm>
            <a:off x="2446502" y="2393096"/>
            <a:ext cx="7260245" cy="5787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2"/>
          </p:cNvCxnSpPr>
          <p:nvPr/>
        </p:nvCxnSpPr>
        <p:spPr>
          <a:xfrm flipH="1">
            <a:off x="2461014" y="2393096"/>
            <a:ext cx="3615611" cy="5787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2"/>
            <a:endCxn id="14" idx="0"/>
          </p:cNvCxnSpPr>
          <p:nvPr/>
        </p:nvCxnSpPr>
        <p:spPr>
          <a:xfrm flipH="1">
            <a:off x="6076624" y="2393096"/>
            <a:ext cx="3611074" cy="5787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58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946" y="443984"/>
            <a:ext cx="3087127" cy="369332"/>
          </a:xfrm>
          <a:prstGeom prst="rect">
            <a:avLst/>
          </a:prstGeom>
        </p:spPr>
        <p:txBody>
          <a:bodyPr wrap="none">
            <a:spAutoFit/>
          </a:bodyPr>
          <a:lstStyle/>
          <a:p>
            <a:r>
              <a:rPr lang="en-US" b="1" dirty="0">
                <a:solidFill>
                  <a:srgbClr val="002060"/>
                </a:solidFill>
                <a:latin typeface="Helvetica Neue"/>
              </a:rPr>
              <a:t>4.2. Answer the questions.</a:t>
            </a:r>
            <a:endParaRPr lang="en-US" dirty="0">
              <a:solidFill>
                <a:srgbClr val="002060"/>
              </a:solidFill>
            </a:endParaRPr>
          </a:p>
        </p:txBody>
      </p:sp>
      <p:pic>
        <p:nvPicPr>
          <p:cNvPr id="3"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297943" y="159751"/>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69644" y="1097549"/>
            <a:ext cx="10331806" cy="5016758"/>
          </a:xfrm>
          <a:prstGeom prst="rect">
            <a:avLst/>
          </a:prstGeom>
        </p:spPr>
        <p:txBody>
          <a:bodyPr wrap="square">
            <a:spAutoFit/>
          </a:bodyPr>
          <a:lstStyle/>
          <a:p>
            <a:pPr marL="514350" indent="-514350">
              <a:buAutoNum type="arabicPeriod"/>
            </a:pPr>
            <a:r>
              <a:rPr lang="en-US" sz="3200" dirty="0">
                <a:solidFill>
                  <a:srgbClr val="002060"/>
                </a:solidFill>
                <a:latin typeface="Arial" panose="020B0604020202020204" pitchFamily="34" charset="0"/>
                <a:cs typeface="Arial" panose="020B0604020202020204" pitchFamily="34" charset="0"/>
              </a:rPr>
              <a:t>What healthy drinks should you have for </a:t>
            </a:r>
          </a:p>
          <a:p>
            <a:r>
              <a:rPr lang="en-US" sz="3200" dirty="0">
                <a:solidFill>
                  <a:srgbClr val="002060"/>
                </a:solidFill>
                <a:latin typeface="Arial" panose="020B0604020202020204" pitchFamily="34" charset="0"/>
                <a:cs typeface="Arial" panose="020B0604020202020204" pitchFamily="34" charset="0"/>
              </a:rPr>
              <a:t>breakfast or lunch?</a:t>
            </a:r>
          </a:p>
          <a:p>
            <a:pPr marL="457200" indent="-457200">
              <a:lnSpc>
                <a:spcPct val="150000"/>
              </a:lnSpc>
              <a:buFont typeface="Wingdings" panose="05000000000000000000" pitchFamily="2" charset="2"/>
              <a:buChar char="Ø"/>
            </a:pPr>
            <a:r>
              <a:rPr lang="en-US" sz="3200" b="1" dirty="0">
                <a:solidFill>
                  <a:srgbClr val="C00000"/>
                </a:solidFill>
                <a:latin typeface="Arial" panose="020B0604020202020204" pitchFamily="34" charset="0"/>
                <a:cs typeface="Arial" panose="020B0604020202020204" pitchFamily="34" charset="0"/>
              </a:rPr>
              <a:t>We should have some orange or apple juice. </a:t>
            </a:r>
          </a:p>
          <a:p>
            <a:pPr>
              <a:lnSpc>
                <a:spcPct val="150000"/>
              </a:lnSpc>
            </a:pPr>
            <a:r>
              <a:rPr lang="en-US" sz="3200" dirty="0">
                <a:solidFill>
                  <a:srgbClr val="002060"/>
                </a:solidFill>
                <a:latin typeface="Arial" panose="020B0604020202020204" pitchFamily="34" charset="0"/>
                <a:cs typeface="Arial" panose="020B0604020202020204" pitchFamily="34" charset="0"/>
              </a:rPr>
              <a:t>2. What should you drink between meals?</a:t>
            </a:r>
          </a:p>
          <a:p>
            <a:pPr marL="457200" indent="-457200">
              <a:lnSpc>
                <a:spcPct val="150000"/>
              </a:lnSpc>
              <a:buFont typeface="Wingdings" panose="05000000000000000000" pitchFamily="2" charset="2"/>
              <a:buChar char="Ø"/>
            </a:pPr>
            <a:r>
              <a:rPr lang="en-US" sz="3200" b="1" dirty="0">
                <a:solidFill>
                  <a:srgbClr val="C00000"/>
                </a:solidFill>
                <a:latin typeface="Arial" panose="020B0604020202020204" pitchFamily="34" charset="0"/>
                <a:cs typeface="Arial" panose="020B0604020202020204" pitchFamily="34" charset="0"/>
              </a:rPr>
              <a:t>We should drink a lot of water between meals. </a:t>
            </a:r>
          </a:p>
          <a:p>
            <a:pPr>
              <a:lnSpc>
                <a:spcPct val="150000"/>
              </a:lnSpc>
            </a:pPr>
            <a:r>
              <a:rPr lang="en-US" sz="3200" dirty="0">
                <a:solidFill>
                  <a:srgbClr val="002060"/>
                </a:solidFill>
                <a:latin typeface="Arial" panose="020B0604020202020204" pitchFamily="34" charset="0"/>
                <a:cs typeface="Arial" panose="020B0604020202020204" pitchFamily="34" charset="0"/>
              </a:rPr>
              <a:t>3. Why are vegetables good for you?</a:t>
            </a:r>
          </a:p>
          <a:p>
            <a:pPr marL="457200" indent="-457200">
              <a:buFont typeface="Wingdings" panose="05000000000000000000" pitchFamily="2" charset="2"/>
              <a:buChar char="Ø"/>
            </a:pPr>
            <a:r>
              <a:rPr lang="en-US" sz="3200" b="1" dirty="0">
                <a:solidFill>
                  <a:srgbClr val="C00000"/>
                </a:solidFill>
                <a:latin typeface="Arial" panose="020B0604020202020204" pitchFamily="34" charset="0"/>
                <a:cs typeface="Arial" panose="020B0604020202020204" pitchFamily="34" charset="0"/>
              </a:rPr>
              <a:t>Because vegetables have vitamins. We need vitamins for a healthy body. </a:t>
            </a:r>
          </a:p>
        </p:txBody>
      </p:sp>
    </p:spTree>
    <p:extLst>
      <p:ext uri="{BB962C8B-B14F-4D97-AF65-F5344CB8AC3E}">
        <p14:creationId xmlns:p14="http://schemas.microsoft.com/office/powerpoint/2010/main" val="38698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946" y="443984"/>
            <a:ext cx="3087127" cy="369332"/>
          </a:xfrm>
          <a:prstGeom prst="rect">
            <a:avLst/>
          </a:prstGeom>
        </p:spPr>
        <p:txBody>
          <a:bodyPr wrap="none">
            <a:spAutoFit/>
          </a:bodyPr>
          <a:lstStyle/>
          <a:p>
            <a:r>
              <a:rPr lang="en-US" b="1" dirty="0">
                <a:solidFill>
                  <a:srgbClr val="002060"/>
                </a:solidFill>
                <a:latin typeface="Helvetica Neue"/>
              </a:rPr>
              <a:t>4.2. Answer the questions.</a:t>
            </a:r>
            <a:endParaRPr lang="en-US" dirty="0">
              <a:solidFill>
                <a:srgbClr val="002060"/>
              </a:solidFill>
            </a:endParaRPr>
          </a:p>
        </p:txBody>
      </p:sp>
      <p:pic>
        <p:nvPicPr>
          <p:cNvPr id="3"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297943" y="159751"/>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45946" y="1499116"/>
            <a:ext cx="10122256" cy="3785652"/>
          </a:xfrm>
          <a:prstGeom prst="rect">
            <a:avLst/>
          </a:prstGeom>
        </p:spPr>
        <p:txBody>
          <a:bodyPr wrap="square">
            <a:spAutoFit/>
          </a:bodyPr>
          <a:lstStyle/>
          <a:p>
            <a:pPr>
              <a:lnSpc>
                <a:spcPct val="150000"/>
              </a:lnSpc>
            </a:pPr>
            <a:r>
              <a:rPr lang="en-US" sz="3200" dirty="0">
                <a:solidFill>
                  <a:srgbClr val="002060"/>
                </a:solidFill>
                <a:latin typeface="Arial" panose="020B0604020202020204" pitchFamily="34" charset="0"/>
                <a:cs typeface="Arial" panose="020B0604020202020204" pitchFamily="34" charset="0"/>
              </a:rPr>
              <a:t>4. Why shouldn't you eat too much chocolate?</a:t>
            </a:r>
          </a:p>
          <a:p>
            <a:pPr marL="514350" indent="-514350">
              <a:lnSpc>
                <a:spcPct val="150000"/>
              </a:lnSpc>
              <a:buFont typeface="Wingdings" panose="05000000000000000000" pitchFamily="2" charset="2"/>
              <a:buChar char="Ø"/>
            </a:pPr>
            <a:r>
              <a:rPr lang="en-US" sz="3200" b="1" dirty="0">
                <a:solidFill>
                  <a:srgbClr val="C00000"/>
                </a:solidFill>
                <a:latin typeface="Arial" panose="020B0604020202020204" pitchFamily="34" charset="0"/>
                <a:cs typeface="Arial" panose="020B0604020202020204" pitchFamily="34" charset="0"/>
              </a:rPr>
              <a:t>Because it has a lot of fat and sugar. </a:t>
            </a:r>
          </a:p>
          <a:p>
            <a:pPr>
              <a:lnSpc>
                <a:spcPct val="150000"/>
              </a:lnSpc>
            </a:pPr>
            <a:r>
              <a:rPr lang="en-US" sz="3200" dirty="0">
                <a:solidFill>
                  <a:srgbClr val="002060"/>
                </a:solidFill>
                <a:latin typeface="Arial" panose="020B0604020202020204" pitchFamily="34" charset="0"/>
                <a:cs typeface="Arial" panose="020B0604020202020204" pitchFamily="34" charset="0"/>
              </a:rPr>
              <a:t>5. What should you eat to be healthy?</a:t>
            </a:r>
          </a:p>
          <a:p>
            <a:pPr marL="514350" indent="-514350">
              <a:lnSpc>
                <a:spcPct val="150000"/>
              </a:lnSpc>
              <a:buFont typeface="Wingdings" panose="05000000000000000000" pitchFamily="2" charset="2"/>
              <a:buChar char="Ø"/>
            </a:pPr>
            <a:r>
              <a:rPr lang="en-US" sz="3200" b="1" dirty="0">
                <a:solidFill>
                  <a:srgbClr val="C00000"/>
                </a:solidFill>
                <a:latin typeface="Arial" panose="020B0604020202020204" pitchFamily="34" charset="0"/>
                <a:cs typeface="Arial" panose="020B0604020202020204" pitchFamily="34" charset="0"/>
              </a:rPr>
              <a:t>We should eat rice, bread and lots of vegetables and fruit. We also need some meat, fish or eggs. </a:t>
            </a:r>
            <a:endParaRPr lang="en-US" sz="3200" b="1" i="0" dirty="0">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2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6219" y="443984"/>
            <a:ext cx="3822521" cy="369332"/>
          </a:xfrm>
          <a:prstGeom prst="rect">
            <a:avLst/>
          </a:prstGeom>
        </p:spPr>
        <p:txBody>
          <a:bodyPr wrap="none">
            <a:spAutoFit/>
          </a:bodyPr>
          <a:lstStyle/>
          <a:p>
            <a:r>
              <a:rPr lang="en-US" b="1" dirty="0">
                <a:latin typeface="Helvetica Neue"/>
              </a:rPr>
              <a:t>5. Write about your eating habits.</a:t>
            </a:r>
            <a:endParaRPr lang="en-US" dirty="0"/>
          </a:p>
        </p:txBody>
      </p:sp>
      <p:pic>
        <p:nvPicPr>
          <p:cNvPr id="3"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297943" y="159751"/>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76350" y="1242536"/>
            <a:ext cx="9486900" cy="4616648"/>
          </a:xfrm>
          <a:prstGeom prst="rect">
            <a:avLst/>
          </a:prstGeom>
        </p:spPr>
        <p:txBody>
          <a:bodyPr wrap="square">
            <a:spAutoFit/>
          </a:bodyPr>
          <a:lstStyle/>
          <a:p>
            <a:pPr>
              <a:lnSpc>
                <a:spcPct val="150000"/>
              </a:lnSpc>
            </a:pPr>
            <a:r>
              <a:rPr lang="en-US" sz="2800" b="1" dirty="0">
                <a:solidFill>
                  <a:srgbClr val="002060"/>
                </a:solidFill>
                <a:latin typeface="Helvetica Neue"/>
              </a:rPr>
              <a:t>1. What kinds of vegetables do you eat every day?</a:t>
            </a:r>
          </a:p>
          <a:p>
            <a:pPr>
              <a:lnSpc>
                <a:spcPct val="200000"/>
              </a:lnSpc>
            </a:pPr>
            <a:r>
              <a:rPr lang="en-US" sz="2800" b="1" dirty="0">
                <a:solidFill>
                  <a:srgbClr val="C00000"/>
                </a:solidFill>
                <a:latin typeface="Helvetica Neue"/>
              </a:rPr>
              <a:t>_____________________________________________. </a:t>
            </a:r>
          </a:p>
          <a:p>
            <a:pPr>
              <a:lnSpc>
                <a:spcPct val="150000"/>
              </a:lnSpc>
            </a:pPr>
            <a:r>
              <a:rPr lang="en-US" sz="2800" b="1" dirty="0">
                <a:solidFill>
                  <a:srgbClr val="002060"/>
                </a:solidFill>
                <a:latin typeface="Helvetica Neue"/>
              </a:rPr>
              <a:t>2. What kinds of fruits do you eat every day? </a:t>
            </a:r>
          </a:p>
          <a:p>
            <a:pPr>
              <a:lnSpc>
                <a:spcPct val="200000"/>
              </a:lnSpc>
            </a:pPr>
            <a:r>
              <a:rPr lang="en-US" sz="2800" b="1" dirty="0">
                <a:solidFill>
                  <a:srgbClr val="C00000"/>
                </a:solidFill>
                <a:latin typeface="Helvetica Neue"/>
              </a:rPr>
              <a:t>_____________________________________________. </a:t>
            </a:r>
          </a:p>
          <a:p>
            <a:pPr>
              <a:lnSpc>
                <a:spcPct val="150000"/>
              </a:lnSpc>
            </a:pPr>
            <a:r>
              <a:rPr lang="en-US" sz="2800" b="1" dirty="0">
                <a:solidFill>
                  <a:srgbClr val="002060"/>
                </a:solidFill>
                <a:latin typeface="Helvetica Neue"/>
              </a:rPr>
              <a:t>3. How much rice do you eat every day? </a:t>
            </a:r>
          </a:p>
          <a:p>
            <a:pPr>
              <a:lnSpc>
                <a:spcPct val="200000"/>
              </a:lnSpc>
            </a:pPr>
            <a:r>
              <a:rPr lang="en-US" sz="2800" b="1" dirty="0">
                <a:solidFill>
                  <a:srgbClr val="C00000"/>
                </a:solidFill>
                <a:latin typeface="Helvetica Neue"/>
              </a:rPr>
              <a:t>_____________________________________________. </a:t>
            </a:r>
          </a:p>
        </p:txBody>
      </p:sp>
    </p:spTree>
    <p:extLst>
      <p:ext uri="{BB962C8B-B14F-4D97-AF65-F5344CB8AC3E}">
        <p14:creationId xmlns:p14="http://schemas.microsoft.com/office/powerpoint/2010/main" val="350948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2378982" y="2705725"/>
            <a:ext cx="7434036" cy="1446550"/>
          </a:xfrm>
          <a:prstGeom prst="rect">
            <a:avLst/>
          </a:prstGeom>
          <a:noFill/>
          <a:ln w="9525">
            <a:noFill/>
          </a:ln>
        </p:spPr>
        <p:txBody>
          <a:bodyPr wrap="square">
            <a:spAutoFit/>
          </a:bodyPr>
          <a:lstStyle/>
          <a:p>
            <a:pPr lvl="0" algn="ctr" defTabSz="1500505">
              <a:spcBef>
                <a:spcPct val="50000"/>
              </a:spcBef>
            </a:pPr>
            <a:r>
              <a:rPr lang="en-US" altLang="zh-CN" sz="8800" dirty="0">
                <a:solidFill>
                  <a:srgbClr val="C00000"/>
                </a:solidFill>
                <a:latin typeface="Bernard MT Condensed" panose="02050806060905020404" pitchFamily="18" charset="0"/>
                <a:ea typeface="黑体" panose="02010609060101010101" pitchFamily="2" charset="-122"/>
              </a:rPr>
              <a:t>Warm-up</a:t>
            </a:r>
            <a:endParaRPr lang="zh-CN" altLang="en-US" sz="8800" dirty="0">
              <a:solidFill>
                <a:srgbClr val="C00000"/>
              </a:solidFill>
              <a:latin typeface="Bernard MT Condensed" panose="02050806060905020404" pitchFamily="18" charset="0"/>
              <a:ea typeface="黑体" panose="02010609060101010101" pitchFamily="2" charset="-122"/>
            </a:endParaRPr>
          </a:p>
        </p:txBody>
      </p:sp>
    </p:spTree>
    <p:extLst>
      <p:ext uri="{BB962C8B-B14F-4D97-AF65-F5344CB8AC3E}">
        <p14:creationId xmlns:p14="http://schemas.microsoft.com/office/powerpoint/2010/main" val="4182214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2378982" y="2705725"/>
            <a:ext cx="7434036" cy="1446550"/>
          </a:xfrm>
          <a:prstGeom prst="rect">
            <a:avLst/>
          </a:prstGeom>
          <a:noFill/>
          <a:ln w="9525">
            <a:noFill/>
          </a:ln>
        </p:spPr>
        <p:txBody>
          <a:bodyPr wrap="square">
            <a:spAutoFit/>
          </a:bodyPr>
          <a:lstStyle/>
          <a:p>
            <a:pPr lvl="0" algn="ctr" defTabSz="1500505">
              <a:spcBef>
                <a:spcPct val="50000"/>
              </a:spcBef>
            </a:pPr>
            <a:r>
              <a:rPr lang="en-US" altLang="zh-CN" sz="8800" dirty="0">
                <a:solidFill>
                  <a:srgbClr val="C00000"/>
                </a:solidFill>
                <a:latin typeface="Bernard MT Condensed" panose="02050806060905020404" pitchFamily="18" charset="0"/>
                <a:ea typeface="黑体" panose="02010609060101010101" pitchFamily="2" charset="-122"/>
              </a:rPr>
              <a:t>Pronunciation </a:t>
            </a:r>
            <a:endParaRPr lang="zh-CN" altLang="en-US" sz="8800" dirty="0">
              <a:solidFill>
                <a:srgbClr val="C00000"/>
              </a:solidFill>
              <a:latin typeface="Bernard MT Condensed" panose="02050806060905020404" pitchFamily="18" charset="0"/>
              <a:ea typeface="黑体" panose="02010609060101010101" pitchFamily="2" charset="-122"/>
            </a:endParaRPr>
          </a:p>
        </p:txBody>
      </p:sp>
    </p:spTree>
    <p:extLst>
      <p:ext uri="{BB962C8B-B14F-4D97-AF65-F5344CB8AC3E}">
        <p14:creationId xmlns:p14="http://schemas.microsoft.com/office/powerpoint/2010/main" val="1561138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025" y="398703"/>
            <a:ext cx="2661306" cy="400110"/>
          </a:xfrm>
          <a:prstGeom prst="rect">
            <a:avLst/>
          </a:prstGeom>
        </p:spPr>
        <p:txBody>
          <a:bodyPr wrap="none">
            <a:spAutoFit/>
          </a:bodyPr>
          <a:lstStyle/>
          <a:p>
            <a:r>
              <a:rPr lang="en-US" sz="2000" b="1" i="0" dirty="0">
                <a:effectLst/>
                <a:latin typeface="Helvetica Neue"/>
              </a:rPr>
              <a:t>1. Listen and repeat.</a:t>
            </a:r>
            <a:endParaRPr lang="en-US" sz="2000" dirty="0"/>
          </a:p>
        </p:txBody>
      </p:sp>
      <p:pic>
        <p:nvPicPr>
          <p:cNvPr id="15"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1596994013"/>
              </p:ext>
            </p:extLst>
          </p:nvPr>
        </p:nvGraphicFramePr>
        <p:xfrm>
          <a:off x="1274582" y="1375217"/>
          <a:ext cx="9906037" cy="4351338"/>
        </p:xfrm>
        <a:graphic>
          <a:graphicData uri="http://schemas.openxmlformats.org/drawingml/2006/table">
            <a:tbl>
              <a:tblPr/>
              <a:tblGrid>
                <a:gridCol w="1085646">
                  <a:extLst>
                    <a:ext uri="{9D8B030D-6E8A-4147-A177-3AD203B41FA5}">
                      <a16:colId xmlns:a16="http://schemas.microsoft.com/office/drawing/2014/main" val="20000"/>
                    </a:ext>
                  </a:extLst>
                </a:gridCol>
                <a:gridCol w="8820391">
                  <a:extLst>
                    <a:ext uri="{9D8B030D-6E8A-4147-A177-3AD203B41FA5}">
                      <a16:colId xmlns:a16="http://schemas.microsoft.com/office/drawing/2014/main" val="20001"/>
                    </a:ext>
                  </a:extLst>
                </a:gridCol>
              </a:tblGrid>
              <a:tr h="1450446">
                <a:tc>
                  <a:txBody>
                    <a:bodyPr/>
                    <a:lstStyle/>
                    <a:p>
                      <a:pPr algn="ctr"/>
                      <a:r>
                        <a:rPr lang="en-US" sz="3200" b="1" dirty="0">
                          <a:solidFill>
                            <a:srgbClr val="C00000"/>
                          </a:solidFill>
                          <a:effectLst/>
                          <a:latin typeface="Arial" panose="020B0604020202020204" pitchFamily="34" charset="0"/>
                          <a:cs typeface="Arial" panose="020B0604020202020204" pitchFamily="34" charset="0"/>
                        </a:rPr>
                        <a:t>1.</a:t>
                      </a:r>
                      <a:endParaRPr lang="en-US" sz="3200" dirty="0">
                        <a:solidFill>
                          <a:srgbClr val="C00000"/>
                        </a:solidFill>
                        <a:effectLst/>
                        <a:latin typeface="Arial" panose="020B0604020202020204" pitchFamily="34" charset="0"/>
                        <a:cs typeface="Arial" panose="020B0604020202020204" pitchFamily="34" charset="0"/>
                      </a:endParaRPr>
                    </a:p>
                  </a:txBody>
                  <a:tcPr marL="79476" marR="79476" marT="39738" marB="39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3200" b="1" dirty="0">
                          <a:solidFill>
                            <a:srgbClr val="002060"/>
                          </a:solidFill>
                          <a:effectLst/>
                          <a:latin typeface="Arial" panose="020B0604020202020204" pitchFamily="34" charset="0"/>
                          <a:cs typeface="Arial" panose="020B0604020202020204" pitchFamily="34" charset="0"/>
                        </a:rPr>
                        <a:t>     What would you like to eat? </a:t>
                      </a:r>
                      <a:r>
                        <a:rPr lang="en-US" sz="3200" b="1" dirty="0">
                          <a:solidFill>
                            <a:srgbClr val="F10F70"/>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Arial" panose="020B0604020202020204" pitchFamily="34" charset="0"/>
                          <a:cs typeface="Arial" panose="020B0604020202020204" pitchFamily="34" charset="0"/>
                        </a:rPr>
                        <a:t>     I'd like a banana, </a:t>
                      </a:r>
                      <a:r>
                        <a:rPr lang="en-US" sz="3200" b="1" dirty="0">
                          <a:solidFill>
                            <a:srgbClr val="F10F70"/>
                          </a:solidFill>
                          <a:effectLst/>
                          <a:latin typeface="Arial" panose="020B0604020202020204" pitchFamily="34" charset="0"/>
                          <a:cs typeface="Arial" panose="020B0604020202020204" pitchFamily="34" charset="0"/>
                        </a:rPr>
                        <a:t>↷</a:t>
                      </a:r>
                      <a:r>
                        <a:rPr lang="en-US" sz="3200" dirty="0">
                          <a:solidFill>
                            <a:srgbClr val="002060"/>
                          </a:solidFill>
                          <a:effectLst/>
                          <a:latin typeface="Arial" panose="020B0604020202020204" pitchFamily="34" charset="0"/>
                          <a:cs typeface="Arial" panose="020B0604020202020204" pitchFamily="34" charset="0"/>
                        </a:rPr>
                        <a:t> please. </a:t>
                      </a:r>
                      <a:r>
                        <a:rPr lang="en-US" sz="3200" b="1" dirty="0">
                          <a:solidFill>
                            <a:srgbClr val="F10F70"/>
                          </a:solidFill>
                          <a:effectLst/>
                          <a:latin typeface="Arial" panose="020B0604020202020204" pitchFamily="34" charset="0"/>
                          <a:cs typeface="Arial" panose="020B0604020202020204" pitchFamily="34" charset="0"/>
                        </a:rPr>
                        <a:t>⤻</a:t>
                      </a:r>
                      <a:endParaRPr lang="en-US" sz="3200" dirty="0">
                        <a:solidFill>
                          <a:srgbClr val="F10F70"/>
                        </a:solidFill>
                        <a:effectLst/>
                        <a:latin typeface="Arial" panose="020B0604020202020204" pitchFamily="34" charset="0"/>
                        <a:cs typeface="Arial" panose="020B0604020202020204" pitchFamily="34" charset="0"/>
                      </a:endParaRPr>
                    </a:p>
                  </a:txBody>
                  <a:tcPr marL="165576" marR="165576" marT="165576" marB="165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450446">
                <a:tc>
                  <a:txBody>
                    <a:bodyPr/>
                    <a:lstStyle/>
                    <a:p>
                      <a:pPr algn="ctr"/>
                      <a:r>
                        <a:rPr lang="en-US" sz="3200" b="1" dirty="0">
                          <a:solidFill>
                            <a:srgbClr val="C00000"/>
                          </a:solidFill>
                          <a:effectLst/>
                          <a:latin typeface="Arial" panose="020B0604020202020204" pitchFamily="34" charset="0"/>
                          <a:cs typeface="Arial" panose="020B0604020202020204" pitchFamily="34" charset="0"/>
                        </a:rPr>
                        <a:t>2.</a:t>
                      </a:r>
                      <a:endParaRPr lang="en-US" sz="3200" dirty="0">
                        <a:solidFill>
                          <a:srgbClr val="C00000"/>
                        </a:solidFill>
                        <a:effectLst/>
                        <a:latin typeface="Arial" panose="020B0604020202020204" pitchFamily="34" charset="0"/>
                        <a:cs typeface="Arial" panose="020B0604020202020204" pitchFamily="34" charset="0"/>
                      </a:endParaRPr>
                    </a:p>
                  </a:txBody>
                  <a:tcPr marL="79476" marR="79476" marT="39738" marB="39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3200" b="1" dirty="0">
                          <a:solidFill>
                            <a:srgbClr val="002060"/>
                          </a:solidFill>
                          <a:effectLst/>
                          <a:latin typeface="Arial" panose="020B0604020202020204" pitchFamily="34" charset="0"/>
                          <a:cs typeface="Arial" panose="020B0604020202020204" pitchFamily="34" charset="0"/>
                        </a:rPr>
                        <a:t>     What would you like to drink? </a:t>
                      </a:r>
                      <a:r>
                        <a:rPr lang="en-US" sz="3200" b="1" dirty="0">
                          <a:solidFill>
                            <a:srgbClr val="F10F70"/>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Arial" panose="020B0604020202020204" pitchFamily="34" charset="0"/>
                          <a:cs typeface="Arial" panose="020B0604020202020204" pitchFamily="34" charset="0"/>
                        </a:rPr>
                        <a:t>     I'd like a glass of milk, </a:t>
                      </a:r>
                      <a:r>
                        <a:rPr lang="en-US" sz="3200" b="1" dirty="0">
                          <a:solidFill>
                            <a:srgbClr val="F10F70"/>
                          </a:solidFill>
                          <a:effectLst/>
                          <a:latin typeface="Arial" panose="020B0604020202020204" pitchFamily="34" charset="0"/>
                          <a:cs typeface="Arial" panose="020B0604020202020204" pitchFamily="34" charset="0"/>
                        </a:rPr>
                        <a:t>↷</a:t>
                      </a:r>
                      <a:r>
                        <a:rPr lang="en-US" sz="3200" dirty="0">
                          <a:solidFill>
                            <a:srgbClr val="002060"/>
                          </a:solidFill>
                          <a:effectLst/>
                          <a:latin typeface="Arial" panose="020B0604020202020204" pitchFamily="34" charset="0"/>
                          <a:cs typeface="Arial" panose="020B0604020202020204" pitchFamily="34" charset="0"/>
                        </a:rPr>
                        <a:t> please. </a:t>
                      </a:r>
                      <a:r>
                        <a:rPr lang="en-US" sz="3200" b="1" dirty="0">
                          <a:solidFill>
                            <a:srgbClr val="F10F70"/>
                          </a:solidFill>
                          <a:effectLst/>
                          <a:latin typeface="Arial" panose="020B0604020202020204" pitchFamily="34" charset="0"/>
                          <a:cs typeface="Arial" panose="020B0604020202020204" pitchFamily="34" charset="0"/>
                        </a:rPr>
                        <a:t>⤻</a:t>
                      </a:r>
                      <a:endParaRPr lang="en-US" sz="3200" dirty="0">
                        <a:solidFill>
                          <a:srgbClr val="F10F70"/>
                        </a:solidFill>
                        <a:effectLst/>
                        <a:latin typeface="Arial" panose="020B0604020202020204" pitchFamily="34" charset="0"/>
                        <a:cs typeface="Arial" panose="020B0604020202020204" pitchFamily="34" charset="0"/>
                      </a:endParaRPr>
                    </a:p>
                  </a:txBody>
                  <a:tcPr marL="165576" marR="165576" marT="165576" marB="165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450446">
                <a:tc>
                  <a:txBody>
                    <a:bodyPr/>
                    <a:lstStyle/>
                    <a:p>
                      <a:pPr algn="ctr"/>
                      <a:r>
                        <a:rPr lang="en-US" sz="3200" b="1" dirty="0">
                          <a:solidFill>
                            <a:srgbClr val="C00000"/>
                          </a:solidFill>
                          <a:effectLst/>
                          <a:latin typeface="Arial" panose="020B0604020202020204" pitchFamily="34" charset="0"/>
                          <a:cs typeface="Arial" panose="020B0604020202020204" pitchFamily="34" charset="0"/>
                        </a:rPr>
                        <a:t>3.</a:t>
                      </a:r>
                      <a:endParaRPr lang="en-US" sz="3200" dirty="0">
                        <a:solidFill>
                          <a:srgbClr val="C00000"/>
                        </a:solidFill>
                        <a:effectLst/>
                        <a:latin typeface="Arial" panose="020B0604020202020204" pitchFamily="34" charset="0"/>
                        <a:cs typeface="Arial" panose="020B0604020202020204" pitchFamily="34" charset="0"/>
                      </a:endParaRPr>
                    </a:p>
                  </a:txBody>
                  <a:tcPr marL="79476" marR="79476" marT="39738" marB="397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3200" b="1" dirty="0">
                          <a:solidFill>
                            <a:srgbClr val="002060"/>
                          </a:solidFill>
                          <a:effectLst/>
                          <a:latin typeface="Arial" panose="020B0604020202020204" pitchFamily="34" charset="0"/>
                          <a:cs typeface="Arial" panose="020B0604020202020204" pitchFamily="34" charset="0"/>
                        </a:rPr>
                        <a:t>     How much rice do you eat every day? </a:t>
                      </a:r>
                      <a:r>
                        <a:rPr lang="en-US" sz="3200" b="1" dirty="0">
                          <a:solidFill>
                            <a:srgbClr val="F10F70"/>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effectLst/>
                          <a:latin typeface="Arial" panose="020B0604020202020204" pitchFamily="34" charset="0"/>
                          <a:cs typeface="Arial" panose="020B0604020202020204" pitchFamily="34" charset="0"/>
                        </a:rPr>
                        <a:t>     I'd like a glass of milk, </a:t>
                      </a:r>
                      <a:r>
                        <a:rPr lang="en-US" sz="3200" b="1" dirty="0">
                          <a:solidFill>
                            <a:srgbClr val="F10F70"/>
                          </a:solidFill>
                          <a:effectLst/>
                          <a:latin typeface="Arial" panose="020B0604020202020204" pitchFamily="34" charset="0"/>
                          <a:cs typeface="Arial" panose="020B0604020202020204" pitchFamily="34" charset="0"/>
                        </a:rPr>
                        <a:t>↷</a:t>
                      </a:r>
                      <a:r>
                        <a:rPr lang="en-US" sz="3200" dirty="0">
                          <a:solidFill>
                            <a:srgbClr val="002060"/>
                          </a:solidFill>
                          <a:effectLst/>
                          <a:latin typeface="Arial" panose="020B0604020202020204" pitchFamily="34" charset="0"/>
                          <a:cs typeface="Arial" panose="020B0604020202020204" pitchFamily="34" charset="0"/>
                        </a:rPr>
                        <a:t> please. </a:t>
                      </a:r>
                      <a:r>
                        <a:rPr lang="en-US" sz="3200" b="1" dirty="0">
                          <a:solidFill>
                            <a:srgbClr val="F10F70"/>
                          </a:solidFill>
                          <a:effectLst/>
                          <a:latin typeface="Arial" panose="020B0604020202020204" pitchFamily="34" charset="0"/>
                          <a:cs typeface="Arial" panose="020B0604020202020204" pitchFamily="34" charset="0"/>
                        </a:rPr>
                        <a:t>⤻</a:t>
                      </a:r>
                      <a:endParaRPr lang="en-US" sz="3200" dirty="0">
                        <a:solidFill>
                          <a:srgbClr val="F10F70"/>
                        </a:solidFill>
                        <a:effectLst/>
                        <a:latin typeface="Arial" panose="020B0604020202020204" pitchFamily="34" charset="0"/>
                        <a:cs typeface="Arial" panose="020B0604020202020204" pitchFamily="34" charset="0"/>
                      </a:endParaRPr>
                    </a:p>
                  </a:txBody>
                  <a:tcPr marL="165576" marR="165576" marT="165576" marB="165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9741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6432" y="417753"/>
            <a:ext cx="3257623" cy="400110"/>
          </a:xfrm>
          <a:prstGeom prst="rect">
            <a:avLst/>
          </a:prstGeom>
        </p:spPr>
        <p:txBody>
          <a:bodyPr wrap="none">
            <a:spAutoFit/>
          </a:bodyPr>
          <a:lstStyle/>
          <a:p>
            <a:r>
              <a:rPr lang="en-US" sz="2000" b="1" dirty="0">
                <a:latin typeface="Helvetica Neue"/>
              </a:rPr>
              <a:t>2. Listen and circle </a:t>
            </a:r>
            <a:r>
              <a:rPr lang="en-US" sz="2000" b="1" i="1" dirty="0">
                <a:latin typeface="Helvetica Neue"/>
              </a:rPr>
              <a:t>a</a:t>
            </a:r>
            <a:r>
              <a:rPr lang="en-US" sz="2000" b="1" dirty="0">
                <a:latin typeface="Helvetica Neue"/>
              </a:rPr>
              <a:t> or </a:t>
            </a:r>
            <a:r>
              <a:rPr lang="en-US" sz="2000" b="1" i="1" dirty="0">
                <a:latin typeface="Helvetica Neue"/>
              </a:rPr>
              <a:t>b</a:t>
            </a:r>
            <a:endParaRPr lang="en-US" sz="2000" dirty="0"/>
          </a:p>
        </p:txBody>
      </p:sp>
      <p:pic>
        <p:nvPicPr>
          <p:cNvPr id="3"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58711" y="977921"/>
            <a:ext cx="10725150" cy="5336846"/>
          </a:xfrm>
          <a:prstGeom prst="rect">
            <a:avLst/>
          </a:prstGeom>
        </p:spPr>
        <p:txBody>
          <a:bodyPr wrap="square">
            <a:spAutoFit/>
          </a:bodyPr>
          <a:lstStyle/>
          <a:p>
            <a:pPr>
              <a:lnSpc>
                <a:spcPct val="120000"/>
              </a:lnSpc>
            </a:pPr>
            <a:r>
              <a:rPr lang="en-US" sz="2800" b="1" dirty="0">
                <a:solidFill>
                  <a:srgbClr val="002060"/>
                </a:solidFill>
                <a:latin typeface="Arial" panose="020B0604020202020204" pitchFamily="34" charset="0"/>
                <a:cs typeface="Arial" panose="020B0604020202020204" pitchFamily="34" charset="0"/>
              </a:rPr>
              <a:t>1. </a:t>
            </a:r>
            <a:r>
              <a:rPr lang="en-US" sz="2800" dirty="0">
                <a:solidFill>
                  <a:srgbClr val="002060"/>
                </a:solidFill>
                <a:latin typeface="Arial" panose="020B0604020202020204" pitchFamily="34" charset="0"/>
                <a:cs typeface="Arial" panose="020B0604020202020204" pitchFamily="34" charset="0"/>
              </a:rPr>
              <a:t>What would you like to eat?</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I'd like ___________, please.</a:t>
            </a:r>
          </a:p>
          <a:p>
            <a:pPr>
              <a:lnSpc>
                <a:spcPct val="120000"/>
              </a:lnSpc>
            </a:pPr>
            <a:r>
              <a:rPr lang="en-US" sz="2000" dirty="0">
                <a:solidFill>
                  <a:srgbClr val="002060"/>
                </a:solidFill>
                <a:latin typeface="Arial" panose="020B0604020202020204" pitchFamily="34" charset="0"/>
                <a:cs typeface="Arial" panose="020B0604020202020204" pitchFamily="34" charset="0"/>
              </a:rPr>
              <a:t> </a:t>
            </a:r>
          </a:p>
          <a:p>
            <a:pPr>
              <a:lnSpc>
                <a:spcPct val="120000"/>
              </a:lnSpc>
            </a:pPr>
            <a:r>
              <a:rPr lang="en-US" sz="2800" b="1" dirty="0">
                <a:solidFill>
                  <a:srgbClr val="002060"/>
                </a:solidFill>
                <a:latin typeface="Arial" panose="020B0604020202020204" pitchFamily="34" charset="0"/>
                <a:cs typeface="Arial" panose="020B0604020202020204" pitchFamily="34" charset="0"/>
              </a:rPr>
              <a:t>2. </a:t>
            </a:r>
            <a:r>
              <a:rPr lang="en-US" sz="2800" dirty="0">
                <a:solidFill>
                  <a:srgbClr val="002060"/>
                </a:solidFill>
                <a:latin typeface="Arial" panose="020B0604020202020204" pitchFamily="34" charset="0"/>
                <a:cs typeface="Arial" panose="020B0604020202020204" pitchFamily="34" charset="0"/>
              </a:rPr>
              <a:t>What would you like to drink?</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I'd like a glass of ___________, please.</a:t>
            </a:r>
          </a:p>
          <a:p>
            <a:pPr>
              <a:lnSpc>
                <a:spcPct val="120000"/>
              </a:lnSpc>
            </a:pPr>
            <a:r>
              <a:rPr lang="en-US" sz="2000" dirty="0">
                <a:solidFill>
                  <a:srgbClr val="002060"/>
                </a:solidFill>
                <a:latin typeface="Arial" panose="020B0604020202020204" pitchFamily="34" charset="0"/>
                <a:cs typeface="Arial" panose="020B0604020202020204" pitchFamily="34" charset="0"/>
              </a:rPr>
              <a:t> </a:t>
            </a:r>
          </a:p>
          <a:p>
            <a:pPr>
              <a:lnSpc>
                <a:spcPct val="120000"/>
              </a:lnSpc>
            </a:pPr>
            <a:r>
              <a:rPr lang="en-US" sz="2800" b="1" dirty="0">
                <a:solidFill>
                  <a:srgbClr val="002060"/>
                </a:solidFill>
                <a:latin typeface="Arial" panose="020B0604020202020204" pitchFamily="34" charset="0"/>
                <a:cs typeface="Arial" panose="020B0604020202020204" pitchFamily="34" charset="0"/>
              </a:rPr>
              <a:t>3. </a:t>
            </a:r>
            <a:r>
              <a:rPr lang="en-US" sz="2800" dirty="0">
                <a:solidFill>
                  <a:srgbClr val="002060"/>
                </a:solidFill>
                <a:latin typeface="Arial" panose="020B0604020202020204" pitchFamily="34" charset="0"/>
                <a:cs typeface="Arial" panose="020B0604020202020204" pitchFamily="34" charset="0"/>
              </a:rPr>
              <a:t>How many eggs do you eat every week?</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I eat ___________ a week.</a:t>
            </a:r>
          </a:p>
          <a:p>
            <a:pPr>
              <a:lnSpc>
                <a:spcPct val="120000"/>
              </a:lnSpc>
            </a:pPr>
            <a:r>
              <a:rPr lang="en-US" sz="2000" dirty="0">
                <a:solidFill>
                  <a:srgbClr val="002060"/>
                </a:solidFill>
                <a:latin typeface="Arial" panose="020B0604020202020204" pitchFamily="34" charset="0"/>
                <a:cs typeface="Arial" panose="020B0604020202020204" pitchFamily="34" charset="0"/>
              </a:rPr>
              <a:t> </a:t>
            </a:r>
          </a:p>
          <a:p>
            <a:pPr>
              <a:lnSpc>
                <a:spcPct val="120000"/>
              </a:lnSpc>
            </a:pPr>
            <a:r>
              <a:rPr lang="en-US" sz="2800" b="1" dirty="0">
                <a:solidFill>
                  <a:srgbClr val="002060"/>
                </a:solidFill>
                <a:latin typeface="Arial" panose="020B0604020202020204" pitchFamily="34" charset="0"/>
                <a:cs typeface="Arial" panose="020B0604020202020204" pitchFamily="34" charset="0"/>
              </a:rPr>
              <a:t>4. </a:t>
            </a:r>
            <a:r>
              <a:rPr lang="en-US" sz="2800" dirty="0">
                <a:solidFill>
                  <a:srgbClr val="002060"/>
                </a:solidFill>
                <a:latin typeface="Arial" panose="020B0604020202020204" pitchFamily="34" charset="0"/>
                <a:cs typeface="Arial" panose="020B0604020202020204" pitchFamily="34" charset="0"/>
              </a:rPr>
              <a:t>How much water do you drink?</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I drink ___________ bottles a day.</a:t>
            </a:r>
          </a:p>
        </p:txBody>
      </p:sp>
      <p:sp>
        <p:nvSpPr>
          <p:cNvPr id="6" name="Rounded Rectangle 5"/>
          <p:cNvSpPr/>
          <p:nvPr/>
        </p:nvSpPr>
        <p:spPr>
          <a:xfrm>
            <a:off x="8257811" y="779981"/>
            <a:ext cx="3086588" cy="1328023"/>
          </a:xfrm>
          <a:prstGeom prst="roundRect">
            <a:avLst>
              <a:gd name="adj" fmla="val 17706"/>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nSpc>
                <a:spcPct val="150000"/>
              </a:lnSpc>
            </a:pPr>
            <a:r>
              <a:rPr lang="en-US" sz="2400" b="1" dirty="0">
                <a:solidFill>
                  <a:srgbClr val="C00000"/>
                </a:solidFill>
                <a:latin typeface="Arial" panose="020B0604020202020204" pitchFamily="34" charset="0"/>
                <a:cs typeface="Arial" panose="020B0604020202020204" pitchFamily="34" charset="0"/>
              </a:rPr>
              <a:t>  a.  an apple 	</a:t>
            </a:r>
          </a:p>
          <a:p>
            <a:pPr>
              <a:lnSpc>
                <a:spcPct val="150000"/>
              </a:lnSpc>
            </a:pPr>
            <a:r>
              <a:rPr lang="en-US" sz="2400" b="1" dirty="0">
                <a:solidFill>
                  <a:srgbClr val="C00000"/>
                </a:solidFill>
                <a:latin typeface="Arial" panose="020B0604020202020204" pitchFamily="34" charset="0"/>
                <a:cs typeface="Arial" panose="020B0604020202020204" pitchFamily="34" charset="0"/>
              </a:rPr>
              <a:t>  b.  a banana</a:t>
            </a:r>
          </a:p>
        </p:txBody>
      </p:sp>
      <p:sp>
        <p:nvSpPr>
          <p:cNvPr id="8" name="Rounded Rectangle 7"/>
          <p:cNvSpPr/>
          <p:nvPr/>
        </p:nvSpPr>
        <p:spPr>
          <a:xfrm>
            <a:off x="8257810" y="2225751"/>
            <a:ext cx="3086589" cy="1293197"/>
          </a:xfrm>
          <a:prstGeom prst="roundRect">
            <a:avLst>
              <a:gd name="adj" fmla="val 12737"/>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nSpc>
                <a:spcPct val="150000"/>
              </a:lnSpc>
            </a:pPr>
            <a:r>
              <a:rPr lang="en-US" sz="2400" b="1" dirty="0">
                <a:solidFill>
                  <a:srgbClr val="C00000"/>
                </a:solidFill>
                <a:latin typeface="Arial" panose="020B0604020202020204" pitchFamily="34" charset="0"/>
                <a:cs typeface="Arial" panose="020B0604020202020204" pitchFamily="34" charset="0"/>
              </a:rPr>
              <a:t>   a.  milk</a:t>
            </a:r>
          </a:p>
          <a:p>
            <a:pPr>
              <a:lnSpc>
                <a:spcPct val="150000"/>
              </a:lnSpc>
            </a:pPr>
            <a:r>
              <a:rPr lang="en-US" sz="2400" b="1" dirty="0">
                <a:solidFill>
                  <a:srgbClr val="C00000"/>
                </a:solidFill>
                <a:latin typeface="Arial" panose="020B0604020202020204" pitchFamily="34" charset="0"/>
                <a:cs typeface="Arial" panose="020B0604020202020204" pitchFamily="34" charset="0"/>
              </a:rPr>
              <a:t>   b. orange</a:t>
            </a:r>
            <a:r>
              <a:rPr lang="en-US" sz="2400" b="1" dirty="0">
                <a:solidFill>
                  <a:srgbClr val="C00000"/>
                </a:solidFill>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juice</a:t>
            </a:r>
          </a:p>
        </p:txBody>
      </p:sp>
      <p:sp>
        <p:nvSpPr>
          <p:cNvPr id="9" name="Rounded Rectangle 8"/>
          <p:cNvSpPr/>
          <p:nvPr/>
        </p:nvSpPr>
        <p:spPr>
          <a:xfrm>
            <a:off x="8257811" y="3674578"/>
            <a:ext cx="3086588" cy="1293197"/>
          </a:xfrm>
          <a:prstGeom prst="roundRect">
            <a:avLst>
              <a:gd name="adj" fmla="val 12737"/>
            </a:avLst>
          </a:prstGeom>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nSpc>
                <a:spcPct val="150000"/>
              </a:lnSpc>
            </a:pPr>
            <a:r>
              <a:rPr lang="en-US" sz="2400" b="1" dirty="0">
                <a:solidFill>
                  <a:srgbClr val="C00000"/>
                </a:solidFill>
                <a:latin typeface="Arial" panose="020B0604020202020204" pitchFamily="34" charset="0"/>
                <a:cs typeface="Arial" panose="020B0604020202020204" pitchFamily="34" charset="0"/>
              </a:rPr>
              <a:t>    a.  three </a:t>
            </a:r>
          </a:p>
          <a:p>
            <a:pPr>
              <a:lnSpc>
                <a:spcPct val="150000"/>
              </a:lnSpc>
            </a:pPr>
            <a:r>
              <a:rPr lang="en-US" sz="2400" b="1" dirty="0">
                <a:solidFill>
                  <a:srgbClr val="C00000"/>
                </a:solidFill>
                <a:latin typeface="Arial" panose="020B0604020202020204" pitchFamily="34" charset="0"/>
                <a:cs typeface="Arial" panose="020B0604020202020204" pitchFamily="34" charset="0"/>
              </a:rPr>
              <a:t>    b.  four</a:t>
            </a:r>
          </a:p>
        </p:txBody>
      </p:sp>
      <p:sp>
        <p:nvSpPr>
          <p:cNvPr id="10" name="Rounded Rectangle 9"/>
          <p:cNvSpPr/>
          <p:nvPr/>
        </p:nvSpPr>
        <p:spPr>
          <a:xfrm>
            <a:off x="8257811" y="5123405"/>
            <a:ext cx="3086588" cy="1293197"/>
          </a:xfrm>
          <a:prstGeom prst="roundRect">
            <a:avLst>
              <a:gd name="adj" fmla="val 12737"/>
            </a:avLst>
          </a:prstGeom>
          <a:ln>
            <a:solidFill>
              <a:srgbClr val="F10F7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nSpc>
                <a:spcPct val="150000"/>
              </a:lnSpc>
            </a:pPr>
            <a:r>
              <a:rPr lang="en-US" sz="2400" b="1" dirty="0">
                <a:solidFill>
                  <a:srgbClr val="C00000"/>
                </a:solidFill>
                <a:latin typeface="Arial" panose="020B0604020202020204" pitchFamily="34" charset="0"/>
                <a:cs typeface="Arial" panose="020B0604020202020204" pitchFamily="34" charset="0"/>
              </a:rPr>
              <a:t>    a.  four </a:t>
            </a:r>
          </a:p>
          <a:p>
            <a:pPr>
              <a:lnSpc>
                <a:spcPct val="150000"/>
              </a:lnSpc>
            </a:pPr>
            <a:r>
              <a:rPr lang="en-US" sz="2400" b="1" dirty="0">
                <a:solidFill>
                  <a:srgbClr val="C00000"/>
                </a:solidFill>
                <a:latin typeface="Arial" panose="020B0604020202020204" pitchFamily="34" charset="0"/>
                <a:cs typeface="Arial" panose="020B0604020202020204" pitchFamily="34" charset="0"/>
              </a:rPr>
              <a:t>     b.  five</a:t>
            </a:r>
          </a:p>
        </p:txBody>
      </p:sp>
      <p:sp>
        <p:nvSpPr>
          <p:cNvPr id="11" name="Oval 10"/>
          <p:cNvSpPr/>
          <p:nvPr/>
        </p:nvSpPr>
        <p:spPr>
          <a:xfrm>
            <a:off x="8377136" y="876086"/>
            <a:ext cx="640080" cy="640080"/>
          </a:xfrm>
          <a:prstGeom prst="ellipse">
            <a:avLst/>
          </a:prstGeom>
          <a:noFill/>
          <a:ln w="28575">
            <a:solidFill>
              <a:srgbClr val="F10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63528" y="2843321"/>
            <a:ext cx="640080" cy="640080"/>
          </a:xfrm>
          <a:prstGeom prst="ellipse">
            <a:avLst/>
          </a:prstGeom>
          <a:noFill/>
          <a:ln w="28575">
            <a:solidFill>
              <a:srgbClr val="F10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493248" y="3725981"/>
            <a:ext cx="640080" cy="640080"/>
          </a:xfrm>
          <a:prstGeom prst="ellipse">
            <a:avLst/>
          </a:prstGeom>
          <a:noFill/>
          <a:ln w="28575">
            <a:solidFill>
              <a:srgbClr val="F10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464220" y="5191211"/>
            <a:ext cx="640080" cy="640080"/>
          </a:xfrm>
          <a:prstGeom prst="ellipse">
            <a:avLst/>
          </a:prstGeom>
          <a:noFill/>
          <a:ln w="28575">
            <a:solidFill>
              <a:srgbClr val="F10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3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7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8206" t="1396" r="18462" b="17009"/>
          <a:stretch/>
        </p:blipFill>
        <p:spPr>
          <a:xfrm>
            <a:off x="1898250" y="575868"/>
            <a:ext cx="8704160" cy="5896855"/>
          </a:xfrm>
          <a:prstGeom prst="roundRect">
            <a:avLst/>
          </a:prstGeom>
        </p:spPr>
      </p:pic>
      <p:sp>
        <p:nvSpPr>
          <p:cNvPr id="5" name="Rectangle 4"/>
          <p:cNvSpPr/>
          <p:nvPr/>
        </p:nvSpPr>
        <p:spPr>
          <a:xfrm>
            <a:off x="1817225" y="417753"/>
            <a:ext cx="2835798" cy="65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53690" y="488516"/>
            <a:ext cx="1782501" cy="65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26432" y="417753"/>
            <a:ext cx="1811843" cy="400110"/>
          </a:xfrm>
          <a:prstGeom prst="rect">
            <a:avLst/>
          </a:prstGeom>
        </p:spPr>
        <p:txBody>
          <a:bodyPr wrap="none">
            <a:spAutoFit/>
          </a:bodyPr>
          <a:lstStyle/>
          <a:p>
            <a:r>
              <a:rPr lang="en-US" sz="2000" b="1" dirty="0">
                <a:latin typeface="Helvetica Neue"/>
              </a:rPr>
              <a:t>3. Let’s chant</a:t>
            </a:r>
            <a:endParaRPr lang="en-US" sz="2000" dirty="0"/>
          </a:p>
        </p:txBody>
      </p:sp>
      <p:pic>
        <p:nvPicPr>
          <p:cNvPr id="3" name="Picture 8" descr="Cute dog drink a pineapple juice icon illustration. dog mascot cartoon character. Premium Vecto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pic>
        <p:nvPicPr>
          <p:cNvPr id="7" name="soundMsPh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407" y="893566"/>
            <a:ext cx="494719" cy="495396"/>
          </a:xfrm>
          <a:prstGeom prst="ellipse">
            <a:avLst/>
          </a:prstGeom>
        </p:spPr>
      </p:pic>
      <p:pic>
        <p:nvPicPr>
          <p:cNvPr id="8" name="Tiếng Anh 5 Tập 2 - Unit 17 What would you like to eat- - Lesson 3 - 3 Let’s chant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extLst>
              <a:ext uri="{28A0092B-C50C-407E-A947-70E740481C1C}">
                <a14:useLocalDpi xmlns:a14="http://schemas.microsoft.com/office/drawing/2010/main" val="0"/>
              </a:ext>
            </a:extLst>
          </a:blip>
          <a:stretch>
            <a:fillRect/>
          </a:stretch>
        </p:blipFill>
        <p:spPr>
          <a:xfrm>
            <a:off x="10990455" y="5850863"/>
            <a:ext cx="486696" cy="487362"/>
          </a:xfrm>
          <a:prstGeom prst="ellipse">
            <a:avLst/>
          </a:prstGeom>
        </p:spPr>
      </p:pic>
    </p:spTree>
    <p:extLst>
      <p:ext uri="{BB962C8B-B14F-4D97-AF65-F5344CB8AC3E}">
        <p14:creationId xmlns:p14="http://schemas.microsoft.com/office/powerpoint/2010/main" val="134222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Tiếng Anh 5 Tập 2 - Unit 17 What would you like to eat- - Lesson 3 - 3 Let’s chant (mp3cut.net).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90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2378982" y="2705725"/>
            <a:ext cx="7434036" cy="1446550"/>
          </a:xfrm>
          <a:prstGeom prst="rect">
            <a:avLst/>
          </a:prstGeom>
          <a:noFill/>
          <a:ln w="9525">
            <a:noFill/>
          </a:ln>
        </p:spPr>
        <p:txBody>
          <a:bodyPr wrap="square">
            <a:spAutoFit/>
          </a:bodyPr>
          <a:lstStyle/>
          <a:p>
            <a:pPr lvl="0" algn="ctr" defTabSz="1500505">
              <a:spcBef>
                <a:spcPct val="50000"/>
              </a:spcBef>
            </a:pPr>
            <a:r>
              <a:rPr lang="en-US" altLang="zh-CN" sz="8800" dirty="0">
                <a:solidFill>
                  <a:srgbClr val="C00000"/>
                </a:solidFill>
                <a:latin typeface="Bernard MT Condensed" panose="02050806060905020404" pitchFamily="18" charset="0"/>
                <a:ea typeface="黑体" panose="02010609060101010101" pitchFamily="2" charset="-122"/>
              </a:rPr>
              <a:t>Vocabulary </a:t>
            </a:r>
            <a:endParaRPr lang="zh-CN" altLang="en-US" sz="8800" dirty="0">
              <a:solidFill>
                <a:srgbClr val="C00000"/>
              </a:solidFill>
              <a:latin typeface="Bernard MT Condensed" panose="02050806060905020404" pitchFamily="18" charset="0"/>
              <a:ea typeface="黑体" panose="02010609060101010101" pitchFamily="2" charset="-122"/>
            </a:endParaRPr>
          </a:p>
        </p:txBody>
      </p:sp>
    </p:spTree>
    <p:extLst>
      <p:ext uri="{BB962C8B-B14F-4D97-AF65-F5344CB8AC3E}">
        <p14:creationId xmlns:p14="http://schemas.microsoft.com/office/powerpoint/2010/main" val="33411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3711" y="1071436"/>
            <a:ext cx="10987315" cy="5303606"/>
            <a:chOff x="-735576" y="856221"/>
            <a:chExt cx="12332491" cy="3691567"/>
          </a:xfrm>
        </p:grpSpPr>
        <p:grpSp>
          <p:nvGrpSpPr>
            <p:cNvPr id="3" name="Group 2"/>
            <p:cNvGrpSpPr/>
            <p:nvPr/>
          </p:nvGrpSpPr>
          <p:grpSpPr>
            <a:xfrm>
              <a:off x="-735576" y="856221"/>
              <a:ext cx="2927232" cy="3691567"/>
              <a:chOff x="957942" y="1320800"/>
              <a:chExt cx="2526306" cy="4513943"/>
            </a:xfrm>
          </p:grpSpPr>
          <p:sp>
            <p:nvSpPr>
              <p:cNvPr id="16" name="Rectangle 15"/>
              <p:cNvSpPr/>
              <p:nvPr/>
            </p:nvSpPr>
            <p:spPr>
              <a:xfrm>
                <a:off x="957943" y="13208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Vitamin</a:t>
                </a:r>
              </a:p>
              <a:p>
                <a:pPr algn="ctr"/>
                <a:endParaRPr lang="en-US" sz="2400" b="1" dirty="0">
                  <a:solidFill>
                    <a:srgbClr val="002060"/>
                  </a:solidFill>
                  <a:latin typeface="Arial" panose="020B0604020202020204" pitchFamily="34" charset="0"/>
                  <a:cs typeface="Arial" panose="020B0604020202020204" pitchFamily="34" charset="0"/>
                </a:endParaRPr>
              </a:p>
            </p:txBody>
          </p:sp>
          <p:sp>
            <p:nvSpPr>
              <p:cNvPr id="17" name="Rectangle 16"/>
              <p:cNvSpPr/>
              <p:nvPr/>
            </p:nvSpPr>
            <p:spPr>
              <a:xfrm>
                <a:off x="957942" y="36576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Fruit</a:t>
                </a:r>
              </a:p>
              <a:p>
                <a:pPr algn="ctr"/>
                <a:endParaRPr lang="en-US" sz="2400" b="1" dirty="0">
                  <a:solidFill>
                    <a:srgbClr val="002060"/>
                  </a:solidFill>
                  <a:latin typeface="Arial" panose="020B0604020202020204" pitchFamily="34" charset="0"/>
                  <a:cs typeface="Arial" panose="020B0604020202020204" pitchFamily="34" charset="0"/>
                </a:endParaRPr>
              </a:p>
            </p:txBody>
          </p:sp>
        </p:grpSp>
        <p:grpSp>
          <p:nvGrpSpPr>
            <p:cNvPr id="4" name="Group 3"/>
            <p:cNvGrpSpPr/>
            <p:nvPr/>
          </p:nvGrpSpPr>
          <p:grpSpPr>
            <a:xfrm>
              <a:off x="2399510" y="856221"/>
              <a:ext cx="2927232" cy="3691567"/>
              <a:chOff x="957942" y="1320800"/>
              <a:chExt cx="2526306" cy="4513943"/>
            </a:xfrm>
          </p:grpSpPr>
          <p:sp>
            <p:nvSpPr>
              <p:cNvPr id="13" name="Rectangle 12"/>
              <p:cNvSpPr/>
              <p:nvPr/>
            </p:nvSpPr>
            <p:spPr>
              <a:xfrm>
                <a:off x="957943" y="13208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Vegetable </a:t>
                </a:r>
              </a:p>
              <a:p>
                <a:pPr algn="ctr"/>
                <a:endParaRPr lang="en-US" sz="2400" b="1" dirty="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957942" y="36576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Meat</a:t>
                </a:r>
              </a:p>
              <a:p>
                <a:pPr algn="ctr"/>
                <a:endParaRPr lang="en-US" sz="2400" b="1" dirty="0">
                  <a:solidFill>
                    <a:srgbClr val="002060"/>
                  </a:solidFill>
                  <a:latin typeface="Arial" panose="020B0604020202020204" pitchFamily="34" charset="0"/>
                  <a:cs typeface="Arial" panose="020B0604020202020204" pitchFamily="34" charset="0"/>
                </a:endParaRPr>
              </a:p>
            </p:txBody>
          </p:sp>
        </p:grpSp>
        <p:grpSp>
          <p:nvGrpSpPr>
            <p:cNvPr id="5" name="Group 4"/>
            <p:cNvGrpSpPr/>
            <p:nvPr/>
          </p:nvGrpSpPr>
          <p:grpSpPr>
            <a:xfrm>
              <a:off x="5534596" y="856221"/>
              <a:ext cx="2927232" cy="3691567"/>
              <a:chOff x="957942" y="1320800"/>
              <a:chExt cx="2526306" cy="4513943"/>
            </a:xfrm>
          </p:grpSpPr>
          <p:sp>
            <p:nvSpPr>
              <p:cNvPr id="10" name="Rectangle 9"/>
              <p:cNvSpPr/>
              <p:nvPr/>
            </p:nvSpPr>
            <p:spPr>
              <a:xfrm>
                <a:off x="957943" y="13208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Sugar</a:t>
                </a:r>
              </a:p>
              <a:p>
                <a:pPr algn="ctr"/>
                <a:endParaRPr lang="en-US" sz="24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957942" y="3657600"/>
                <a:ext cx="2526305" cy="2177143"/>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Diet</a:t>
                </a:r>
              </a:p>
              <a:p>
                <a:pPr algn="ctr"/>
                <a:r>
                  <a:rPr lang="en-US" sz="2400" b="1" dirty="0">
                    <a:solidFill>
                      <a:srgbClr val="002060"/>
                    </a:solidFill>
                    <a:latin typeface="Arial" panose="020B0604020202020204" pitchFamily="34" charset="0"/>
                    <a:cs typeface="Arial" panose="020B0604020202020204" pitchFamily="34" charset="0"/>
                  </a:rPr>
                  <a:t> </a:t>
                </a:r>
              </a:p>
            </p:txBody>
          </p:sp>
        </p:grpSp>
        <p:sp>
          <p:nvSpPr>
            <p:cNvPr id="7" name="Rectangle 6"/>
            <p:cNvSpPr/>
            <p:nvPr/>
          </p:nvSpPr>
          <p:spPr>
            <a:xfrm>
              <a:off x="8669684" y="856221"/>
              <a:ext cx="2927231" cy="1780499"/>
            </a:xfrm>
            <a:prstGeom prst="rect">
              <a:avLst/>
            </a:prstGeom>
            <a:ln w="28575" cmpd="thickThin">
              <a:solidFill>
                <a:srgbClr val="F10F70"/>
              </a:solidFill>
            </a:ln>
          </p:spPr>
          <p:style>
            <a:lnRef idx="2">
              <a:schemeClr val="accent2"/>
            </a:lnRef>
            <a:fillRef idx="1">
              <a:schemeClr val="lt1"/>
            </a:fillRef>
            <a:effectRef idx="0">
              <a:schemeClr val="accent2"/>
            </a:effectRef>
            <a:fontRef idx="minor">
              <a:schemeClr val="dk1"/>
            </a:fontRef>
          </p:style>
          <p:txBody>
            <a:bodyPr rtlCol="0" anchor="b"/>
            <a:lstStyle/>
            <a:p>
              <a:pPr algn="ctr"/>
              <a:r>
                <a:rPr lang="en-US" sz="2400" b="1" dirty="0">
                  <a:solidFill>
                    <a:srgbClr val="002060"/>
                  </a:solidFill>
                  <a:latin typeface="Arial" panose="020B0604020202020204" pitchFamily="34" charset="0"/>
                  <a:cs typeface="Arial" panose="020B0604020202020204" pitchFamily="34" charset="0"/>
                </a:rPr>
                <a:t>Fat</a:t>
              </a:r>
            </a:p>
            <a:p>
              <a:pPr algn="ctr"/>
              <a:endParaRPr lang="en-US" sz="2400" dirty="0">
                <a:solidFill>
                  <a:srgbClr val="002060"/>
                </a:solidFill>
                <a:latin typeface="Arial" panose="020B0604020202020204" pitchFamily="34" charset="0"/>
                <a:cs typeface="Arial" panose="020B0604020202020204" pitchFamily="34" charset="0"/>
              </a:endParaRPr>
            </a:p>
          </p:txBody>
        </p:sp>
      </p:grpSp>
      <p:sp>
        <p:nvSpPr>
          <p:cNvPr id="20" name="TextBox 19"/>
          <p:cNvSpPr txBox="1"/>
          <p:nvPr/>
        </p:nvSpPr>
        <p:spPr>
          <a:xfrm>
            <a:off x="857250" y="406400"/>
            <a:ext cx="1820948" cy="461665"/>
          </a:xfrm>
          <a:prstGeom prst="rect">
            <a:avLst/>
          </a:prstGeom>
          <a:noFill/>
        </p:spPr>
        <p:txBody>
          <a:bodyPr wrap="non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Vocabulary</a:t>
            </a:r>
          </a:p>
        </p:txBody>
      </p:sp>
      <p:pic>
        <p:nvPicPr>
          <p:cNvPr id="21"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stretch>
            <a:fillRect/>
          </a:stretch>
        </p:blipFill>
        <p:spPr>
          <a:xfrm>
            <a:off x="3720037" y="3967295"/>
            <a:ext cx="2112250" cy="1553242"/>
          </a:xfrm>
          <a:prstGeom prst="rect">
            <a:avLst/>
          </a:prstGeom>
        </p:spPr>
      </p:pic>
      <p:pic>
        <p:nvPicPr>
          <p:cNvPr id="32" name="Picture 31"/>
          <p:cNvPicPr>
            <a:picLocks noChangeAspect="1"/>
          </p:cNvPicPr>
          <p:nvPr/>
        </p:nvPicPr>
        <p:blipFill rotWithShape="1">
          <a:blip r:embed="rId5"/>
          <a:srcRect t="16324" b="19676"/>
          <a:stretch/>
        </p:blipFill>
        <p:spPr>
          <a:xfrm>
            <a:off x="824028" y="1197145"/>
            <a:ext cx="2303735" cy="1548730"/>
          </a:xfrm>
          <a:prstGeom prst="ellipse">
            <a:avLst/>
          </a:prstGeom>
        </p:spPr>
      </p:pic>
      <p:pic>
        <p:nvPicPr>
          <p:cNvPr id="34" name="Picture 33"/>
          <p:cNvPicPr>
            <a:picLocks noChangeAspect="1"/>
          </p:cNvPicPr>
          <p:nvPr/>
        </p:nvPicPr>
        <p:blipFill>
          <a:blip r:embed="rId6"/>
          <a:stretch>
            <a:fillRect/>
          </a:stretch>
        </p:blipFill>
        <p:spPr>
          <a:xfrm>
            <a:off x="3720037" y="1157646"/>
            <a:ext cx="2190823" cy="1717069"/>
          </a:xfrm>
          <a:prstGeom prst="rect">
            <a:avLst/>
          </a:prstGeom>
        </p:spPr>
      </p:pic>
      <p:pic>
        <p:nvPicPr>
          <p:cNvPr id="37" name="Picture 36"/>
          <p:cNvPicPr>
            <a:picLocks noChangeAspect="1"/>
          </p:cNvPicPr>
          <p:nvPr/>
        </p:nvPicPr>
        <p:blipFill>
          <a:blip r:embed="rId7"/>
          <a:stretch>
            <a:fillRect/>
          </a:stretch>
        </p:blipFill>
        <p:spPr>
          <a:xfrm>
            <a:off x="9422723" y="1157646"/>
            <a:ext cx="1989777" cy="1688054"/>
          </a:xfrm>
          <a:prstGeom prst="ellipse">
            <a:avLst/>
          </a:prstGeom>
        </p:spPr>
      </p:pic>
      <p:pic>
        <p:nvPicPr>
          <p:cNvPr id="39" name="Picture 38"/>
          <p:cNvPicPr>
            <a:picLocks noChangeAspect="1"/>
          </p:cNvPicPr>
          <p:nvPr/>
        </p:nvPicPr>
        <p:blipFill>
          <a:blip r:embed="rId8"/>
          <a:stretch>
            <a:fillRect/>
          </a:stretch>
        </p:blipFill>
        <p:spPr>
          <a:xfrm>
            <a:off x="972457" y="3967295"/>
            <a:ext cx="2053706" cy="1387178"/>
          </a:xfrm>
          <a:prstGeom prst="rect">
            <a:avLst/>
          </a:prstGeom>
        </p:spPr>
      </p:pic>
      <p:pic>
        <p:nvPicPr>
          <p:cNvPr id="43" name="Picture 42"/>
          <p:cNvPicPr>
            <a:picLocks noChangeAspect="1"/>
          </p:cNvPicPr>
          <p:nvPr/>
        </p:nvPicPr>
        <p:blipFill>
          <a:blip r:embed="rId9"/>
          <a:stretch>
            <a:fillRect/>
          </a:stretch>
        </p:blipFill>
        <p:spPr>
          <a:xfrm>
            <a:off x="6513830" y="3935014"/>
            <a:ext cx="2030144" cy="1908213"/>
          </a:xfrm>
          <a:prstGeom prst="rect">
            <a:avLst/>
          </a:prstGeom>
        </p:spPr>
      </p:pic>
      <p:sp>
        <p:nvSpPr>
          <p:cNvPr id="44" name="Rectangle 43"/>
          <p:cNvSpPr/>
          <p:nvPr/>
        </p:nvSpPr>
        <p:spPr>
          <a:xfrm>
            <a:off x="1092167" y="3167780"/>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/ˈvaɪtəmɪn/</a:t>
            </a:r>
          </a:p>
        </p:txBody>
      </p:sp>
      <p:sp>
        <p:nvSpPr>
          <p:cNvPr id="45" name="Rectangle 44"/>
          <p:cNvSpPr/>
          <p:nvPr/>
        </p:nvSpPr>
        <p:spPr>
          <a:xfrm>
            <a:off x="3869019" y="3159258"/>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/ˈvedʒtəbl/</a:t>
            </a:r>
          </a:p>
        </p:txBody>
      </p:sp>
      <p:sp>
        <p:nvSpPr>
          <p:cNvPr id="46" name="Rectangle 45"/>
          <p:cNvSpPr/>
          <p:nvPr/>
        </p:nvSpPr>
        <p:spPr>
          <a:xfrm>
            <a:off x="6645871" y="3150736"/>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/ˈʃʊɡər/</a:t>
            </a:r>
          </a:p>
        </p:txBody>
      </p:sp>
      <p:sp>
        <p:nvSpPr>
          <p:cNvPr id="47" name="Rectangle 46"/>
          <p:cNvSpPr/>
          <p:nvPr/>
        </p:nvSpPr>
        <p:spPr>
          <a:xfrm>
            <a:off x="9422723" y="3142214"/>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/fæt/</a:t>
            </a:r>
          </a:p>
        </p:txBody>
      </p:sp>
      <p:sp>
        <p:nvSpPr>
          <p:cNvPr id="48" name="Rectangle 47"/>
          <p:cNvSpPr/>
          <p:nvPr/>
        </p:nvSpPr>
        <p:spPr>
          <a:xfrm>
            <a:off x="1092167" y="5930421"/>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/fruːt/</a:t>
            </a:r>
          </a:p>
        </p:txBody>
      </p:sp>
      <p:sp>
        <p:nvSpPr>
          <p:cNvPr id="49" name="Rectangle 48"/>
          <p:cNvSpPr/>
          <p:nvPr/>
        </p:nvSpPr>
        <p:spPr>
          <a:xfrm>
            <a:off x="3869019" y="5921899"/>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/miːt/</a:t>
            </a:r>
          </a:p>
        </p:txBody>
      </p:sp>
      <p:sp>
        <p:nvSpPr>
          <p:cNvPr id="50" name="Rectangle 49"/>
          <p:cNvSpPr/>
          <p:nvPr/>
        </p:nvSpPr>
        <p:spPr>
          <a:xfrm>
            <a:off x="6645871" y="5913377"/>
            <a:ext cx="1814286" cy="461665"/>
          </a:xfrm>
          <a:prstGeom prst="rect">
            <a:avLst/>
          </a:prstGeom>
        </p:spPr>
        <p:txBody>
          <a:bodyPr wrap="square">
            <a:spAutoFit/>
          </a:bodyPr>
          <a:lstStyle/>
          <a:p>
            <a:pPr algn="ctr"/>
            <a:r>
              <a:rPr lang="en-US" sz="2400" dirty="0">
                <a:solidFill>
                  <a:srgbClr val="C00000"/>
                </a:solidFill>
                <a:latin typeface="Arial" panose="020B0604020202020204" pitchFamily="34" charset="0"/>
                <a:cs typeface="Arial" panose="020B0604020202020204" pitchFamily="34" charset="0"/>
              </a:rPr>
              <a:t>/ˈdaɪət/</a:t>
            </a:r>
          </a:p>
        </p:txBody>
      </p:sp>
      <p:pic>
        <p:nvPicPr>
          <p:cNvPr id="52" name="Picture 51"/>
          <p:cNvPicPr>
            <a:picLocks noChangeAspect="1"/>
          </p:cNvPicPr>
          <p:nvPr/>
        </p:nvPicPr>
        <p:blipFill>
          <a:blip r:embed="rId10"/>
          <a:stretch>
            <a:fillRect/>
          </a:stretch>
        </p:blipFill>
        <p:spPr>
          <a:xfrm>
            <a:off x="6439494" y="1157646"/>
            <a:ext cx="2328874" cy="1560711"/>
          </a:xfrm>
          <a:prstGeom prst="rect">
            <a:avLst/>
          </a:prstGeom>
        </p:spPr>
      </p:pic>
    </p:spTree>
    <p:extLst>
      <p:ext uri="{BB962C8B-B14F-4D97-AF65-F5344CB8AC3E}">
        <p14:creationId xmlns:p14="http://schemas.microsoft.com/office/powerpoint/2010/main" val="292616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4"/>
          <p:cNvSpPr txBox="1"/>
          <p:nvPr/>
        </p:nvSpPr>
        <p:spPr>
          <a:xfrm>
            <a:off x="2378982" y="2705725"/>
            <a:ext cx="7434036" cy="1446550"/>
          </a:xfrm>
          <a:prstGeom prst="rect">
            <a:avLst/>
          </a:prstGeom>
          <a:noFill/>
          <a:ln w="9525">
            <a:noFill/>
          </a:ln>
        </p:spPr>
        <p:txBody>
          <a:bodyPr wrap="square">
            <a:spAutoFit/>
          </a:bodyPr>
          <a:lstStyle/>
          <a:p>
            <a:pPr lvl="0" algn="ctr" defTabSz="1500505">
              <a:spcBef>
                <a:spcPct val="50000"/>
              </a:spcBef>
            </a:pPr>
            <a:r>
              <a:rPr lang="en-US" altLang="zh-CN" sz="8800" dirty="0">
                <a:solidFill>
                  <a:srgbClr val="C00000"/>
                </a:solidFill>
                <a:latin typeface="Bernard MT Condensed" panose="02050806060905020404" pitchFamily="18" charset="0"/>
                <a:ea typeface="黑体" panose="02010609060101010101" pitchFamily="2" charset="-122"/>
              </a:rPr>
              <a:t>Practise </a:t>
            </a:r>
            <a:endParaRPr lang="zh-CN" altLang="en-US" sz="8800" dirty="0">
              <a:solidFill>
                <a:srgbClr val="C00000"/>
              </a:solidFill>
              <a:latin typeface="Bernard MT Condensed" panose="02050806060905020404" pitchFamily="18" charset="0"/>
              <a:ea typeface="黑体" panose="02010609060101010101" pitchFamily="2" charset="-122"/>
            </a:endParaRPr>
          </a:p>
        </p:txBody>
      </p:sp>
    </p:spTree>
    <p:extLst>
      <p:ext uri="{BB962C8B-B14F-4D97-AF65-F5344CB8AC3E}">
        <p14:creationId xmlns:p14="http://schemas.microsoft.com/office/powerpoint/2010/main" val="1894871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184</Words>
  <Application>Microsoft Office PowerPoint</Application>
  <PresentationFormat>Widescreen</PresentationFormat>
  <Paragraphs>82</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黑体</vt:lpstr>
      <vt:lpstr>Britannic Bold</vt:lpstr>
      <vt:lpstr>Bahnschrift</vt:lpstr>
      <vt:lpstr>Wingdings</vt:lpstr>
      <vt:lpstr>Calibri</vt:lpstr>
      <vt:lpstr>Bernard MT Condensed</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111</cp:revision>
  <dcterms:created xsi:type="dcterms:W3CDTF">2021-02-08T14:42:03Z</dcterms:created>
  <dcterms:modified xsi:type="dcterms:W3CDTF">2023-04-04T02:34:07Z</dcterms:modified>
</cp:coreProperties>
</file>