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1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B45EF-610E-44D1-98C3-8AB96976B1C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0FEA3-7B37-41ED-9C03-CE6D3B41C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87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0FEA3-7B37-41ED-9C03-CE6D3B41C217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B66F8-2065-413D-B594-185C149A986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960"/>
            <a:ext cx="4211960" cy="3789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221" y="3068960"/>
            <a:ext cx="4907779" cy="3789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876344"/>
            <a:ext cx="896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Bức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tranh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và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câu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giai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điệu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dau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là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bài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hát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nào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đã</a:t>
            </a:r>
            <a:r>
              <a:rPr lang="en-US" sz="3600" dirty="0" smtClean="0">
                <a:solidFill>
                  <a:srgbClr val="FF0000"/>
                </a:solidFill>
              </a:rPr>
              <a:t> hoc, </a:t>
            </a:r>
            <a:r>
              <a:rPr lang="en-US" sz="3600" dirty="0" err="1" smtClean="0">
                <a:solidFill>
                  <a:srgbClr val="FF0000"/>
                </a:solidFill>
              </a:rPr>
              <a:t>tác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giả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bài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hát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đó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8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3608" y="2356648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75856" y="2076673"/>
            <a:ext cx="6428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Đáp</a:t>
            </a:r>
            <a:r>
              <a:rPr lang="en-US" sz="3200" dirty="0" smtClean="0"/>
              <a:t> </a:t>
            </a:r>
            <a:r>
              <a:rPr lang="en-US" sz="3200" dirty="0" err="1" smtClean="0"/>
              <a:t>án</a:t>
            </a:r>
            <a:r>
              <a:rPr lang="en-US" sz="3200" dirty="0" smtClean="0"/>
              <a:t>: </a:t>
            </a:r>
            <a:r>
              <a:rPr lang="en-US" sz="3200" i="1" dirty="0" err="1" smtClean="0">
                <a:solidFill>
                  <a:srgbClr val="FF0000"/>
                </a:solidFill>
              </a:rPr>
              <a:t>Bài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chú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voi</a:t>
            </a:r>
            <a:r>
              <a:rPr lang="en-US" sz="3200" i="1" dirty="0" smtClean="0">
                <a:solidFill>
                  <a:srgbClr val="FF0000"/>
                </a:solidFill>
              </a:rPr>
              <a:t> con ở </a:t>
            </a:r>
            <a:r>
              <a:rPr lang="en-US" sz="3200" i="1" dirty="0" err="1" smtClean="0">
                <a:solidFill>
                  <a:srgbClr val="FF0000"/>
                </a:solidFill>
              </a:rPr>
              <a:t>Bản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Đôn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99792" y="146844"/>
            <a:ext cx="324036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1.KHỞI ĐỘNG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9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7624" y="404664"/>
            <a:ext cx="53285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CÂU </a:t>
            </a:r>
            <a:r>
              <a:rPr lang="en-US" sz="2400" b="1" dirty="0" smtClean="0">
                <a:solidFill>
                  <a:srgbClr val="FF0000"/>
                </a:solidFill>
              </a:rPr>
              <a:t>1+2+3+4: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vi-VN" sz="2400" dirty="0">
                <a:solidFill>
                  <a:srgbClr val="FFFF00"/>
                </a:solidFill>
              </a:rPr>
              <a:t>Ngàn dặm xa khôn ngăn anh em kết </a:t>
            </a:r>
            <a:r>
              <a:rPr lang="vi-VN" sz="2400" dirty="0" smtClean="0">
                <a:solidFill>
                  <a:srgbClr val="FFFF00"/>
                </a:solidFill>
              </a:rPr>
              <a:t>đoàn</a:t>
            </a:r>
            <a:r>
              <a:rPr lang="en-US" sz="2400" dirty="0" smtClean="0">
                <a:solidFill>
                  <a:srgbClr val="FFFF00"/>
                </a:solidFill>
              </a:rPr>
              <a:t>.  </a:t>
            </a:r>
            <a:r>
              <a:rPr lang="vi-VN" sz="2400" dirty="0">
                <a:solidFill>
                  <a:srgbClr val="FFFF00"/>
                </a:solidFill>
              </a:rPr>
              <a:t>Biên giới sâu khôn ngăn mối dây thâm </a:t>
            </a:r>
            <a:r>
              <a:rPr lang="vi-VN" sz="2400" dirty="0" smtClean="0">
                <a:solidFill>
                  <a:srgbClr val="FFFF00"/>
                </a:solidFill>
              </a:rPr>
              <a:t>tình</a:t>
            </a:r>
            <a:r>
              <a:rPr lang="en-US" sz="2400" dirty="0" smtClean="0">
                <a:solidFill>
                  <a:srgbClr val="FFFF00"/>
                </a:solidFill>
              </a:rPr>
              <a:t>. </a:t>
            </a:r>
            <a:r>
              <a:rPr lang="vi-VN" sz="2400" dirty="0" smtClean="0">
                <a:solidFill>
                  <a:srgbClr val="FFFF00"/>
                </a:solidFill>
              </a:rPr>
              <a:t>Loài </a:t>
            </a:r>
            <a:r>
              <a:rPr lang="vi-VN" sz="2400" dirty="0">
                <a:solidFill>
                  <a:srgbClr val="FFFF00"/>
                </a:solidFill>
              </a:rPr>
              <a:t>giặc kia khôn ngăn tình yêu chưá </a:t>
            </a:r>
            <a:r>
              <a:rPr lang="vi-VN" sz="2400" dirty="0" smtClean="0">
                <a:solidFill>
                  <a:srgbClr val="FFFF00"/>
                </a:solidFill>
              </a:rPr>
              <a:t>chan</a:t>
            </a:r>
            <a:r>
              <a:rPr lang="en-US" sz="2400" dirty="0" smtClean="0">
                <a:solidFill>
                  <a:srgbClr val="FFFF00"/>
                </a:solidFill>
              </a:rPr>
              <a:t>.  </a:t>
            </a:r>
            <a:r>
              <a:rPr lang="vi-VN" sz="2400" dirty="0">
                <a:solidFill>
                  <a:srgbClr val="FFFF00"/>
                </a:solidFill>
              </a:rPr>
              <a:t>của đoàn thiếu nhi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vi-VN" sz="2400" dirty="0">
                <a:solidFill>
                  <a:srgbClr val="FFFF00"/>
                </a:solidFill>
              </a:rPr>
              <a:t>hằng mong yên vui thái bình</a:t>
            </a:r>
            <a:br>
              <a:rPr lang="vi-VN" sz="2400" dirty="0">
                <a:solidFill>
                  <a:srgbClr val="FFFF00"/>
                </a:solidFill>
              </a:rPr>
            </a:br>
            <a:endParaRPr lang="en-US" sz="2400" dirty="0"/>
          </a:p>
        </p:txBody>
      </p:sp>
      <p:pic>
        <p:nvPicPr>
          <p:cNvPr id="5" name="C1+2+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6529" y="49411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7624" y="980728"/>
            <a:ext cx="56166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CÂU 5: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vi-VN" sz="3600" dirty="0">
                <a:solidFill>
                  <a:srgbClr val="FFFF00"/>
                </a:solidFill>
              </a:rPr>
              <a:t>Vui liên hoan thiếu nhi thế giới</a:t>
            </a:r>
            <a:r>
              <a:rPr lang="en-US" sz="3600" dirty="0">
                <a:solidFill>
                  <a:srgbClr val="FFFF00"/>
                </a:solidFill>
              </a:rPr>
              <a:t>. </a:t>
            </a:r>
          </a:p>
        </p:txBody>
      </p:sp>
      <p:sp>
        <p:nvSpPr>
          <p:cNvPr id="5" name="Oval 4"/>
          <p:cNvSpPr/>
          <p:nvPr/>
        </p:nvSpPr>
        <p:spPr>
          <a:xfrm>
            <a:off x="1907704" y="1857890"/>
            <a:ext cx="720080" cy="87716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op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6100" y="479679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43608" y="1412776"/>
            <a:ext cx="55446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CÂU 6: </a:t>
            </a:r>
            <a:r>
              <a:rPr lang="vi-VN" sz="3600" dirty="0">
                <a:solidFill>
                  <a:srgbClr val="FFFF00"/>
                </a:solidFill>
              </a:rPr>
              <a:t>Ta ca hát vang lên niềm vui</a:t>
            </a:r>
            <a:br>
              <a:rPr lang="vi-VN" sz="3600" dirty="0">
                <a:solidFill>
                  <a:srgbClr val="FFFF00"/>
                </a:solidFill>
              </a:rPr>
            </a:br>
            <a:endParaRPr lang="en-US" sz="3600" dirty="0"/>
          </a:p>
        </p:txBody>
      </p:sp>
      <p:pic>
        <p:nvPicPr>
          <p:cNvPr id="5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76056" y="50851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3608" y="1124744"/>
            <a:ext cx="5472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CÂU 7: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vi-VN" sz="3200" dirty="0">
                <a:solidFill>
                  <a:srgbClr val="FFFF00"/>
                </a:solidFill>
              </a:rPr>
              <a:t>Ca vang lên vang lên tay nắm tay qua biên </a:t>
            </a:r>
            <a:r>
              <a:rPr lang="en-US" sz="3200" dirty="0" err="1" smtClean="0">
                <a:solidFill>
                  <a:srgbClr val="FFFF00"/>
                </a:solidFill>
              </a:rPr>
              <a:t>núi</a:t>
            </a:r>
            <a:r>
              <a:rPr lang="vi-VN" sz="3200" dirty="0">
                <a:solidFill>
                  <a:srgbClr val="FFFF00"/>
                </a:solidFill>
              </a:rPr>
              <a:t/>
            </a:r>
            <a:br>
              <a:rPr lang="vi-VN" sz="3200" dirty="0">
                <a:solidFill>
                  <a:srgbClr val="FFFF00"/>
                </a:solidFill>
              </a:rPr>
            </a:br>
            <a:endParaRPr lang="en-US" sz="3200" dirty="0"/>
          </a:p>
        </p:txBody>
      </p:sp>
      <p:pic>
        <p:nvPicPr>
          <p:cNvPr id="5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6096" y="479715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5616" y="1052736"/>
            <a:ext cx="58326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CÂU 8: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vi-VN" sz="3200" dirty="0">
                <a:solidFill>
                  <a:srgbClr val="FFFF00"/>
                </a:solidFill>
              </a:rPr>
              <a:t>Trông tương lai tươi sáng tiến lên theo nhịp đời</a:t>
            </a:r>
            <a:r>
              <a:rPr lang="en-US" sz="3200" dirty="0">
                <a:solidFill>
                  <a:srgbClr val="FFFF00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</a:rPr>
              <a:t>Vang khúc ca yêu đời</a:t>
            </a:r>
            <a:br>
              <a:rPr lang="vi-VN" sz="3200" dirty="0">
                <a:solidFill>
                  <a:srgbClr val="FFFF00"/>
                </a:solidFill>
              </a:rPr>
            </a:br>
            <a:endParaRPr lang="en-US" sz="3200" dirty="0"/>
          </a:p>
        </p:txBody>
      </p:sp>
      <p:pic>
        <p:nvPicPr>
          <p:cNvPr id="7" name="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4048" y="479715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9632" y="548680"/>
            <a:ext cx="52565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CÂU </a:t>
            </a:r>
            <a:r>
              <a:rPr lang="en-US" sz="2400" b="1" dirty="0" smtClean="0">
                <a:solidFill>
                  <a:srgbClr val="FF0000"/>
                </a:solidFill>
              </a:rPr>
              <a:t>5+6+7+8: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vi-VN" sz="2400" dirty="0">
                <a:solidFill>
                  <a:srgbClr val="FFFF00"/>
                </a:solidFill>
              </a:rPr>
              <a:t>Vui liên hoan thiếu nhi thế giới</a:t>
            </a:r>
            <a:r>
              <a:rPr lang="en-US" sz="2400" dirty="0" smtClean="0">
                <a:solidFill>
                  <a:srgbClr val="FFFF00"/>
                </a:solidFill>
              </a:rPr>
              <a:t>. </a:t>
            </a:r>
            <a:r>
              <a:rPr lang="vi-VN" sz="2400" dirty="0" smtClean="0">
                <a:solidFill>
                  <a:srgbClr val="FFFF00"/>
                </a:solidFill>
              </a:rPr>
              <a:t>Ta </a:t>
            </a:r>
            <a:r>
              <a:rPr lang="vi-VN" sz="2400" dirty="0">
                <a:solidFill>
                  <a:srgbClr val="FFFF00"/>
                </a:solidFill>
              </a:rPr>
              <a:t>ca hát vang lên niềm </a:t>
            </a:r>
            <a:r>
              <a:rPr lang="vi-VN" sz="2400" dirty="0" smtClean="0">
                <a:solidFill>
                  <a:srgbClr val="FFFF00"/>
                </a:solidFill>
              </a:rPr>
              <a:t>vui</a:t>
            </a:r>
            <a:r>
              <a:rPr lang="en-US" sz="2400" dirty="0" smtClean="0">
                <a:solidFill>
                  <a:srgbClr val="FFFF00"/>
                </a:solidFill>
              </a:rPr>
              <a:t>. </a:t>
            </a:r>
            <a:r>
              <a:rPr lang="vi-VN" sz="2400" dirty="0">
                <a:solidFill>
                  <a:srgbClr val="FFFF00"/>
                </a:solidFill>
              </a:rPr>
              <a:t>Ca vang lên vang lên tay nắm tay qua biên </a:t>
            </a:r>
            <a:r>
              <a:rPr lang="vi-VN" sz="2400" dirty="0" smtClean="0">
                <a:solidFill>
                  <a:srgbClr val="FFFF00"/>
                </a:solidFill>
              </a:rPr>
              <a:t>giới</a:t>
            </a:r>
            <a:r>
              <a:rPr lang="en-US" sz="2400" dirty="0" smtClean="0">
                <a:solidFill>
                  <a:srgbClr val="FFFF00"/>
                </a:solidFill>
              </a:rPr>
              <a:t>. </a:t>
            </a:r>
            <a:r>
              <a:rPr lang="vi-VN" sz="2400" dirty="0">
                <a:solidFill>
                  <a:srgbClr val="FFFF00"/>
                </a:solidFill>
              </a:rPr>
              <a:t>Trông tương lai tươi sáng tiến lên theo nhịp đời</a:t>
            </a:r>
            <a:r>
              <a:rPr lang="en-US" sz="2400" dirty="0">
                <a:solidFill>
                  <a:srgbClr val="FFFF00"/>
                </a:solidFill>
              </a:rPr>
              <a:t>. </a:t>
            </a:r>
            <a:r>
              <a:rPr lang="vi-VN" sz="2400" dirty="0" smtClean="0">
                <a:solidFill>
                  <a:srgbClr val="FFFF00"/>
                </a:solidFill>
              </a:rPr>
              <a:t>Vang </a:t>
            </a:r>
            <a:r>
              <a:rPr lang="vi-VN" sz="2400" dirty="0">
                <a:solidFill>
                  <a:srgbClr val="FFFF00"/>
                </a:solidFill>
              </a:rPr>
              <a:t>khúc ca yêu đời</a:t>
            </a:r>
            <a:br>
              <a:rPr lang="vi-VN" sz="2400" dirty="0">
                <a:solidFill>
                  <a:srgbClr val="FFFF00"/>
                </a:solidFill>
              </a:rPr>
            </a:br>
            <a:endParaRPr lang="en-US" sz="2400" dirty="0"/>
          </a:p>
        </p:txBody>
      </p:sp>
      <p:pic>
        <p:nvPicPr>
          <p:cNvPr id="6" name="c5+6+7+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57475" y="49411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092280" y="116632"/>
            <a:ext cx="1512168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LỜI 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TNTGL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9" b="41615"/>
          <a:stretch>
            <a:fillRect/>
          </a:stretch>
        </p:blipFill>
        <p:spPr bwMode="auto">
          <a:xfrm>
            <a:off x="1115616" y="332656"/>
            <a:ext cx="540060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HIEU NHI TG LHOAN E'truo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8580" y="5013325"/>
            <a:ext cx="1017905" cy="1017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156029" y="5633225"/>
            <a:ext cx="396044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HÁT NHẨM LỜI 2 TRÊN GIAI ĐIỆU LỜI 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TNTGL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9" b="41615"/>
          <a:stretch>
            <a:fillRect/>
          </a:stretch>
        </p:blipFill>
        <p:spPr bwMode="auto">
          <a:xfrm>
            <a:off x="1115616" y="332656"/>
            <a:ext cx="540060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HIEU NHI TG LHOAN E'truo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08400" y="5229225"/>
            <a:ext cx="933450" cy="933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5996" y="5633225"/>
            <a:ext cx="396044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HÁT CẢ BÀI VỚI HÌNH THỨC: LỚP, CÁ NHÂN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TNTGL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9" b="41615"/>
          <a:stretch>
            <a:fillRect/>
          </a:stretch>
        </p:blipFill>
        <p:spPr bwMode="auto">
          <a:xfrm>
            <a:off x="1115616" y="332656"/>
            <a:ext cx="540060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9832" y="5867034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92280" y="369968"/>
            <a:ext cx="1944724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4</a:t>
            </a:r>
            <a:r>
              <a:rPr lang="en-US" sz="4000" b="1" dirty="0" smtClean="0">
                <a:solidFill>
                  <a:srgbClr val="002060"/>
                </a:solidFill>
              </a:rPr>
              <a:t>.VẬN DỤNG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5996" y="5633225"/>
            <a:ext cx="396044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HÁT CẢ BÀI VỚI HÌNH THỨC: LỚP, CÁ NHÂN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TNTGL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9" b="41615"/>
          <a:stretch>
            <a:fillRect/>
          </a:stretch>
        </p:blipFill>
        <p:spPr bwMode="auto">
          <a:xfrm>
            <a:off x="1115616" y="332656"/>
            <a:ext cx="540060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9832" y="586703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620688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</a:rPr>
              <a:t>Hát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lại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bài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Chú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voi</a:t>
            </a:r>
            <a:r>
              <a:rPr lang="en-US" sz="3200" dirty="0" smtClean="0">
                <a:solidFill>
                  <a:srgbClr val="002060"/>
                </a:solidFill>
              </a:rPr>
              <a:t> con ở </a:t>
            </a:r>
            <a:r>
              <a:rPr lang="en-US" sz="3200" dirty="0" err="1" smtClean="0">
                <a:solidFill>
                  <a:srgbClr val="002060"/>
                </a:solidFill>
              </a:rPr>
              <a:t>Bản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Đôn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để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khởi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động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giọng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5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491880" y="5517232"/>
            <a:ext cx="5425587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HÁT LĨNH XƯỚNG-HÒA GIỌNG. LỜI 2 CHIA TƯƠNG TỰ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1115108" y="332656"/>
            <a:ext cx="1677175" cy="129614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HS NỮ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123492" y="1628800"/>
            <a:ext cx="1774068" cy="136815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HS NAM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123492" y="3020825"/>
            <a:ext cx="1774068" cy="136815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CẢ LỚP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8785" y="809003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Ngàn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dặm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xa</a:t>
            </a:r>
            <a:r>
              <a:rPr lang="en-US" sz="2800" dirty="0" smtClean="0">
                <a:solidFill>
                  <a:srgbClr val="FFFF00"/>
                </a:solidFill>
              </a:rPr>
              <a:t>…</a:t>
            </a:r>
            <a:r>
              <a:rPr lang="en-US" sz="2800" dirty="0" err="1" smtClean="0">
                <a:solidFill>
                  <a:srgbClr val="FFFF00"/>
                </a:solidFill>
              </a:rPr>
              <a:t>thân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tình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7560" y="2051266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Loài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giặc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kia</a:t>
            </a:r>
            <a:r>
              <a:rPr lang="en-US" sz="2800" dirty="0" smtClean="0">
                <a:solidFill>
                  <a:srgbClr val="FFFF00"/>
                </a:solidFill>
              </a:rPr>
              <a:t>…</a:t>
            </a:r>
            <a:r>
              <a:rPr lang="en-US" sz="2800" dirty="0" err="1" smtClean="0">
                <a:solidFill>
                  <a:srgbClr val="FFFF00"/>
                </a:solidFill>
              </a:rPr>
              <a:t>thái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bình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9303" y="3443291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Vui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liên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hoan</a:t>
            </a:r>
            <a:r>
              <a:rPr lang="en-US" sz="2800" dirty="0" smtClean="0">
                <a:solidFill>
                  <a:srgbClr val="FFFF00"/>
                </a:solidFill>
              </a:rPr>
              <a:t>…</a:t>
            </a:r>
            <a:r>
              <a:rPr lang="en-US" sz="2800" dirty="0" err="1" smtClean="0">
                <a:solidFill>
                  <a:srgbClr val="FFFF00"/>
                </a:solidFill>
              </a:rPr>
              <a:t>yêu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đời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5" name="THIEU NHI TG LHOAN E'truo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460" y="1268730"/>
            <a:ext cx="817245" cy="817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093296"/>
            <a:ext cx="8964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</a:rPr>
              <a:t>Hát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gõ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đệm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theo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phách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bằng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nhạc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cụ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thanh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phách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87612"/>
            <a:ext cx="8748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FF"/>
                </a:solidFill>
              </a:rPr>
              <a:t>CÂU 1: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vi-VN" sz="2800" dirty="0">
                <a:solidFill>
                  <a:srgbClr val="002060"/>
                </a:solidFill>
              </a:rPr>
              <a:t>Ngàn dặm xa </a:t>
            </a:r>
            <a:r>
              <a:rPr lang="en-US" sz="2800" dirty="0" smtClean="0">
                <a:solidFill>
                  <a:srgbClr val="002060"/>
                </a:solidFill>
              </a:rPr>
              <a:t>      </a:t>
            </a:r>
            <a:r>
              <a:rPr lang="vi-VN" sz="2800" dirty="0" smtClean="0">
                <a:solidFill>
                  <a:srgbClr val="002060"/>
                </a:solidFill>
              </a:rPr>
              <a:t>khôn </a:t>
            </a:r>
            <a:r>
              <a:rPr lang="vi-VN" sz="2800" dirty="0">
                <a:solidFill>
                  <a:srgbClr val="002060"/>
                </a:solidFill>
              </a:rPr>
              <a:t>ngăn anh em kết đoàn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412776"/>
            <a:ext cx="903649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00FF"/>
                </a:solidFill>
              </a:rPr>
              <a:t>CÂU 8: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vi-VN" sz="2000" dirty="0" smtClean="0">
                <a:solidFill>
                  <a:srgbClr val="002060"/>
                </a:solidFill>
              </a:rPr>
              <a:t>Trông tương lai tươi sáng tiến lên theo nhịp đời</a:t>
            </a:r>
            <a:r>
              <a:rPr lang="en-US" sz="2000" dirty="0" smtClean="0">
                <a:solidFill>
                  <a:srgbClr val="002060"/>
                </a:solidFill>
              </a:rPr>
              <a:t>.  </a:t>
            </a:r>
            <a:r>
              <a:rPr lang="vi-VN" sz="2000" dirty="0" smtClean="0">
                <a:solidFill>
                  <a:srgbClr val="002060"/>
                </a:solidFill>
              </a:rPr>
              <a:t>Vang khúc ca yêu đời</a:t>
            </a:r>
            <a:br>
              <a:rPr lang="vi-VN" sz="2000" dirty="0" smtClean="0">
                <a:solidFill>
                  <a:srgbClr val="002060"/>
                </a:solidFill>
              </a:rPr>
            </a:b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2" y="596469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71" y="1934121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509" y="527247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27247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27196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18184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547" y="554385"/>
            <a:ext cx="475366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201" y="596469"/>
            <a:ext cx="381746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18" y="554385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1934121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34121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986" y="1952868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822" y="1934121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600" y="1914750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4" y="1961728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1947924"/>
            <a:ext cx="360040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262" y="1952868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107" y="1905788"/>
            <a:ext cx="252027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472" y="1966774"/>
            <a:ext cx="252027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98415" y="2441653"/>
            <a:ext cx="954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4 </a:t>
            </a:r>
            <a:r>
              <a:rPr lang="en-US" i="1" dirty="0" err="1" smtClean="0">
                <a:solidFill>
                  <a:srgbClr val="FF0000"/>
                </a:solidFill>
              </a:rPr>
              <a:t>phách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3" name="THIEU NHI TG LHOAN E'truo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8350" y="5301615"/>
            <a:ext cx="632460" cy="632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093296"/>
            <a:ext cx="8964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</a:rPr>
              <a:t>Hát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gõ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đệm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theo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phách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bằng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nhạc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cụ</a:t>
            </a:r>
            <a:r>
              <a:rPr lang="en-US" sz="3200" b="1" dirty="0" smtClean="0">
                <a:solidFill>
                  <a:srgbClr val="002060"/>
                </a:solidFill>
              </a:rPr>
              <a:t> song loan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87612"/>
            <a:ext cx="8748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FF"/>
                </a:solidFill>
              </a:rPr>
              <a:t>CÂU 1: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vi-VN" sz="2800" dirty="0">
                <a:solidFill>
                  <a:srgbClr val="002060"/>
                </a:solidFill>
              </a:rPr>
              <a:t>Ngàn dặm </a:t>
            </a:r>
            <a:r>
              <a:rPr lang="vi-VN" sz="2800" dirty="0" smtClean="0">
                <a:solidFill>
                  <a:srgbClr val="002060"/>
                </a:solidFill>
              </a:rPr>
              <a:t>xa</a:t>
            </a:r>
            <a:r>
              <a:rPr lang="en-US" sz="2800" dirty="0" smtClean="0">
                <a:solidFill>
                  <a:srgbClr val="002060"/>
                </a:solidFill>
              </a:rPr>
              <a:t>  </a:t>
            </a:r>
            <a:r>
              <a:rPr lang="vi-VN" sz="2800" dirty="0" smtClean="0">
                <a:solidFill>
                  <a:srgbClr val="002060"/>
                </a:solidFill>
              </a:rPr>
              <a:t> khôn </a:t>
            </a:r>
            <a:r>
              <a:rPr lang="vi-VN" sz="2800" dirty="0">
                <a:solidFill>
                  <a:srgbClr val="002060"/>
                </a:solidFill>
              </a:rPr>
              <a:t>ngăn anh em kết đoàn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412776"/>
            <a:ext cx="90364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00FF"/>
                </a:solidFill>
              </a:rPr>
              <a:t>CÂU 8: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vi-VN" sz="2000" dirty="0" smtClean="0">
                <a:solidFill>
                  <a:srgbClr val="002060"/>
                </a:solidFill>
              </a:rPr>
              <a:t>Trông tương lai tươi sáng tiến lên theo nhịp đời</a:t>
            </a:r>
            <a:r>
              <a:rPr lang="en-US" sz="2000" dirty="0" smtClean="0">
                <a:solidFill>
                  <a:srgbClr val="002060"/>
                </a:solidFill>
              </a:rPr>
              <a:t>.</a:t>
            </a:r>
            <a:r>
              <a:rPr lang="vi-VN" sz="2000" dirty="0" smtClean="0">
                <a:solidFill>
                  <a:srgbClr val="002060"/>
                </a:solidFill>
              </a:rPr>
              <a:t>Vang khúc ca yêu đời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921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578754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603" y="578754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34" y="1991588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75722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95522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97638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80" y="2059107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375" y="2097230"/>
            <a:ext cx="357968" cy="3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1991588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36169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00" y="2071800"/>
            <a:ext cx="357968" cy="3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630" y="2071800"/>
            <a:ext cx="357968" cy="3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HIEU NHI TG LHOAN E'truo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0105" y="5661660"/>
            <a:ext cx="489585" cy="489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U CHUYEN TIH DOAN K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80" y="692696"/>
            <a:ext cx="4896544" cy="40324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48264" y="908720"/>
            <a:ext cx="2088232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/>
              <a:t>Hỏi</a:t>
            </a:r>
            <a:r>
              <a:rPr lang="en-US" sz="2800" dirty="0" smtClean="0"/>
              <a:t> </a:t>
            </a:r>
            <a:r>
              <a:rPr lang="en-US" sz="2800" dirty="0" err="1" smtClean="0"/>
              <a:t>nội</a:t>
            </a:r>
            <a:r>
              <a:rPr lang="en-US" sz="2800" dirty="0" smtClean="0"/>
              <a:t> dung Video-</a:t>
            </a:r>
            <a:r>
              <a:rPr lang="en-US" sz="2800" dirty="0" err="1" smtClean="0"/>
              <a:t>giới</a:t>
            </a:r>
            <a:r>
              <a:rPr lang="en-US" sz="2800" dirty="0" smtClean="0"/>
              <a:t> </a:t>
            </a:r>
            <a:r>
              <a:rPr lang="en-US" sz="2800" dirty="0" err="1" smtClean="0"/>
              <a:t>thiệu</a:t>
            </a:r>
            <a:r>
              <a:rPr lang="en-US" sz="2800" dirty="0" smtClean="0"/>
              <a:t> </a:t>
            </a:r>
            <a:r>
              <a:rPr lang="en-US" sz="2800" dirty="0" err="1" smtClean="0"/>
              <a:t>bài</a:t>
            </a:r>
            <a:r>
              <a:rPr lang="en-US" sz="2800" dirty="0" smtClean="0"/>
              <a:t> </a:t>
            </a:r>
            <a:r>
              <a:rPr lang="en-US" sz="2800" dirty="0" err="1" smtClean="0"/>
              <a:t>mới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802205">
            <a:off x="5093333" y="1209209"/>
            <a:ext cx="346971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Nhạc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sỹ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Lưu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Hữu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Phước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sinh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ngày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12 -9-1921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tại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huyện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Ô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Môn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tỉnh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Cần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..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phẩm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nổi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ông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như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Lên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đàng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Tiến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Sài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Gòn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Múa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vui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, reo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vang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bình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minh,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Thiếu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nhi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giới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liên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hoan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sáng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vào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năm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1950.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AutoShape 2" descr="BaoBinhDinh - Lưu Hữu Phước và hai tác phẩm viết về Bá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" name="AutoShape 4" descr="BaoBinhDinh - Lưu Hữu Phước và hai tác phẩm viết về Bá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420888"/>
            <a:ext cx="2952328" cy="30243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99792" y="146844"/>
            <a:ext cx="2592288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2.TÌM HIỂU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92280" y="33355"/>
            <a:ext cx="1835696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ĐỌC LỜI CA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9613" y="255716"/>
            <a:ext cx="5904656" cy="4619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  <a:latin typeface="+mj-lt"/>
              </a:rPr>
              <a:t>CÂU 1: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Ngàn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dặm xa khôn ngăn anh em kết đoàn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/>
            </a:r>
            <a:br>
              <a:rPr lang="vi-VN" dirty="0" smtClean="0">
                <a:solidFill>
                  <a:srgbClr val="FFFF00"/>
                </a:solidFill>
                <a:latin typeface="+mj-lt"/>
              </a:rPr>
            </a:br>
            <a:r>
              <a:rPr lang="en-US" b="1" dirty="0" smtClean="0">
                <a:solidFill>
                  <a:srgbClr val="FF0000"/>
                </a:solidFill>
                <a:latin typeface="+mj-lt"/>
              </a:rPr>
              <a:t>CÂU 2: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Biên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giới sâu khôn ngăn mối dây thâm tình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/>
            </a:r>
            <a:br>
              <a:rPr lang="vi-VN" dirty="0" smtClean="0">
                <a:solidFill>
                  <a:srgbClr val="FFFF00"/>
                </a:solidFill>
                <a:latin typeface="+mj-lt"/>
              </a:rPr>
            </a:br>
            <a:r>
              <a:rPr lang="en-US" b="1" dirty="0" smtClean="0">
                <a:solidFill>
                  <a:srgbClr val="FF0000"/>
                </a:solidFill>
                <a:latin typeface="+mj-lt"/>
              </a:rPr>
              <a:t>CÂU 3: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Loài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giặc kia khôn ngăn tình yêu chưá chan </a:t>
            </a:r>
            <a:endParaRPr lang="en-US" dirty="0" smtClean="0">
              <a:solidFill>
                <a:srgbClr val="FFFF0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  <a:latin typeface="+mj-lt"/>
              </a:rPr>
              <a:t>CÂU 4: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của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đoàn thiếu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nhi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hằng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mong yên vui thái bình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/>
            </a:r>
            <a:br>
              <a:rPr lang="vi-VN" dirty="0" smtClean="0">
                <a:solidFill>
                  <a:srgbClr val="FFFF00"/>
                </a:solidFill>
                <a:latin typeface="+mj-lt"/>
              </a:rPr>
            </a:br>
            <a:r>
              <a:rPr lang="en-US" b="1" dirty="0" smtClean="0">
                <a:solidFill>
                  <a:srgbClr val="FF0000"/>
                </a:solidFill>
                <a:latin typeface="+mj-lt"/>
              </a:rPr>
              <a:t>CÂU 5: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Vui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liên hoan thiếu nhi thế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giới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  <a:latin typeface="+mj-lt"/>
              </a:rPr>
              <a:t>CÂU 6: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Ta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ca hát vang lên niềm vui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/>
            </a:r>
            <a:br>
              <a:rPr lang="vi-VN" dirty="0" smtClean="0">
                <a:solidFill>
                  <a:srgbClr val="FFFF00"/>
                </a:solidFill>
                <a:latin typeface="+mj-lt"/>
              </a:rPr>
            </a:br>
            <a:r>
              <a:rPr lang="en-US" b="1" dirty="0" smtClean="0">
                <a:solidFill>
                  <a:srgbClr val="FF0000"/>
                </a:solidFill>
                <a:latin typeface="+mj-lt"/>
              </a:rPr>
              <a:t>CÂU 7: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Ca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vang lên vang lên tay nắm tay qua biên giới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/>
            </a:r>
            <a:br>
              <a:rPr lang="vi-VN" dirty="0" smtClean="0">
                <a:solidFill>
                  <a:srgbClr val="FFFF00"/>
                </a:solidFill>
                <a:latin typeface="+mj-lt"/>
              </a:rPr>
            </a:br>
            <a:r>
              <a:rPr lang="en-US" b="1" dirty="0" smtClean="0">
                <a:solidFill>
                  <a:srgbClr val="FF0000"/>
                </a:solidFill>
                <a:latin typeface="+mj-lt"/>
              </a:rPr>
              <a:t>CÂU 8: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Trông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tương lai tươi sáng tiến lên theo nhịp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đời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vi-VN" dirty="0" smtClean="0">
                <a:solidFill>
                  <a:srgbClr val="FFFF00"/>
                </a:solidFill>
                <a:latin typeface="+mj-lt"/>
              </a:rPr>
              <a:t>Vang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khúc ca yêu đời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/>
            </a:r>
            <a:br>
              <a:rPr lang="vi-VN" dirty="0" smtClean="0">
                <a:solidFill>
                  <a:srgbClr val="FFFF00"/>
                </a:solidFill>
                <a:latin typeface="+mj-lt"/>
              </a:rPr>
            </a:br>
            <a:r>
              <a:rPr lang="vi-VN" dirty="0" smtClean="0">
                <a:solidFill>
                  <a:srgbClr val="FFFF00"/>
                </a:solidFill>
                <a:latin typeface="+mj-lt"/>
              </a:rPr>
              <a:t/>
            </a:r>
            <a:br>
              <a:rPr lang="vi-VN" dirty="0" smtClean="0">
                <a:solidFill>
                  <a:srgbClr val="FFFF00"/>
                </a:solidFill>
                <a:latin typeface="+mj-lt"/>
              </a:rPr>
            </a:br>
            <a:endParaRPr lang="en-US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92280" y="116632"/>
            <a:ext cx="1224136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DẠY HÁT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7624" y="1054049"/>
            <a:ext cx="5400600" cy="1664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CÂU 1: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vi-VN" sz="3600" dirty="0">
                <a:solidFill>
                  <a:srgbClr val="FFFF00"/>
                </a:solidFill>
              </a:rPr>
              <a:t>Ngàn dặm xa khôn ngăn anh em kết đoàn</a:t>
            </a:r>
            <a:endParaRPr lang="en-US" sz="3600" dirty="0"/>
          </a:p>
        </p:txBody>
      </p:sp>
      <p:pic>
        <p:nvPicPr>
          <p:cNvPr id="8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6800" y="4725144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67944" y="5874295"/>
            <a:ext cx="392690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3.THỰC HÀNH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7624" y="1101517"/>
            <a:ext cx="5472608" cy="2499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CÂU 2: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vi-VN" sz="3600" dirty="0">
                <a:solidFill>
                  <a:srgbClr val="FFFF00"/>
                </a:solidFill>
              </a:rPr>
              <a:t>Biên giới sâu khôn ngăn mối dây thâm tình</a:t>
            </a:r>
            <a:br>
              <a:rPr lang="vi-VN" sz="3600" dirty="0">
                <a:solidFill>
                  <a:srgbClr val="FFFF00"/>
                </a:solidFill>
              </a:rPr>
            </a:br>
            <a:endParaRPr lang="en-US" sz="3600" dirty="0"/>
          </a:p>
        </p:txBody>
      </p:sp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50632" y="5589240"/>
            <a:ext cx="609600" cy="609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563888" y="1101517"/>
            <a:ext cx="936104" cy="6712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3520" y="1052736"/>
            <a:ext cx="60486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CÂU 3: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vi-VN" sz="3600" dirty="0">
                <a:solidFill>
                  <a:srgbClr val="FFFF00"/>
                </a:solidFill>
              </a:rPr>
              <a:t>Loài giặc kia khôn ngăn tình yêu chưá chan </a:t>
            </a:r>
            <a:endParaRPr lang="en-US" sz="3600" dirty="0"/>
          </a:p>
        </p:txBody>
      </p:sp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76056" y="47251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616" y="620688"/>
            <a:ext cx="58326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CÂU 4: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vi-VN" sz="3600" dirty="0">
                <a:solidFill>
                  <a:srgbClr val="FFFF00"/>
                </a:solidFill>
              </a:rPr>
              <a:t>của đoàn thiếu nhi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vi-VN" sz="3600" dirty="0">
                <a:solidFill>
                  <a:srgbClr val="FFFF00"/>
                </a:solidFill>
              </a:rPr>
              <a:t>hằng mong yên vui thái bình</a:t>
            </a:r>
            <a:br>
              <a:rPr lang="vi-VN" sz="3600" dirty="0">
                <a:solidFill>
                  <a:srgbClr val="FFFF00"/>
                </a:solidFill>
              </a:rPr>
            </a:br>
            <a:endParaRPr lang="en-US" sz="3600" dirty="0"/>
          </a:p>
        </p:txBody>
      </p:sp>
      <p:sp>
        <p:nvSpPr>
          <p:cNvPr id="5" name="Oval 4"/>
          <p:cNvSpPr/>
          <p:nvPr/>
        </p:nvSpPr>
        <p:spPr>
          <a:xfrm>
            <a:off x="4499992" y="684722"/>
            <a:ext cx="1152128" cy="87845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1256" y="46531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473</Words>
  <Application>Microsoft Office PowerPoint</Application>
  <PresentationFormat>On-screen Show (4:3)</PresentationFormat>
  <Paragraphs>45</Paragraphs>
  <Slides>22</Slides>
  <Notes>1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58</cp:revision>
  <dcterms:created xsi:type="dcterms:W3CDTF">2021-03-20T09:13:00Z</dcterms:created>
  <dcterms:modified xsi:type="dcterms:W3CDTF">2023-03-21T01:37:22Z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166EFC52BFA646B1A7FA090F7576CC3C</vt:lpwstr>
  </property>
  <property fmtid="{D5CDD505-2E9C-101B-9397-08002B2CF9AE}" pid="3" name="KSOProductBuildVer">
    <vt:lpwstr>1033-11.2.0.10265</vt:lpwstr>
  </property>
</Properties>
</file>