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3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4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media/audio7.wav" ContentType="audio/x-wav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08" r:id="rId4"/>
  </p:sldMasterIdLst>
  <p:notesMasterIdLst>
    <p:notesMasterId r:id="rId34"/>
  </p:notesMasterIdLst>
  <p:sldIdLst>
    <p:sldId id="282" r:id="rId5"/>
    <p:sldId id="283" r:id="rId6"/>
    <p:sldId id="256" r:id="rId7"/>
    <p:sldId id="289" r:id="rId8"/>
    <p:sldId id="291" r:id="rId9"/>
    <p:sldId id="292" r:id="rId10"/>
    <p:sldId id="290" r:id="rId11"/>
    <p:sldId id="293" r:id="rId12"/>
    <p:sldId id="284" r:id="rId13"/>
    <p:sldId id="285" r:id="rId14"/>
    <p:sldId id="294" r:id="rId15"/>
    <p:sldId id="262" r:id="rId16"/>
    <p:sldId id="259" r:id="rId17"/>
    <p:sldId id="258" r:id="rId18"/>
    <p:sldId id="263" r:id="rId19"/>
    <p:sldId id="257" r:id="rId20"/>
    <p:sldId id="286" r:id="rId21"/>
    <p:sldId id="264" r:id="rId22"/>
    <p:sldId id="265" r:id="rId23"/>
    <p:sldId id="266" r:id="rId24"/>
    <p:sldId id="267" r:id="rId25"/>
    <p:sldId id="268" r:id="rId26"/>
    <p:sldId id="269" r:id="rId27"/>
    <p:sldId id="287" r:id="rId28"/>
    <p:sldId id="274" r:id="rId29"/>
    <p:sldId id="271" r:id="rId30"/>
    <p:sldId id="288" r:id="rId31"/>
    <p:sldId id="277" r:id="rId32"/>
    <p:sldId id="278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CD"/>
    <a:srgbClr val="CC0066"/>
    <a:srgbClr val="CCECFF"/>
    <a:srgbClr val="D5FFD5"/>
    <a:srgbClr val="FFDDFF"/>
    <a:srgbClr val="CCFFCC"/>
    <a:srgbClr val="FFD690"/>
    <a:srgbClr val="F39DB8"/>
    <a:srgbClr val="99FF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7" autoAdjust="0"/>
    <p:restoredTop sz="85222" autoAdjust="0"/>
  </p:normalViewPr>
  <p:slideViewPr>
    <p:cSldViewPr snapToGrid="0">
      <p:cViewPr varScale="1">
        <p:scale>
          <a:sx n="76" d="100"/>
          <a:sy n="76" d="100"/>
        </p:scale>
        <p:origin x="9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6003D-741F-4138-B796-F162D9247065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92AAE-7E93-4940-9D28-D273DFCF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358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Ss look at two pictures and ask Ss a few  questions?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are they?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people are there 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they doing?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they now?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73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Introduce new structure: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please/ don’t talk ,please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asking permission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I…. Yes, you can./No, you can’t.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2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Introduce new structure: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please/ don’t talk ,please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asking permission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I…. Yes, you can./No, you can’t.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36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7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07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7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invites 4 players (The first person of each team) go to the board and T whispers a message. Then each player whispers the message to the next player in his/her group successively until the last player gets the message will go to the board and slap the right command.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80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1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9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21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0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6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38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6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5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20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31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TÁC. MATCHING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20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9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+Ss will not comply with the request if the command does not begin with the word “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says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:” Dance, play football,</a:t>
            </a:r>
            <a:r>
              <a:rPr lang="en-US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talk,jump, run…</a:t>
            </a:r>
            <a:endParaRPr lang="en-US" sz="1200" i="1" kern="1200" dirty="0">
              <a:solidFill>
                <a:srgbClr val="0085CD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+On the contrary, if the command sentence begins with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but Ss does not follow the request, they will not receive stars for their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9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+Ss will not comply with the request if the command does not begin with the word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…”</a:t>
            </a:r>
            <a:r>
              <a:rPr lang="en-US" sz="1200" i="1" kern="1200">
                <a:solidFill>
                  <a:srgbClr val="0085CD"/>
                </a:solidFill>
                <a:effectLst/>
                <a:latin typeface="+mn-lt"/>
                <a:ea typeface="+mn-ea"/>
                <a:cs typeface="+mn-cs"/>
              </a:rPr>
              <a:t>Dance,</a:t>
            </a:r>
            <a:r>
              <a:rPr lang="en-US" sz="1200" i="1" kern="1200" baseline="0">
                <a:solidFill>
                  <a:srgbClr val="0085CD"/>
                </a:solidFill>
                <a:effectLst/>
                <a:latin typeface="+mn-lt"/>
                <a:ea typeface="+mn-ea"/>
                <a:cs typeface="+mn-cs"/>
              </a:rPr>
              <a:t> play football, talk, jump, run…</a:t>
            </a:r>
            <a:endParaRPr lang="en-US" sz="1200" i="1" kern="1200" dirty="0">
              <a:solidFill>
                <a:srgbClr val="0085CD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+On the contrary, if the command sentence begins with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but Ss does not follow the request, they will not receive stars for their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18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36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7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4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3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5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3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1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844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259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2847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900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547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7015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3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5667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8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1269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734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1402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67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508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304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49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522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497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72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14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4451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48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542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020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282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571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110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330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057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68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82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64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731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864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438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078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271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894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223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3410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4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92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323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94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247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221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445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687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7/10/2022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12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6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4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0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B833-268D-49F1-B35E-9D557369B1EF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5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34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830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606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emf"/><Relationship Id="rId40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4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1.xml"/><Relationship Id="rId7" Type="http://schemas.microsoft.com/office/2007/relationships/hdphoto" Target="../media/hdphoto18.wdp"/><Relationship Id="rId12" Type="http://schemas.microsoft.com/office/2007/relationships/hdphoto" Target="../media/hdphoto20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microsoft.com/office/2007/relationships/hdphoto" Target="../media/hdphoto19.wdp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11" Type="http://schemas.microsoft.com/office/2007/relationships/hdphoto" Target="../media/hdphoto19.wdp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1.png"/><Relationship Id="rId1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mp3"/><Relationship Id="rId13" Type="http://schemas.openxmlformats.org/officeDocument/2006/relationships/image" Target="../media/image46.png"/><Relationship Id="rId3" Type="http://schemas.openxmlformats.org/officeDocument/2006/relationships/audio" Target="../media/media2.mp3"/><Relationship Id="rId7" Type="http://schemas.openxmlformats.org/officeDocument/2006/relationships/audio" Target="../media/audio5.mp3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59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0.png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18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4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25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25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74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5.jpg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28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42.png"/><Relationship Id="rId5" Type="http://schemas.openxmlformats.org/officeDocument/2006/relationships/audio" Target="../media/audio7.wav"/><Relationship Id="rId10" Type="http://schemas.openxmlformats.org/officeDocument/2006/relationships/image" Target="../media/image80.png"/><Relationship Id="rId4" Type="http://schemas.openxmlformats.org/officeDocument/2006/relationships/audio" Target="../media/audio1.wav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media3.mp3"/><Relationship Id="rId7" Type="http://schemas.openxmlformats.org/officeDocument/2006/relationships/image" Target="../media/image81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8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7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8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1 – Task 4,5,6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6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93541" y="1364343"/>
            <a:ext cx="4688114" cy="294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800" y="1364343"/>
            <a:ext cx="4688114" cy="294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342" y="1558382"/>
            <a:ext cx="4343400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898" y="1569088"/>
            <a:ext cx="4343400" cy="2514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6" r="67354" b="16191"/>
          <a:stretch/>
        </p:blipFill>
        <p:spPr>
          <a:xfrm rot="2471435">
            <a:off x="9653492" y="1499023"/>
            <a:ext cx="1992684" cy="633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6" r="67884" b="2186"/>
          <a:stretch/>
        </p:blipFill>
        <p:spPr>
          <a:xfrm rot="19448303">
            <a:off x="362374" y="1523498"/>
            <a:ext cx="1900530" cy="58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8853" y="4517718"/>
            <a:ext cx="3943350" cy="107632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5987" y="4517718"/>
            <a:ext cx="5686425" cy="193357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530008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6" b="65781" l="1302" r="31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05" r="66102" b="33990"/>
          <a:stretch/>
        </p:blipFill>
        <p:spPr>
          <a:xfrm>
            <a:off x="2586427" y="2088103"/>
            <a:ext cx="7519972" cy="4206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3580" y="3606362"/>
            <a:ext cx="5461179" cy="150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Listen, please.</a:t>
            </a:r>
          </a:p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Don’t talk, please.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86427" y="3271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24935" y="195750"/>
            <a:ext cx="8227624" cy="2318393"/>
            <a:chOff x="2094395" y="688077"/>
            <a:chExt cx="8227624" cy="23183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6146" name="Picture 2" descr="Listen Clip Art For Teachers - Eyes On Teacher Clipart – Stunning free  transparent png clipart images free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20" b="96800" l="714" r="98095">
                        <a14:foregroundMark x1="44881" y1="43200" x2="50476" y2="57760"/>
                        <a14:foregroundMark x1="42143" y1="54720" x2="54167" y2="59200"/>
                        <a14:foregroundMark x1="61429" y1="52480" x2="73452" y2="56480"/>
                        <a14:foregroundMark x1="66786" y1="61760" x2="70476" y2="4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7" y="3387052"/>
            <a:ext cx="2443504" cy="181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anel, Ban, To Speak, Forbidden, Stop, Warning, Symbo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03" y="3271161"/>
            <a:ext cx="1839913" cy="183991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60109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86427" y="3271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70236" y="2180481"/>
            <a:ext cx="5675586" cy="3470841"/>
            <a:chOff x="711171" y="2833416"/>
            <a:chExt cx="6857278" cy="39423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375" b="99010" l="313" r="307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08" r="69281"/>
            <a:stretch/>
          </p:blipFill>
          <p:spPr>
            <a:xfrm>
              <a:off x="711171" y="2833416"/>
              <a:ext cx="6857278" cy="39423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63587" y="4013593"/>
              <a:ext cx="50565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May I ______?</a:t>
              </a:r>
            </a:p>
            <a:p>
              <a:r>
                <a:rPr lang="en-US" sz="4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Yes, you can.</a:t>
              </a:r>
            </a:p>
            <a:p>
              <a:r>
                <a:rPr lang="en-US" sz="4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241370" y="-26014"/>
            <a:ext cx="8227624" cy="2318393"/>
            <a:chOff x="2094395" y="688077"/>
            <a:chExt cx="8227624" cy="23183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83937" y="1933123"/>
            <a:ext cx="4723636" cy="4678155"/>
            <a:chOff x="6083937" y="1933123"/>
            <a:chExt cx="4723636" cy="4678155"/>
          </a:xfrm>
        </p:grpSpPr>
        <p:pic>
          <p:nvPicPr>
            <p:cNvPr id="6150" name="Picture 6" descr="Door, Room, Construction, Building, Inside, Open, Brow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37" y="1933123"/>
              <a:ext cx="4723636" cy="467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18" b="97627" l="70453" r="97631">
                          <a14:foregroundMark x1="17115" y1="39152" x2="17115" y2="39152"/>
                          <a14:foregroundMark x1="13221" y1="37030" x2="13221" y2="37030"/>
                          <a14:foregroundMark x1="14904" y1="85273" x2="14904" y2="85273"/>
                          <a14:foregroundMark x1="20625" y1="88667" x2="20625" y2="88667"/>
                          <a14:foregroundMark x1="22115" y1="93758" x2="22115" y2="93758"/>
                          <a14:foregroundMark x1="22981" y1="92303" x2="22981" y2="92303"/>
                          <a14:foregroundMark x1="12212" y1="94606" x2="12212" y2="94606"/>
                          <a14:foregroundMark x1="12740" y1="92727" x2="12740" y2="92727"/>
                          <a14:foregroundMark x1="14904" y1="89939" x2="14904" y2="89939"/>
                          <a14:foregroundMark x1="13894" y1="87394" x2="13894" y2="87394"/>
                          <a14:foregroundMark x1="91568" y1="13884" x2="78328" y2="31898"/>
                          <a14:foregroundMark x1="87875" y1="37522" x2="80767" y2="38225"/>
                          <a14:foregroundMark x1="88641" y1="84534" x2="92404" y2="93234"/>
                          <a14:foregroundMark x1="83136" y1="84534" x2="81254" y2="93849"/>
                          <a14:foregroundMark x1="92125" y1="32865" x2="75470" y2="14587"/>
                          <a14:foregroundMark x1="76516" y1="33216" x2="81812" y2="28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91" t="1059" r="-306" b="106"/>
            <a:stretch/>
          </p:blipFill>
          <p:spPr>
            <a:xfrm>
              <a:off x="7043448" y="2767254"/>
              <a:ext cx="1444762" cy="3824030"/>
            </a:xfrm>
            <a:prstGeom prst="rect">
              <a:avLst/>
            </a:prstGeom>
          </p:spPr>
        </p:pic>
      </p:grpSp>
      <p:sp>
        <p:nvSpPr>
          <p:cNvPr id="22" name="Rounded Rectangular Callout 21"/>
          <p:cNvSpPr/>
          <p:nvPr/>
        </p:nvSpPr>
        <p:spPr>
          <a:xfrm>
            <a:off x="4902536" y="2169606"/>
            <a:ext cx="2832022" cy="736798"/>
          </a:xfrm>
          <a:prstGeom prst="wedgeRoundRectCallout">
            <a:avLst>
              <a:gd name="adj1" fmla="val 33591"/>
              <a:gd name="adj2" fmla="val 8572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go out?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8850520" y="4810201"/>
            <a:ext cx="2832022" cy="736798"/>
          </a:xfrm>
          <a:prstGeom prst="wedgeRoundRectCallout">
            <a:avLst>
              <a:gd name="adj1" fmla="val 36932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148278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80" y="170997"/>
            <a:ext cx="8039440" cy="5837918"/>
          </a:xfrm>
        </p:spPr>
      </p:pic>
      <p:sp>
        <p:nvSpPr>
          <p:cNvPr id="5" name="Rectangle 4"/>
          <p:cNvSpPr/>
          <p:nvPr/>
        </p:nvSpPr>
        <p:spPr>
          <a:xfrm>
            <a:off x="2943658" y="3379516"/>
            <a:ext cx="6473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Myriad Pro" panose="020B0503030403020204" pitchFamily="34" charset="0"/>
              </a:rPr>
              <a:t>Task 4. </a:t>
            </a:r>
            <a:r>
              <a:rPr lang="en-US" sz="4000" b="1" dirty="0">
                <a:solidFill>
                  <a:srgbClr val="C00000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8" name="Picture 6" descr="Say Icon #1566 - Free Icons Library">
            <a:extLst>
              <a:ext uri="{FF2B5EF4-FFF2-40B4-BE49-F238E27FC236}">
                <a16:creationId xmlns:a16="http://schemas.microsoft.com/office/drawing/2014/main" xmlns="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96" y="4218139"/>
            <a:ext cx="672029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xmlns="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2" y="4218139"/>
            <a:ext cx="672029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978510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93541" y="1364343"/>
            <a:ext cx="4688114" cy="294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800" y="1364343"/>
            <a:ext cx="4688114" cy="294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42" y="1558382"/>
            <a:ext cx="4343400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898" y="1569088"/>
            <a:ext cx="4343400" cy="2514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6" r="67354" b="16191"/>
          <a:stretch/>
        </p:blipFill>
        <p:spPr>
          <a:xfrm rot="2471435">
            <a:off x="9653492" y="1499023"/>
            <a:ext cx="1992684" cy="633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6" r="67884" b="2186"/>
          <a:stretch/>
        </p:blipFill>
        <p:spPr>
          <a:xfrm rot="19448303">
            <a:off x="362374" y="1523498"/>
            <a:ext cx="1900530" cy="58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8853" y="4517718"/>
            <a:ext cx="3943350" cy="107632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5987" y="4517718"/>
            <a:ext cx="5686425" cy="193357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3" name="8.3.mp3" descr="8.3.mp3">
            <a:hlinkClick r:id="" action="ppaction://media"/>
            <a:extLst>
              <a:ext uri="{FF2B5EF4-FFF2-40B4-BE49-F238E27FC236}">
                <a16:creationId xmlns:a16="http://schemas.microsoft.com/office/drawing/2014/main" xmlns="" id="{681636B5-6330-AB3D-25C9-07C52CB529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9466" y="265252"/>
            <a:ext cx="1063173" cy="1063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916930"/>
      </p:ext>
    </p:extLst>
  </p:cSld>
  <p:clrMapOvr>
    <a:masterClrMapping/>
  </p:clrMapOvr>
  <p:transition spd="slow">
    <p:push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.3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80" y="170997"/>
            <a:ext cx="8039440" cy="5837918"/>
          </a:xfrm>
        </p:spPr>
      </p:pic>
      <p:sp>
        <p:nvSpPr>
          <p:cNvPr id="5" name="Rectangle 4"/>
          <p:cNvSpPr/>
          <p:nvPr/>
        </p:nvSpPr>
        <p:spPr>
          <a:xfrm>
            <a:off x="3566274" y="3089956"/>
            <a:ext cx="5364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strike="sngStrike" dirty="0">
              <a:solidFill>
                <a:srgbClr val="C00000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Myriad Pro" panose="020B0503030403020204" pitchFamily="34" charset="0"/>
              </a:rPr>
              <a:t>Whisper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4503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23" y="2197634"/>
            <a:ext cx="12253169" cy="5029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6714" y="1735526"/>
            <a:ext cx="4572000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1. Listen, please.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18661" y="1735526"/>
            <a:ext cx="5218544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2. Don’t talk, please.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6714" y="3750343"/>
            <a:ext cx="4572000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3. May I sit?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8662" y="3750343"/>
            <a:ext cx="4572000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4. May I talk?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42" b="97333" l="2885" r="28702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14"/>
          <a:stretch/>
        </p:blipFill>
        <p:spPr>
          <a:xfrm flipH="1">
            <a:off x="10185818" y="2599765"/>
            <a:ext cx="1661607" cy="451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644001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157853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73" y="1132113"/>
            <a:ext cx="10872942" cy="5569367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1482" r="82382" b="83492"/>
          <a:stretch/>
        </p:blipFill>
        <p:spPr>
          <a:xfrm>
            <a:off x="1034262" y="5500914"/>
            <a:ext cx="1045029" cy="1030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9" t="17354" r="2593" b="66773"/>
          <a:stretch/>
        </p:blipFill>
        <p:spPr>
          <a:xfrm>
            <a:off x="2157870" y="5471885"/>
            <a:ext cx="1045029" cy="1088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8" t="34709" r="18042" b="50265"/>
          <a:stretch/>
        </p:blipFill>
        <p:spPr>
          <a:xfrm>
            <a:off x="3360057" y="5500914"/>
            <a:ext cx="1059543" cy="1030515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190880" y="348343"/>
            <a:ext cx="5426148" cy="613718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en-US" sz="4000" b="1">
                <a:solidFill>
                  <a:schemeClr val="tx1"/>
                </a:solidFill>
                <a:latin typeface="Myriad Pro" panose="020B0503030403020204" pitchFamily="34" charset="0"/>
              </a:rPr>
              <a:t>Task 5. </a:t>
            </a:r>
            <a:r>
              <a:rPr lang="en-US" sz="4000" b="1" dirty="0">
                <a:solidFill>
                  <a:schemeClr val="tx1"/>
                </a:solidFill>
                <a:latin typeface="Myriad Pro" panose="020B0503030403020204" pitchFamily="34" charset="0"/>
              </a:rPr>
              <a:t>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79937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7010" y="474075"/>
            <a:ext cx="6957904" cy="3498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599" y="4196164"/>
            <a:ext cx="4276725" cy="4476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273504" y="4809788"/>
            <a:ext cx="5297713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jump in the museum?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125029" y="4809788"/>
            <a:ext cx="5892798" cy="1032545"/>
          </a:xfrm>
          <a:prstGeom prst="wedgeRoundRectCallout">
            <a:avLst>
              <a:gd name="adj1" fmla="val 50271"/>
              <a:gd name="adj2" fmla="val 7648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No, you can’t. </a:t>
            </a:r>
          </a:p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Don’t jump in the museum, please.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829600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94955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302533" y="5178188"/>
            <a:ext cx="5297713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dance with friends?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544637" y="5178188"/>
            <a:ext cx="3430659" cy="736798"/>
          </a:xfrm>
          <a:prstGeom prst="wedgeRoundRectCallout">
            <a:avLst>
              <a:gd name="adj1" fmla="val 46330"/>
              <a:gd name="adj2" fmla="val 981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127" y="464458"/>
            <a:ext cx="6885667" cy="352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086" y="4209144"/>
            <a:ext cx="4295033" cy="475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536268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73504" y="4853331"/>
            <a:ext cx="5297713" cy="736798"/>
          </a:xfrm>
          <a:prstGeom prst="wedgeRoundRectCallout">
            <a:avLst>
              <a:gd name="adj1" fmla="val -41449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run in the theater?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125029" y="4809788"/>
            <a:ext cx="5892798" cy="995111"/>
          </a:xfrm>
          <a:prstGeom prst="wedgeRoundRectCallout">
            <a:avLst>
              <a:gd name="adj1" fmla="val 40507"/>
              <a:gd name="adj2" fmla="val 7648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No, you can’t. </a:t>
            </a:r>
          </a:p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Don’t run in the theater, please.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427" y="472796"/>
            <a:ext cx="6970487" cy="350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4914" y="4199391"/>
            <a:ext cx="3535589" cy="431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859155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302533" y="5178188"/>
            <a:ext cx="6678838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play football with everybody?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681663" y="5178188"/>
            <a:ext cx="3297094" cy="736798"/>
          </a:xfrm>
          <a:prstGeom prst="wedgeRoundRectCallout">
            <a:avLst>
              <a:gd name="adj1" fmla="val 46330"/>
              <a:gd name="adj2" fmla="val 981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1650"/>
          <a:stretch/>
        </p:blipFill>
        <p:spPr>
          <a:xfrm>
            <a:off x="2609396" y="493486"/>
            <a:ext cx="6955518" cy="3526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99543" y="4223657"/>
            <a:ext cx="5181600" cy="435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4</a:t>
            </a:r>
            <a:r>
              <a:rPr lang="en-US" sz="3000" dirty="0">
                <a:solidFill>
                  <a:schemeClr val="tx1"/>
                </a:solidFill>
              </a:rPr>
              <a:t>  play football with everybody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583798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58990" y="5042017"/>
            <a:ext cx="5297713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talk in the library?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125029" y="4809788"/>
            <a:ext cx="5892798" cy="969027"/>
          </a:xfrm>
          <a:prstGeom prst="wedgeRoundRectCallout">
            <a:avLst>
              <a:gd name="adj1" fmla="val 50271"/>
              <a:gd name="adj2" fmla="val 7648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No, you can’t. </a:t>
            </a:r>
          </a:p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Don’t talk in the library, please.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2279" y="477383"/>
            <a:ext cx="6908121" cy="3514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7143" y="4227450"/>
            <a:ext cx="3043464" cy="404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96940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08810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32037"/>
              </p:ext>
            </p:extLst>
          </p:nvPr>
        </p:nvGraphicFramePr>
        <p:xfrm>
          <a:off x="1306287" y="1631889"/>
          <a:ext cx="9187542" cy="5112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5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25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625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3338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Do</a:t>
                      </a:r>
                      <a:r>
                        <a:rPr lang="en-US" sz="4500" b="0" baseline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4500" b="1" baseline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4500" b="1" baseline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)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Don’t </a:t>
                      </a:r>
                      <a:r>
                        <a:rPr lang="en-US" sz="45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(x)</a:t>
                      </a:r>
                      <a:r>
                        <a:rPr lang="en-US" sz="4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735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in</a:t>
                      </a:r>
                      <a:r>
                        <a:rPr lang="en-US" sz="3000" baseline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the library</a:t>
                      </a:r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Read book</a:t>
                      </a:r>
                      <a:endParaRPr lang="en-US" sz="300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Don’t talk</a:t>
                      </a:r>
                      <a:endParaRPr lang="en-US" sz="300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875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n </a:t>
                      </a:r>
                      <a:r>
                        <a:rPr lang="en-US" sz="3000" dirty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the museum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953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at</a:t>
                      </a:r>
                      <a:r>
                        <a:rPr lang="en-US" sz="3000" baseline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the zoo</a:t>
                      </a:r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462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a</a:t>
                      </a:r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t the theater</a:t>
                      </a:r>
                    </a:p>
                    <a:p>
                      <a:pPr algn="ctr"/>
                      <a:endParaRPr lang="en-US" sz="300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  <a:p>
                      <a:pPr algn="ctr"/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…….</a:t>
                      </a:r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94" b="97758" l="1298" r="29760">
                        <a14:foregroundMark x1="17115" y1="39152" x2="17115" y2="39152"/>
                        <a14:foregroundMark x1="13221" y1="37030" x2="13221" y2="37030"/>
                        <a14:foregroundMark x1="14904" y1="85273" x2="14904" y2="85273"/>
                        <a14:foregroundMark x1="20625" y1="88667" x2="20625" y2="88667"/>
                        <a14:foregroundMark x1="22115" y1="93758" x2="22115" y2="93758"/>
                        <a14:foregroundMark x1="22981" y1="92303" x2="22981" y2="92303"/>
                        <a14:foregroundMark x1="12212" y1="94606" x2="12212" y2="94606"/>
                        <a14:foregroundMark x1="12740" y1="92727" x2="12740" y2="92727"/>
                        <a14:foregroundMark x1="14904" y1="89939" x2="14904" y2="89939"/>
                        <a14:foregroundMark x1="13894" y1="87394" x2="13894" y2="8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" t="1059" r="66953" b="106"/>
          <a:stretch/>
        </p:blipFill>
        <p:spPr>
          <a:xfrm flipH="1">
            <a:off x="9829590" y="2351314"/>
            <a:ext cx="1941495" cy="467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2551" y="395478"/>
            <a:ext cx="53642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Myriad Pro" panose="020B0503030403020204" pitchFamily="34" charset="0"/>
              </a:rPr>
              <a:t>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030043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47" b="100000" l="47251" r="65969"/>
                    </a14:imgEffect>
                  </a14:imgLayer>
                </a14:imgProps>
              </a:ext>
            </a:extLst>
          </a:blip>
          <a:srcRect l="47518" t="17452" r="34399" b="214"/>
          <a:stretch/>
        </p:blipFill>
        <p:spPr>
          <a:xfrm>
            <a:off x="6789271" y="2716305"/>
            <a:ext cx="1600200" cy="4141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6" b="99254" l="17147" r="35340"/>
                    </a14:imgEffect>
                  </a14:imgLayer>
                </a14:imgProps>
              </a:ext>
            </a:extLst>
          </a:blip>
          <a:srcRect l="15392" t="23660" r="63778"/>
          <a:stretch/>
        </p:blipFill>
        <p:spPr>
          <a:xfrm>
            <a:off x="3689240" y="3119438"/>
            <a:ext cx="1843314" cy="384016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890979" y="1398879"/>
            <a:ext cx="5269934" cy="1440130"/>
          </a:xfrm>
          <a:prstGeom prst="wedgeEllipseCallout">
            <a:avLst>
              <a:gd name="adj1" fmla="val 13214"/>
              <a:gd name="adj2" fmla="val 695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We’re in the library.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May I talk?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525575" y="1338801"/>
            <a:ext cx="5269934" cy="1560286"/>
          </a:xfrm>
          <a:prstGeom prst="wedgeEllipseCallout">
            <a:avLst>
              <a:gd name="adj1" fmla="val -18184"/>
              <a:gd name="adj2" fmla="val 61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you can’t.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Don’t talk, please.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Read books, please.</a:t>
            </a:r>
          </a:p>
        </p:txBody>
      </p:sp>
      <p:sp>
        <p:nvSpPr>
          <p:cNvPr id="11" name="Pentagon 10"/>
          <p:cNvSpPr/>
          <p:nvPr/>
        </p:nvSpPr>
        <p:spPr>
          <a:xfrm>
            <a:off x="161852" y="333829"/>
            <a:ext cx="4803700" cy="65399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Myriad Pro" panose="020B0503030403020204" pitchFamily="34" charset="0"/>
              </a:rPr>
              <a:t> Task 6 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84610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85008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97179" y="4252196"/>
            <a:ext cx="5022346" cy="61028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A. Open your book, please.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68657" y="5323771"/>
            <a:ext cx="4020833" cy="61028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D. Don’t talk, please.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97179" y="4966951"/>
            <a:ext cx="5022346" cy="96710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C. May I sing in the library?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68657" y="4252196"/>
            <a:ext cx="4020833" cy="96710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B. May I run?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3307" y="1015762"/>
            <a:ext cx="11760306" cy="3059391"/>
            <a:chOff x="143652" y="1140091"/>
            <a:chExt cx="11760306" cy="3059391"/>
          </a:xfrm>
        </p:grpSpPr>
        <p:grpSp>
          <p:nvGrpSpPr>
            <p:cNvPr id="2" name="Group 1"/>
            <p:cNvGrpSpPr/>
            <p:nvPr/>
          </p:nvGrpSpPr>
          <p:grpSpPr>
            <a:xfrm>
              <a:off x="143652" y="1140439"/>
              <a:ext cx="2728687" cy="2322285"/>
              <a:chOff x="754740" y="1189490"/>
              <a:chExt cx="2728687" cy="2322285"/>
            </a:xfrm>
            <a:solidFill>
              <a:srgbClr val="FFDDFF"/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754740" y="1189490"/>
                <a:ext cx="2728687" cy="2322285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50" name="Picture 2" descr="School Children, Desks, School, Classroom, Teacher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85" t="-2912" r="-795" b="52412"/>
              <a:stretch/>
            </p:blipFill>
            <p:spPr bwMode="auto">
              <a:xfrm>
                <a:off x="1487713" y="1333269"/>
                <a:ext cx="1262742" cy="2037165"/>
              </a:xfrm>
              <a:prstGeom prst="rect">
                <a:avLst/>
              </a:prstGeom>
              <a:grpFill/>
              <a:ln w="28575">
                <a:noFill/>
              </a:ln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6108461" y="1153201"/>
              <a:ext cx="2728687" cy="2322285"/>
              <a:chOff x="5745273" y="884008"/>
              <a:chExt cx="2728687" cy="232228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745273" y="884008"/>
                <a:ext cx="2728687" cy="232228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52" name="Picture 4" descr="Panel, Ban, To Speak, Forbidden, Stop, Warning, Symbol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9659" y="1125193"/>
                <a:ext cx="1839913" cy="1839913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4" name="Picture 6" descr="Vector File, Man, Song, Singing Ma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843" y="1153201"/>
              <a:ext cx="2637114" cy="23222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9175271" y="1140091"/>
              <a:ext cx="2728687" cy="2322285"/>
              <a:chOff x="8929591" y="1134471"/>
              <a:chExt cx="2728687" cy="232228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8929591" y="1134471"/>
                <a:ext cx="2728687" cy="2322285"/>
              </a:xfrm>
              <a:prstGeom prst="rect">
                <a:avLst/>
              </a:prstGeom>
              <a:solidFill>
                <a:srgbClr val="D5FFD5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56" name="Picture 8" descr="Girl, Running, Pet, Holding, Dog, Puppy, Happy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8295" y="1511553"/>
                <a:ext cx="2331277" cy="1636751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468257" y="3566849"/>
              <a:ext cx="9228463" cy="632633"/>
              <a:chOff x="1410042" y="2962069"/>
              <a:chExt cx="9228463" cy="632633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410042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245415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080788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916161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p:grp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23073"/>
              </p:ext>
            </p:extLst>
          </p:nvPr>
        </p:nvGraphicFramePr>
        <p:xfrm>
          <a:off x="2237203" y="6138466"/>
          <a:ext cx="81280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3489266" y="6134345"/>
            <a:ext cx="46679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18158" y="6134345"/>
            <a:ext cx="421910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4208" y="6134345"/>
            <a:ext cx="46679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495179" y="6134500"/>
            <a:ext cx="42671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02551" y="119707"/>
            <a:ext cx="53642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Myriad Pro" panose="020B0503030403020204" pitchFamily="34" charset="0"/>
              </a:rPr>
              <a:t>Look and choose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243990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82929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102640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28" y="210457"/>
            <a:ext cx="7953829" cy="66475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5988" y="2029858"/>
            <a:ext cx="3799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Simon says</a:t>
            </a:r>
          </a:p>
        </p:txBody>
      </p:sp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50437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026" name="Picture 2" descr="Couple, Dancers, Dance, Cowboy, Vintage, Ret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26" y="1230947"/>
            <a:ext cx="4022218" cy="541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064930" y="1861567"/>
            <a:ext cx="5588537" cy="2920513"/>
            <a:chOff x="-150936" y="2029859"/>
            <a:chExt cx="5588537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50936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16704" y="3201116"/>
              <a:ext cx="249223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Dance!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5577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6015708" cy="2920513"/>
            <a:chOff x="-166701" y="2029859"/>
            <a:chExt cx="6015708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2755" y="3311474"/>
              <a:ext cx="45762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Comic Sans MS" panose="030F0702030302020204" pitchFamily="66" charset="0"/>
                </a:rPr>
                <a:t>Play football!</a:t>
              </a:r>
            </a:p>
          </p:txBody>
        </p:sp>
      </p:grpSp>
      <p:pic>
        <p:nvPicPr>
          <p:cNvPr id="3078" name="Picture 6" descr="Boy, Football, Soccer, Guy, Kid, Man, Ball, Ki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75" y="2502611"/>
            <a:ext cx="4270700" cy="43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871413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41096" y="763100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7119294" cy="2920513"/>
            <a:chOff x="-166701" y="2029859"/>
            <a:chExt cx="7119294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76341" y="3343005"/>
              <a:ext cx="45762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Comic Sans MS" panose="030F0702030302020204" pitchFamily="66" charset="0"/>
                </a:rPr>
                <a:t>Talk!</a:t>
              </a:r>
            </a:p>
          </p:txBody>
        </p:sp>
      </p:grpSp>
      <p:pic>
        <p:nvPicPr>
          <p:cNvPr id="4098" name="Picture 2" descr="Loudspeaker, Man, Boy, Holding, Speaking, Speak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4"/>
          <a:stretch/>
        </p:blipFill>
        <p:spPr bwMode="auto">
          <a:xfrm>
            <a:off x="1545547" y="1982562"/>
            <a:ext cx="5184826" cy="4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60052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5588537" cy="2920513"/>
            <a:chOff x="-166701" y="2029859"/>
            <a:chExt cx="5588537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190125" y="3201116"/>
              <a:ext cx="249223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Jump!</a:t>
              </a:r>
            </a:p>
          </p:txBody>
        </p:sp>
      </p:grpSp>
      <p:pic>
        <p:nvPicPr>
          <p:cNvPr id="2050" name="Picture 2" descr="Run, Jump, Girl, Child, Hurray, Sky, Meadow, Jo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76" y="2316664"/>
            <a:ext cx="4495225" cy="2996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640070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41096" y="763100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7119294" cy="2920513"/>
            <a:chOff x="-166701" y="2029859"/>
            <a:chExt cx="7119294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76341" y="3343005"/>
              <a:ext cx="45762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Comic Sans MS" panose="030F0702030302020204" pitchFamily="66" charset="0"/>
                </a:rPr>
                <a:t>Run!</a:t>
              </a:r>
            </a:p>
          </p:txBody>
        </p:sp>
      </p:grpSp>
      <p:pic>
        <p:nvPicPr>
          <p:cNvPr id="5122" name="Picture 2" descr="Man, Running, Exercise, Jogging, Running M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70" y="2254468"/>
            <a:ext cx="4792244" cy="44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54667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40451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4. Unit 8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MYC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xg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zGA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MYC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xg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zGA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xgKVXahn1hYAAAAGIAAAAcAAAAdW5pdmVyc2FsL2xvY2FsX3NldHRpbmdzLnhtbLOxr8jNUShLLSrOzM+zVTLUM1BSSM1Lzk/JzEu3VQoNcdO1UFIoLknMS0nMyc9LtVXKy1dSsLfjssnJT07MCU4tKQEqLFYoyEmsTC0KSc0FMkpS/RJzgSrDw42V9O24AFBLAwQUAAIACADNYC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NYClVPMoRpUsAAABqAAAAGwAAAHVuaXZlcnNhbC91bml2ZXJzYWwucG5nLnhtbLOxr8jNUShLLSrOzM+zVTLUM1Cyt+PlsikoSi3LTC1XqACKGekZQICSQqWtkgkStzwzpSTDVsnCwBAhlpGamZ5RYqtkhiSoDzQSAFBLAQIAABQAAgAIAOOGAlPDxJh2RwMAAOEJAAAUAAAAAAAAAAEAAAAAAAAAAAB1bml2ZXJzYWwvcGxheWVyLnhtbFBLAQIAABQAAgAIAMxgKVXKowNubAYAACgZAAAdAAAAAAAAAAEAAAAAAHkDAAB1bml2ZXJzYWwvY29tbW9uX21lc3NhZ2VzLmxuZ1BLAQIAABQAAgAIAMxgKVUVHmAbowAAAH8BAAAuAAAAAAAAAAEAAAAAACAKAAB1bml2ZXJzYWwvcGxheWJhY2tfYW5kX25hdmlnYXRpb25fc2V0dGluZ3MueG1sUEsBAgAAFAACAAgAzGApVaenV+h8BAAAbxcAACcAAAAAAAAAAQAAAAAADwsAAHVuaXZlcnNhbC9mbGFzaF9wdWJsaXNoaW5nX3NldHRpbmdzLnhtbFBLAQIAABQAAgAIAMxgKVW86VOGdwMAAOgMAAAhAAAAAAAAAAEAAAAAANAPAAB1bml2ZXJzYWwvZmxhc2hfc2tpbl9zZXR0aW5ncy54bWxQSwECAAAUAAIACADMYClVF9vd2HcEAAD5FgAAJgAAAAAAAAABAAAAAACGEwAAdW5pdmVyc2FsL2h0bWxfcHVibGlzaGluZ19zZXR0aW5ncy54bWxQSwECAAAUAAIACADMYClVVHMZhbABAACBBgAAHwAAAAAAAAABAAAAAABBGAAAdW5pdmVyc2FsL2h0bWxfc2tpbl9zZXR0aW5ncy5qc1BLAQIAABQAAgAIAMxgKVXahn1hYAAAAGIAAAAcAAAAAAAAAAEAAAAAAC4aAAB1bml2ZXJzYWwvbG9jYWxfc2V0dGluZ3MueG1sUEsBAgAAFAACAAgAzWApVYPsCm8cBgAARxMAABcAAAAAAAAAAAAAAAAAyBoAAHVuaXZlcnNhbC91bml2ZXJzYWwucG5nUEsBAgAAFAACAAgAzWApVTzKEaVLAAAAagAAABsAAAAAAAAAAQAAAAAAGSEAAHVuaXZlcnNhbC91bml2ZXJzYWwucG5nLnhtbFBLBQYAAAAACgAKAAYDAACdIQAAAAA="/>
  <p:tag name="ISPRING_LMS_API_VERSION" val="SCORM 2004 (2nd edition)"/>
  <p:tag name="ISPRING_ULTRA_SCORM_COURSE_ID" val="A0C61382-46EE-442C-A011-16BDF5548115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94. Unit 8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8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34E07B-4EF6-4B0C-AB2D-DF227A798D1C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CB41FA-79FC-4FD5-805C-15B1AB481580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6846C-4BD7-4F1B-96D4-F2BF4529FCD6}: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9150E0-67C1-4461-B591-F7C64CA67B4D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9862C3-4103-46EF-989D-CAAE5C7100D9}:2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C7B19B-4C82-427F-8555-5B857F95D6AC}:2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A15207-3E1E-4A31-984C-01B58882DCDF}:2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C23CE8-4280-41A5-BECD-049A46143B0C}:2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C5ABF1-A4E1-41A0-8A18-03DE18C7EB4B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E1C122-771C-4DF4-AD34-F47A5C4E6AD8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C4616D-ACCC-42EE-8D5D-EADC46E72B3D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61F81-F6F2-4858-A67F-E8A13A02BC79}:2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E5D46D-2959-4FBB-A990-95F8C5591116}:26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3886F-A1C3-4518-B701-7999E09B535F}:26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943873-9DC2-4644-9AE4-B3799B0EE228}:2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26EC1A-8AE3-416E-9044-14B742DC03B4}:26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CF32EA-CE6B-4A4B-AB2B-DA4A3A734397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038142-488D-40F3-87DC-FAEFF897A78C}: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DA8031-D7D0-47D3-9A4F-614092E5921F}:27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B9584F-723C-4F53-82D3-C95DF4349A7F}:2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E98BF8-FCBB-4487-BC3A-84BFECB70359}:2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5DDE1-2FA7-423D-81E9-71F781465313}:2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37BBB6-8588-4548-8191-A80E72A11518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AB2CDB-5FEB-4BD2-99C0-E8C28544694F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6CC4AC-3FC9-4277-97A3-995C9FE26D7D}:2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35D874-9CEA-417F-BB0B-58475826A1FF}:2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60EBDC-F1E1-41F9-96BC-F773E9F12712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EC9D4D-CBE7-4C47-822B-2D81577F1B32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A9BB9-10CE-4621-8DD8-CF52214793DC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652</Words>
  <Application>Microsoft Office PowerPoint</Application>
  <PresentationFormat>Widescreen</PresentationFormat>
  <Paragraphs>140</Paragraphs>
  <Slides>29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黑体</vt:lpstr>
      <vt:lpstr>宋体</vt:lpstr>
      <vt:lpstr>Arial</vt:lpstr>
      <vt:lpstr>Bebas Neue</vt:lpstr>
      <vt:lpstr>Calibri</vt:lpstr>
      <vt:lpstr>Calibri Light</vt:lpstr>
      <vt:lpstr>Comic Sans MS</vt:lpstr>
      <vt:lpstr>Consolas</vt:lpstr>
      <vt:lpstr>Gill Sans Ultra Bold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Wingdings</vt:lpstr>
      <vt:lpstr>幼圆</vt:lpstr>
      <vt:lpstr>Office Theme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94. Unit 8 - Lesson 1 - Period 2</dc:title>
  <dc:creator>DELL 7240</dc:creator>
  <cp:lastModifiedBy>Admin</cp:lastModifiedBy>
  <cp:revision>57</cp:revision>
  <dcterms:created xsi:type="dcterms:W3CDTF">2022-03-08T14:03:29Z</dcterms:created>
  <dcterms:modified xsi:type="dcterms:W3CDTF">2022-10-07T05:40:54Z</dcterms:modified>
</cp:coreProperties>
</file>