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sldIdLst>
    <p:sldId id="279" r:id="rId2"/>
    <p:sldId id="277" r:id="rId3"/>
    <p:sldId id="305" r:id="rId4"/>
    <p:sldId id="306" r:id="rId5"/>
    <p:sldId id="307" r:id="rId6"/>
    <p:sldId id="310" r:id="rId7"/>
    <p:sldId id="311" r:id="rId8"/>
    <p:sldId id="309" r:id="rId9"/>
    <p:sldId id="312" r:id="rId10"/>
    <p:sldId id="303" r:id="rId11"/>
    <p:sldId id="289" r:id="rId12"/>
    <p:sldId id="290" r:id="rId13"/>
    <p:sldId id="278" r:id="rId14"/>
    <p:sldId id="257" r:id="rId15"/>
    <p:sldId id="258" r:id="rId16"/>
    <p:sldId id="281" r:id="rId17"/>
    <p:sldId id="302" r:id="rId18"/>
    <p:sldId id="259" r:id="rId19"/>
    <p:sldId id="260" r:id="rId20"/>
    <p:sldId id="261" r:id="rId21"/>
    <p:sldId id="262" r:id="rId22"/>
    <p:sldId id="288" r:id="rId23"/>
  </p:sldIdLst>
  <p:sldSz cx="12192000" cy="6858000"/>
  <p:notesSz cx="6858000" cy="9144000"/>
  <p:embeddedFontLst>
    <p:embeddedFont>
      <p:font typeface=".VnSouthern" panose="020B7200000000000000" pitchFamily="34" charset="0"/>
      <p:regular r:id="rId25"/>
      <p:bold r:id="rId26"/>
      <p:italic r:id="rId27"/>
      <p:boldItalic r:id="rId28"/>
    </p:embeddedFont>
    <p:embeddedFont>
      <p:font typeface="Arial Black" panose="020B0A04020102020204" pitchFamily="34" charset="0"/>
      <p:bold r:id="rId29"/>
    </p:embeddedFont>
    <p:embeddedFont>
      <p:font typeface="Bodoni MT Black" panose="02070A03080606020203" pitchFamily="18" charset="0"/>
      <p:bold r:id="rId30"/>
      <p:boldItalic r:id="rId31"/>
    </p:embeddedFont>
    <p:embeddedFont>
      <p:font typeface="Britannic Bold" panose="020B0903060703020204" pitchFamily="34" charset="0"/>
      <p:regular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Cambria" panose="02040503050406030204" pitchFamily="18" charset="0"/>
      <p:regular r:id="rId37"/>
      <p:bold r:id="rId38"/>
      <p:italic r:id="rId39"/>
      <p:boldItalic r:id="rId40"/>
    </p:embeddedFont>
    <p:embeddedFont>
      <p:font typeface="Elephant" panose="02020904090505020303" pitchFamily="18" charset="0"/>
      <p:regular r:id="rId41"/>
      <p:italic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CFCFC"/>
    <a:srgbClr val="FF0066"/>
    <a:srgbClr val="0B54AD"/>
    <a:srgbClr val="FF33CC"/>
    <a:srgbClr val="0097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EC3EA0-3BC0-4089-8A22-F2BA133FCAC0}" type="datetimeFigureOut">
              <a:rPr lang="en-US" smtClean="0"/>
              <a:t>15-Jan-23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9B2B91-9773-4446-8365-F9B0F1189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418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8113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3378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8446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1797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4351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0806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9363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23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-145608" y="0"/>
            <a:ext cx="12436918" cy="696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370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70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6.png"/><Relationship Id="rId7" Type="http://schemas.openxmlformats.org/officeDocument/2006/relationships/image" Target="../media/image1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4.png"/><Relationship Id="rId18" Type="http://schemas.openxmlformats.org/officeDocument/2006/relationships/image" Target="../media/image37.png"/><Relationship Id="rId3" Type="http://schemas.openxmlformats.org/officeDocument/2006/relationships/hyperlink" Target="https://www.sachmem.vn/books/19/exercises/5774" TargetMode="External"/><Relationship Id="rId21" Type="http://schemas.openxmlformats.org/officeDocument/2006/relationships/image" Target="../media/image40.png"/><Relationship Id="rId7" Type="http://schemas.openxmlformats.org/officeDocument/2006/relationships/hyperlink" Target="https://www.sachmem.vn/books/19/exercises/5775" TargetMode="External"/><Relationship Id="rId12" Type="http://schemas.openxmlformats.org/officeDocument/2006/relationships/hyperlink" Target="https://www.sachmem.vn/books/19/pages#!?page=13" TargetMode="External"/><Relationship Id="rId17" Type="http://schemas.openxmlformats.org/officeDocument/2006/relationships/image" Target="../media/image36.png"/><Relationship Id="rId2" Type="http://schemas.openxmlformats.org/officeDocument/2006/relationships/image" Target="../media/image28.png"/><Relationship Id="rId16" Type="http://schemas.openxmlformats.org/officeDocument/2006/relationships/hyperlink" Target="https://www.sachmem.vn/books/19/exercises/5778" TargetMode="External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11" Type="http://schemas.openxmlformats.org/officeDocument/2006/relationships/image" Target="../media/image33.png"/><Relationship Id="rId24" Type="http://schemas.openxmlformats.org/officeDocument/2006/relationships/image" Target="../media/image43.png"/><Relationship Id="rId5" Type="http://schemas.openxmlformats.org/officeDocument/2006/relationships/hyperlink" Target="https://www.sachmem.vn/books/19/pages#!?page=12" TargetMode="External"/><Relationship Id="rId15" Type="http://schemas.openxmlformats.org/officeDocument/2006/relationships/image" Target="../media/image35.png"/><Relationship Id="rId23" Type="http://schemas.openxmlformats.org/officeDocument/2006/relationships/image" Target="../media/image42.png"/><Relationship Id="rId10" Type="http://schemas.openxmlformats.org/officeDocument/2006/relationships/hyperlink" Target="https://www.sachmem.vn/books/19/exercises/5776" TargetMode="External"/><Relationship Id="rId19" Type="http://schemas.openxmlformats.org/officeDocument/2006/relationships/image" Target="../media/image38.png"/><Relationship Id="rId4" Type="http://schemas.openxmlformats.org/officeDocument/2006/relationships/image" Target="../media/image29.png"/><Relationship Id="rId9" Type="http://schemas.openxmlformats.org/officeDocument/2006/relationships/image" Target="../media/image32.png"/><Relationship Id="rId14" Type="http://schemas.openxmlformats.org/officeDocument/2006/relationships/hyperlink" Target="https://www.sachmem.vn/books/19/exercises/5777" TargetMode="External"/><Relationship Id="rId22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hyperlink" Target="https://www.sachmem.vn/books/19/exercises/5777" TargetMode="External"/><Relationship Id="rId18" Type="http://schemas.openxmlformats.org/officeDocument/2006/relationships/image" Target="../media/image44.jpe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12" Type="http://schemas.openxmlformats.org/officeDocument/2006/relationships/image" Target="../media/image34.png"/><Relationship Id="rId17" Type="http://schemas.openxmlformats.org/officeDocument/2006/relationships/image" Target="../media/image37.png"/><Relationship Id="rId2" Type="http://schemas.openxmlformats.org/officeDocument/2006/relationships/hyperlink" Target="https://www.sachmem.vn/books/19/exercises/5774" TargetMode="External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sachmem.vn/books/19/exercises/5775" TargetMode="External"/><Relationship Id="rId11" Type="http://schemas.openxmlformats.org/officeDocument/2006/relationships/hyperlink" Target="https://www.sachmem.vn/books/19/pages#!?page=13" TargetMode="External"/><Relationship Id="rId5" Type="http://schemas.openxmlformats.org/officeDocument/2006/relationships/image" Target="../media/image30.png"/><Relationship Id="rId15" Type="http://schemas.openxmlformats.org/officeDocument/2006/relationships/hyperlink" Target="https://www.sachmem.vn/books/19/exercises/5778" TargetMode="External"/><Relationship Id="rId10" Type="http://schemas.openxmlformats.org/officeDocument/2006/relationships/image" Target="../media/image33.png"/><Relationship Id="rId4" Type="http://schemas.openxmlformats.org/officeDocument/2006/relationships/hyperlink" Target="https://www.sachmem.vn/books/19/pages#!?page=12" TargetMode="External"/><Relationship Id="rId9" Type="http://schemas.openxmlformats.org/officeDocument/2006/relationships/hyperlink" Target="https://www.sachmem.vn/books/19/exercises/5776" TargetMode="External"/><Relationship Id="rId1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89015" y="5017224"/>
            <a:ext cx="2688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>
                <a:solidFill>
                  <a:srgbClr val="C0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sz="3600" b="1">
                <a:latin typeface=".VnSouthern" panose="020B7200000000000000" pitchFamily="34" charset="0"/>
              </a:rPr>
              <a:t>Lesson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00104" y="1095522"/>
            <a:ext cx="2866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C00000"/>
                </a:solidFill>
                <a:latin typeface=".VnSouthern" panose="020B7200000000000000" pitchFamily="34" charset="0"/>
              </a:rPr>
              <a:t>Unit 3</a:t>
            </a:r>
          </a:p>
        </p:txBody>
      </p:sp>
      <p:sp>
        <p:nvSpPr>
          <p:cNvPr id="4" name="Rectangle 3"/>
          <p:cNvSpPr/>
          <p:nvPr/>
        </p:nvSpPr>
        <p:spPr>
          <a:xfrm>
            <a:off x="1448387" y="2019423"/>
            <a:ext cx="9169813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8000" b="1" spc="-30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002060"/>
                </a:solidFill>
                <a:effectLst>
                  <a:glow rad="139700">
                    <a:schemeClr val="bg1"/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doni MT Black" panose="02070A03080606020203" pitchFamily="18" charset="0"/>
                <a:cs typeface="Arial" panose="020B0604020202020204" pitchFamily="34" charset="0"/>
              </a:rPr>
              <a:t>Where did you go </a:t>
            </a:r>
          </a:p>
          <a:p>
            <a:pPr algn="ctr">
              <a:spcAft>
                <a:spcPts val="1200"/>
              </a:spcAft>
            </a:pPr>
            <a:r>
              <a:rPr lang="en-US" sz="8000" b="1" spc="-30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002060"/>
                </a:solidFill>
                <a:effectLst>
                  <a:glow rad="139700">
                    <a:schemeClr val="bg1"/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doni MT Black" panose="02070A03080606020203" pitchFamily="18" charset="0"/>
                <a:cs typeface="Arial" panose="020B0604020202020204" pitchFamily="34" charset="0"/>
              </a:rPr>
              <a:t>on holiday?</a:t>
            </a:r>
            <a:endParaRPr lang="en-US" sz="8000" b="1" spc="-300" dirty="0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rgbClr val="002060"/>
              </a:solidFill>
              <a:effectLst>
                <a:glow rad="139700">
                  <a:schemeClr val="bg1"/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Bodoni MT Black" panose="02070A030806060202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864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https://s.sachmem.vn/public/images/TA5T1SHS/U3-L1-2-1-5595f7db90fa1beaf86527717160be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730" y="975779"/>
            <a:ext cx="2373114" cy="160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s.sachmem.vn/public/images/TA5T1SHS/U3-L1-2-2-afdcd5a39a7893cbb2b83c2caf147be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989" y="975781"/>
            <a:ext cx="2373114" cy="160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https://s.sachmem.vn/public/images/TA5T1SHS/U3-L1-2-3-f70e7124a38150b509c6811d0556b4b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585" y="3791767"/>
            <a:ext cx="2373114" cy="160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s.sachmem.vn/public/images/TA5T1SHS/U3-L1-2-4-5e737394057129d2b5881277eb3cebb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296" y="3791767"/>
            <a:ext cx="2373114" cy="160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049885" y="5466629"/>
            <a:ext cx="4803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Hue Imperial City</a:t>
            </a:r>
            <a:endParaRPr lang="en-US" sz="3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92457" y="2675190"/>
            <a:ext cx="3261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Long Bay</a:t>
            </a:r>
          </a:p>
        </p:txBody>
      </p:sp>
      <p:sp>
        <p:nvSpPr>
          <p:cNvPr id="9" name="Rectangle 8"/>
          <p:cNvSpPr/>
          <p:nvPr/>
        </p:nvSpPr>
        <p:spPr>
          <a:xfrm>
            <a:off x="6946515" y="2675191"/>
            <a:ext cx="3261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Phu Quoc Island</a:t>
            </a:r>
          </a:p>
        </p:txBody>
      </p:sp>
      <p:sp>
        <p:nvSpPr>
          <p:cNvPr id="10" name="Rectangle 9"/>
          <p:cNvSpPr/>
          <p:nvPr/>
        </p:nvSpPr>
        <p:spPr>
          <a:xfrm>
            <a:off x="6442813" y="5439298"/>
            <a:ext cx="39534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Hoi An  Ancient Town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57601" y="5862847"/>
            <a:ext cx="4803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 đô Huế</a:t>
            </a:r>
            <a:endParaRPr lang="en-US" sz="3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00173" y="3071408"/>
            <a:ext cx="3261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Vịnh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Long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788866" y="3071409"/>
            <a:ext cx="3261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254408" y="5828356"/>
            <a:ext cx="39534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Phố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cổ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92793" y="429269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200" b="1">
                <a:latin typeface="Arial" panose="020B0604020202020204" pitchFamily="34" charset="0"/>
                <a:cs typeface="Arial" panose="020B0604020202020204" pitchFamily="34" charset="0"/>
              </a:rPr>
              <a:t>    Vocabulary</a:t>
            </a:r>
          </a:p>
        </p:txBody>
      </p:sp>
    </p:spTree>
    <p:extLst>
      <p:ext uri="{BB962C8B-B14F-4D97-AF65-F5344CB8AC3E}">
        <p14:creationId xmlns:p14="http://schemas.microsoft.com/office/powerpoint/2010/main" val="280219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6" grpId="0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.sachmem.vn/public/images/TA5T1SHS/U3-L1-2-2-afdcd5a39a7893cbb2b83c2caf147be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635" y="1177406"/>
            <a:ext cx="2373114" cy="160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https://s.sachmem.vn/public/images/TA5T1SHS/U3-L1-2-3-f70e7124a38150b509c6811d0556b4b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350" y="1212748"/>
            <a:ext cx="2373114" cy="160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 Diagonal Corner Rectangle 9"/>
          <p:cNvSpPr/>
          <p:nvPr/>
        </p:nvSpPr>
        <p:spPr>
          <a:xfrm>
            <a:off x="8203515" y="3738304"/>
            <a:ext cx="2834640" cy="914400"/>
          </a:xfrm>
          <a:prstGeom prst="round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lvl="0" algn="ctr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Hoi An  </a:t>
            </a:r>
          </a:p>
          <a:p>
            <a:pPr lvl="0" algn="ctr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Ancient Town</a:t>
            </a:r>
          </a:p>
        </p:txBody>
      </p:sp>
      <p:sp>
        <p:nvSpPr>
          <p:cNvPr id="11" name="Round Diagonal Corner Rectangle 10"/>
          <p:cNvSpPr/>
          <p:nvPr/>
        </p:nvSpPr>
        <p:spPr>
          <a:xfrm>
            <a:off x="952587" y="3940115"/>
            <a:ext cx="2834640" cy="510778"/>
          </a:xfrm>
          <a:prstGeom prst="round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lvl="0" algn="ctr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trip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0079" y="919864"/>
            <a:ext cx="3278940" cy="2193639"/>
          </a:xfrm>
          <a:prstGeom prst="rect">
            <a:avLst/>
          </a:prstGeom>
        </p:spPr>
      </p:pic>
      <p:sp>
        <p:nvSpPr>
          <p:cNvPr id="19" name="Round Diagonal Corner Rectangle 18"/>
          <p:cNvSpPr/>
          <p:nvPr/>
        </p:nvSpPr>
        <p:spPr>
          <a:xfrm>
            <a:off x="952587" y="5404299"/>
            <a:ext cx="2834640" cy="510778"/>
          </a:xfrm>
          <a:prstGeom prst="round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lvl="0" algn="ctr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Phố cổ Hội An</a:t>
            </a:r>
          </a:p>
        </p:txBody>
      </p:sp>
      <p:sp>
        <p:nvSpPr>
          <p:cNvPr id="20" name="Round Diagonal Corner Rectangle 19"/>
          <p:cNvSpPr/>
          <p:nvPr/>
        </p:nvSpPr>
        <p:spPr>
          <a:xfrm>
            <a:off x="8231872" y="5501493"/>
            <a:ext cx="2834640" cy="510778"/>
          </a:xfrm>
          <a:prstGeom prst="round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lvl="0" algn="ctr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chuyến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183350" y="414772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Look and match.</a:t>
            </a:r>
          </a:p>
        </p:txBody>
      </p:sp>
      <p:sp>
        <p:nvSpPr>
          <p:cNvPr id="9" name="Round Diagonal Corner Rectangle 8"/>
          <p:cNvSpPr/>
          <p:nvPr/>
        </p:nvSpPr>
        <p:spPr>
          <a:xfrm>
            <a:off x="4578051" y="3940115"/>
            <a:ext cx="2834640" cy="510778"/>
          </a:xfrm>
          <a:prstGeom prst="round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lvl="0" algn="ctr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Phu Quoc Island</a:t>
            </a:r>
          </a:p>
        </p:txBody>
      </p:sp>
      <p:sp>
        <p:nvSpPr>
          <p:cNvPr id="18" name="Round Diagonal Corner Rectangle 17"/>
          <p:cNvSpPr/>
          <p:nvPr/>
        </p:nvSpPr>
        <p:spPr>
          <a:xfrm>
            <a:off x="4578051" y="5501493"/>
            <a:ext cx="2834640" cy="510778"/>
          </a:xfrm>
          <a:prstGeom prst="round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lvl="0" algn="ctr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2-Point Star 1"/>
          <p:cNvSpPr/>
          <p:nvPr/>
        </p:nvSpPr>
        <p:spPr>
          <a:xfrm>
            <a:off x="954750" y="2529509"/>
            <a:ext cx="457200" cy="457200"/>
          </a:xfrm>
          <a:prstGeom prst="star12">
            <a:avLst/>
          </a:prstGeom>
          <a:solidFill>
            <a:srgbClr val="FF33CC"/>
          </a:solidFill>
          <a:ln>
            <a:solidFill>
              <a:srgbClr val="FF0066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3" name="12-Point Star 22"/>
          <p:cNvSpPr/>
          <p:nvPr/>
        </p:nvSpPr>
        <p:spPr>
          <a:xfrm>
            <a:off x="4578051" y="2529509"/>
            <a:ext cx="457200" cy="457200"/>
          </a:xfrm>
          <a:prstGeom prst="star12">
            <a:avLst/>
          </a:prstGeom>
          <a:solidFill>
            <a:srgbClr val="FF33CC"/>
          </a:solidFill>
          <a:ln>
            <a:solidFill>
              <a:srgbClr val="FF0066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" name="12-Point Star 23"/>
          <p:cNvSpPr/>
          <p:nvPr/>
        </p:nvSpPr>
        <p:spPr>
          <a:xfrm>
            <a:off x="8203515" y="2523873"/>
            <a:ext cx="457200" cy="457200"/>
          </a:xfrm>
          <a:prstGeom prst="star12">
            <a:avLst/>
          </a:prstGeom>
          <a:solidFill>
            <a:srgbClr val="FF33CC"/>
          </a:solidFill>
          <a:ln>
            <a:solidFill>
              <a:srgbClr val="FF0066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5" name="12-Point Star 24"/>
          <p:cNvSpPr/>
          <p:nvPr/>
        </p:nvSpPr>
        <p:spPr>
          <a:xfrm>
            <a:off x="756670" y="3743940"/>
            <a:ext cx="457200" cy="457200"/>
          </a:xfrm>
          <a:prstGeom prst="star12">
            <a:avLst/>
          </a:prstGeom>
          <a:solidFill>
            <a:srgbClr val="92D050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6" name="12-Point Star 25"/>
          <p:cNvSpPr/>
          <p:nvPr/>
        </p:nvSpPr>
        <p:spPr>
          <a:xfrm>
            <a:off x="4379971" y="3743940"/>
            <a:ext cx="457200" cy="457200"/>
          </a:xfrm>
          <a:prstGeom prst="star12">
            <a:avLst/>
          </a:prstGeom>
          <a:solidFill>
            <a:srgbClr val="92D050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7" name="12-Point Star 26"/>
          <p:cNvSpPr/>
          <p:nvPr/>
        </p:nvSpPr>
        <p:spPr>
          <a:xfrm>
            <a:off x="8005435" y="3738304"/>
            <a:ext cx="457200" cy="457200"/>
          </a:xfrm>
          <a:prstGeom prst="star12">
            <a:avLst/>
          </a:prstGeom>
          <a:solidFill>
            <a:srgbClr val="92D050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8" name="12-Point Star 27"/>
          <p:cNvSpPr/>
          <p:nvPr/>
        </p:nvSpPr>
        <p:spPr>
          <a:xfrm>
            <a:off x="767488" y="5251740"/>
            <a:ext cx="457200" cy="457200"/>
          </a:xfrm>
          <a:prstGeom prst="star12">
            <a:avLst/>
          </a:prstGeom>
          <a:solidFill>
            <a:srgbClr val="00B0F0"/>
          </a:solidFill>
          <a:ln>
            <a:solidFill>
              <a:srgbClr val="0B54AD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29" name="12-Point Star 28"/>
          <p:cNvSpPr/>
          <p:nvPr/>
        </p:nvSpPr>
        <p:spPr>
          <a:xfrm>
            <a:off x="4390789" y="5251740"/>
            <a:ext cx="457200" cy="457200"/>
          </a:xfrm>
          <a:prstGeom prst="star12">
            <a:avLst/>
          </a:prstGeom>
          <a:solidFill>
            <a:srgbClr val="00B0F0"/>
          </a:solidFill>
          <a:ln>
            <a:solidFill>
              <a:srgbClr val="0B54AD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30" name="12-Point Star 29"/>
          <p:cNvSpPr/>
          <p:nvPr/>
        </p:nvSpPr>
        <p:spPr>
          <a:xfrm>
            <a:off x="8016253" y="5246104"/>
            <a:ext cx="457200" cy="457200"/>
          </a:xfrm>
          <a:prstGeom prst="star12">
            <a:avLst/>
          </a:prstGeom>
          <a:solidFill>
            <a:srgbClr val="00B0F0"/>
          </a:solidFill>
          <a:ln>
            <a:solidFill>
              <a:srgbClr val="0B54AD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cxnSp>
        <p:nvCxnSpPr>
          <p:cNvPr id="31" name="Straight Arrow Connector 30"/>
          <p:cNvCxnSpPr>
            <a:stCxn id="5" idx="2"/>
            <a:endCxn id="27" idx="8"/>
          </p:cNvCxnSpPr>
          <p:nvPr/>
        </p:nvCxnSpPr>
        <p:spPr>
          <a:xfrm>
            <a:off x="2369907" y="2820621"/>
            <a:ext cx="5666155" cy="103198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3435409" y="4389397"/>
            <a:ext cx="4768106" cy="101490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2685525" y="2925353"/>
            <a:ext cx="2848770" cy="988997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1" idx="1"/>
            <a:endCxn id="30" idx="8"/>
          </p:cNvCxnSpPr>
          <p:nvPr/>
        </p:nvCxnSpPr>
        <p:spPr>
          <a:xfrm>
            <a:off x="2369907" y="4450893"/>
            <a:ext cx="5676973" cy="909511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4" idx="2"/>
            <a:endCxn id="9" idx="3"/>
          </p:cNvCxnSpPr>
          <p:nvPr/>
        </p:nvCxnSpPr>
        <p:spPr>
          <a:xfrm flipH="1">
            <a:off x="5995371" y="2785279"/>
            <a:ext cx="3653821" cy="1154836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9" idx="1"/>
            <a:endCxn id="18" idx="3"/>
          </p:cNvCxnSpPr>
          <p:nvPr/>
        </p:nvCxnSpPr>
        <p:spPr>
          <a:xfrm>
            <a:off x="5995371" y="4450893"/>
            <a:ext cx="0" cy="105060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226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1" descr="https://s.sachmem.vn/public/images/TA5T1SHS/U3-L1-2-1-5595f7db90fa1beaf86527717160be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745" y="1177406"/>
            <a:ext cx="2373114" cy="160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https://s.sachmem.vn/public/images/TA5T1SHS/U3-L1-2-4-5e737394057129d2b5881277eb3cebb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321" y="1213299"/>
            <a:ext cx="2373114" cy="160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7781" y="947296"/>
            <a:ext cx="1927377" cy="2017022"/>
          </a:xfrm>
          <a:prstGeom prst="rect">
            <a:avLst/>
          </a:prstGeom>
        </p:spPr>
      </p:pic>
      <p:sp>
        <p:nvSpPr>
          <p:cNvPr id="10" name="Round Diagonal Corner Rectangle 9"/>
          <p:cNvSpPr/>
          <p:nvPr/>
        </p:nvSpPr>
        <p:spPr>
          <a:xfrm>
            <a:off x="8203515" y="3940115"/>
            <a:ext cx="2834640" cy="510778"/>
          </a:xfrm>
          <a:prstGeom prst="round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lvl="0" algn="ctr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Long Bay</a:t>
            </a:r>
          </a:p>
        </p:txBody>
      </p:sp>
      <p:sp>
        <p:nvSpPr>
          <p:cNvPr id="11" name="Round Diagonal Corner Rectangle 10"/>
          <p:cNvSpPr/>
          <p:nvPr/>
        </p:nvSpPr>
        <p:spPr>
          <a:xfrm>
            <a:off x="952587" y="3940115"/>
            <a:ext cx="2834640" cy="510778"/>
          </a:xfrm>
          <a:prstGeom prst="round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lvl="0" algn="ctr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holiday</a:t>
            </a:r>
          </a:p>
        </p:txBody>
      </p:sp>
      <p:sp>
        <p:nvSpPr>
          <p:cNvPr id="19" name="Round Diagonal Corner Rectangle 18"/>
          <p:cNvSpPr/>
          <p:nvPr/>
        </p:nvSpPr>
        <p:spPr>
          <a:xfrm>
            <a:off x="952587" y="5404299"/>
            <a:ext cx="2834640" cy="510778"/>
          </a:xfrm>
          <a:prstGeom prst="round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lvl="0" algn="ctr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Vịnh Hạ Long</a:t>
            </a:r>
          </a:p>
        </p:txBody>
      </p:sp>
      <p:sp>
        <p:nvSpPr>
          <p:cNvPr id="20" name="Round Diagonal Corner Rectangle 19"/>
          <p:cNvSpPr/>
          <p:nvPr/>
        </p:nvSpPr>
        <p:spPr>
          <a:xfrm>
            <a:off x="8231872" y="5501493"/>
            <a:ext cx="2834640" cy="510778"/>
          </a:xfrm>
          <a:prstGeom prst="round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lvl="0" algn="ctr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 đô Huế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183350" y="414772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Look and match.</a:t>
            </a:r>
          </a:p>
        </p:txBody>
      </p:sp>
      <p:sp>
        <p:nvSpPr>
          <p:cNvPr id="9" name="Round Diagonal Corner Rectangle 8"/>
          <p:cNvSpPr/>
          <p:nvPr/>
        </p:nvSpPr>
        <p:spPr>
          <a:xfrm>
            <a:off x="4578051" y="3940115"/>
            <a:ext cx="2834640" cy="510778"/>
          </a:xfrm>
          <a:prstGeom prst="round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Hue Imperial City</a:t>
            </a:r>
            <a:endParaRPr lang="en-US" sz="3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 Diagonal Corner Rectangle 17"/>
          <p:cNvSpPr/>
          <p:nvPr/>
        </p:nvSpPr>
        <p:spPr>
          <a:xfrm>
            <a:off x="4578051" y="5501493"/>
            <a:ext cx="2834640" cy="510778"/>
          </a:xfrm>
          <a:prstGeom prst="round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lvl="0" algn="ctr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kỳ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nghỉ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2-Point Star 1"/>
          <p:cNvSpPr/>
          <p:nvPr/>
        </p:nvSpPr>
        <p:spPr>
          <a:xfrm>
            <a:off x="954750" y="2529509"/>
            <a:ext cx="457200" cy="457200"/>
          </a:xfrm>
          <a:prstGeom prst="star12">
            <a:avLst/>
          </a:prstGeom>
          <a:solidFill>
            <a:srgbClr val="FF33CC"/>
          </a:solidFill>
          <a:ln>
            <a:solidFill>
              <a:srgbClr val="FF0066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3" name="12-Point Star 22"/>
          <p:cNvSpPr/>
          <p:nvPr/>
        </p:nvSpPr>
        <p:spPr>
          <a:xfrm>
            <a:off x="4578051" y="2529509"/>
            <a:ext cx="457200" cy="457200"/>
          </a:xfrm>
          <a:prstGeom prst="star12">
            <a:avLst/>
          </a:prstGeom>
          <a:solidFill>
            <a:srgbClr val="FF33CC"/>
          </a:solidFill>
          <a:ln>
            <a:solidFill>
              <a:srgbClr val="FF0066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" name="12-Point Star 23"/>
          <p:cNvSpPr/>
          <p:nvPr/>
        </p:nvSpPr>
        <p:spPr>
          <a:xfrm>
            <a:off x="8203515" y="2523873"/>
            <a:ext cx="457200" cy="457200"/>
          </a:xfrm>
          <a:prstGeom prst="star12">
            <a:avLst/>
          </a:prstGeom>
          <a:solidFill>
            <a:srgbClr val="FF33CC"/>
          </a:solidFill>
          <a:ln>
            <a:solidFill>
              <a:srgbClr val="FF0066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5" name="12-Point Star 24"/>
          <p:cNvSpPr/>
          <p:nvPr/>
        </p:nvSpPr>
        <p:spPr>
          <a:xfrm>
            <a:off x="756670" y="3743940"/>
            <a:ext cx="457200" cy="457200"/>
          </a:xfrm>
          <a:prstGeom prst="star12">
            <a:avLst/>
          </a:prstGeom>
          <a:solidFill>
            <a:srgbClr val="92D050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6" name="12-Point Star 25"/>
          <p:cNvSpPr/>
          <p:nvPr/>
        </p:nvSpPr>
        <p:spPr>
          <a:xfrm>
            <a:off x="4379971" y="3743940"/>
            <a:ext cx="457200" cy="457200"/>
          </a:xfrm>
          <a:prstGeom prst="star12">
            <a:avLst/>
          </a:prstGeom>
          <a:solidFill>
            <a:srgbClr val="92D050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7" name="12-Point Star 26"/>
          <p:cNvSpPr/>
          <p:nvPr/>
        </p:nvSpPr>
        <p:spPr>
          <a:xfrm>
            <a:off x="8005435" y="3738304"/>
            <a:ext cx="457200" cy="457200"/>
          </a:xfrm>
          <a:prstGeom prst="star12">
            <a:avLst/>
          </a:prstGeom>
          <a:solidFill>
            <a:srgbClr val="92D050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8" name="12-Point Star 27"/>
          <p:cNvSpPr/>
          <p:nvPr/>
        </p:nvSpPr>
        <p:spPr>
          <a:xfrm>
            <a:off x="767488" y="5251740"/>
            <a:ext cx="457200" cy="457200"/>
          </a:xfrm>
          <a:prstGeom prst="star12">
            <a:avLst/>
          </a:prstGeom>
          <a:solidFill>
            <a:srgbClr val="00B0F0"/>
          </a:solidFill>
          <a:ln>
            <a:solidFill>
              <a:srgbClr val="0B54AD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29" name="12-Point Star 28"/>
          <p:cNvSpPr/>
          <p:nvPr/>
        </p:nvSpPr>
        <p:spPr>
          <a:xfrm>
            <a:off x="4390789" y="5251740"/>
            <a:ext cx="457200" cy="457200"/>
          </a:xfrm>
          <a:prstGeom prst="star12">
            <a:avLst/>
          </a:prstGeom>
          <a:solidFill>
            <a:srgbClr val="00B0F0"/>
          </a:solidFill>
          <a:ln>
            <a:solidFill>
              <a:srgbClr val="0B54AD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30" name="12-Point Star 29"/>
          <p:cNvSpPr/>
          <p:nvPr/>
        </p:nvSpPr>
        <p:spPr>
          <a:xfrm>
            <a:off x="8016253" y="5246104"/>
            <a:ext cx="457200" cy="457200"/>
          </a:xfrm>
          <a:prstGeom prst="star12">
            <a:avLst/>
          </a:prstGeom>
          <a:solidFill>
            <a:srgbClr val="00B0F0"/>
          </a:solidFill>
          <a:ln>
            <a:solidFill>
              <a:srgbClr val="0B54AD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cxnSp>
        <p:nvCxnSpPr>
          <p:cNvPr id="31" name="Straight Arrow Connector 30"/>
          <p:cNvCxnSpPr>
            <a:endCxn id="9" idx="3"/>
          </p:cNvCxnSpPr>
          <p:nvPr/>
        </p:nvCxnSpPr>
        <p:spPr>
          <a:xfrm>
            <a:off x="2369907" y="2820621"/>
            <a:ext cx="3625464" cy="111949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3435409" y="4389397"/>
            <a:ext cx="4768106" cy="101490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2685525" y="2925353"/>
            <a:ext cx="2848770" cy="988997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1" idx="1"/>
            <a:endCxn id="18" idx="3"/>
          </p:cNvCxnSpPr>
          <p:nvPr/>
        </p:nvCxnSpPr>
        <p:spPr>
          <a:xfrm>
            <a:off x="2369907" y="4450893"/>
            <a:ext cx="3625464" cy="105060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10" idx="3"/>
          </p:cNvCxnSpPr>
          <p:nvPr/>
        </p:nvCxnSpPr>
        <p:spPr>
          <a:xfrm flipH="1">
            <a:off x="9620835" y="2785279"/>
            <a:ext cx="28358" cy="1154836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9" idx="1"/>
            <a:endCxn id="30" idx="9"/>
          </p:cNvCxnSpPr>
          <p:nvPr/>
        </p:nvCxnSpPr>
        <p:spPr>
          <a:xfrm>
            <a:off x="5995371" y="4450893"/>
            <a:ext cx="2135182" cy="825838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673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1689" y="2427005"/>
            <a:ext cx="975929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Elephant" panose="02020904090505020303" pitchFamily="18" charset="0"/>
              </a:rPr>
              <a:t>Grammar</a:t>
            </a:r>
          </a:p>
        </p:txBody>
      </p:sp>
    </p:spTree>
    <p:extLst>
      <p:ext uri="{BB962C8B-B14F-4D97-AF65-F5344CB8AC3E}">
        <p14:creationId xmlns:p14="http://schemas.microsoft.com/office/powerpoint/2010/main" val="48741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609" y="692460"/>
            <a:ext cx="9046346" cy="5897295"/>
          </a:xfrm>
          <a:prstGeom prst="roundRect">
            <a:avLst>
              <a:gd name="adj" fmla="val 4926"/>
            </a:avLst>
          </a:prstGeom>
        </p:spPr>
      </p:pic>
      <p:sp>
        <p:nvSpPr>
          <p:cNvPr id="4" name="Rectangle 3"/>
          <p:cNvSpPr/>
          <p:nvPr/>
        </p:nvSpPr>
        <p:spPr>
          <a:xfrm>
            <a:off x="687656" y="393648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1.   Look, listen and repeat.</a:t>
            </a:r>
          </a:p>
        </p:txBody>
      </p:sp>
    </p:spTree>
    <p:extLst>
      <p:ext uri="{BB962C8B-B14F-4D97-AF65-F5344CB8AC3E}">
        <p14:creationId xmlns:p14="http://schemas.microsoft.com/office/powerpoint/2010/main" val="2169788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2633" y="378724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2.    Point and say.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643099" y="807405"/>
            <a:ext cx="5314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did you go on holiday?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361029" y="1492813"/>
            <a:ext cx="42450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went to </a:t>
            </a: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</a:t>
            </a:r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398349" y="1448209"/>
            <a:ext cx="4488019" cy="623930"/>
            <a:chOff x="3444258" y="1620931"/>
            <a:chExt cx="4488019" cy="646986"/>
          </a:xfrm>
        </p:grpSpPr>
        <p:sp>
          <p:nvSpPr>
            <p:cNvPr id="17" name="Rounded Rectangle 16"/>
            <p:cNvSpPr/>
            <p:nvPr/>
          </p:nvSpPr>
          <p:spPr>
            <a:xfrm>
              <a:off x="3444258" y="1620931"/>
              <a:ext cx="4181667" cy="646986"/>
            </a:xfrm>
            <a:prstGeom prst="roundRect">
              <a:avLst/>
            </a:prstGeom>
            <a:noFill/>
            <a:ln>
              <a:solidFill>
                <a:srgbClr val="FFA155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endParaRPr lang="en-US" sz="32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/>
            <a:srcRect l="7459"/>
            <a:stretch/>
          </p:blipFill>
          <p:spPr>
            <a:xfrm>
              <a:off x="7627620" y="1776845"/>
              <a:ext cx="304657" cy="249958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 flipH="1">
            <a:off x="3379063" y="729643"/>
            <a:ext cx="5609281" cy="646986"/>
            <a:chOff x="2309346" y="767956"/>
            <a:chExt cx="6931942" cy="646986"/>
          </a:xfrm>
        </p:grpSpPr>
        <p:sp>
          <p:nvSpPr>
            <p:cNvPr id="20" name="Rounded Rectangle 19"/>
            <p:cNvSpPr/>
            <p:nvPr/>
          </p:nvSpPr>
          <p:spPr>
            <a:xfrm>
              <a:off x="2309346" y="767956"/>
              <a:ext cx="6649000" cy="646986"/>
            </a:xfrm>
            <a:prstGeom prst="roundRect">
              <a:avLst/>
            </a:prstGeom>
            <a:noFill/>
            <a:ln>
              <a:solidFill>
                <a:srgbClr val="FFA155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1" name="Picture 10" descr="https://s.sachmem.vn/public/temp/bubble-chat-right-top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8953265" y="932440"/>
              <a:ext cx="288023" cy="193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7182" y="827057"/>
            <a:ext cx="617220" cy="617220"/>
          </a:xfrm>
          <a:prstGeom prst="ellipse">
            <a:avLst/>
          </a:prstGeom>
          <a:ln>
            <a:solidFill>
              <a:srgbClr val="C00000"/>
            </a:solidFill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969050" y="1258575"/>
            <a:ext cx="695783" cy="695783"/>
          </a:xfrm>
          <a:prstGeom prst="ellipse">
            <a:avLst/>
          </a:prstGeom>
          <a:ln>
            <a:solidFill>
              <a:srgbClr val="C00000"/>
            </a:solidFill>
          </a:ln>
        </p:spPr>
      </p:pic>
      <p:grpSp>
        <p:nvGrpSpPr>
          <p:cNvPr id="9" name="Group 8"/>
          <p:cNvGrpSpPr/>
          <p:nvPr/>
        </p:nvGrpSpPr>
        <p:grpSpPr>
          <a:xfrm>
            <a:off x="927100" y="2771200"/>
            <a:ext cx="10482490" cy="2798636"/>
            <a:chOff x="-2557735" y="2657260"/>
            <a:chExt cx="13813190" cy="3687870"/>
          </a:xfrm>
        </p:grpSpPr>
        <p:pic>
          <p:nvPicPr>
            <p:cNvPr id="1025" name="Picture 1" descr="https://s.sachmem.vn/public/images/TA5T1SHS/U3-L1-2-1-5595f7db90fa1beaf86527717160be54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57735" y="2657260"/>
              <a:ext cx="2628901" cy="1781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https://s.sachmem.vn/public/images/TA5T1SHS/U3-L1-2-2-afdcd5a39a7893cbb2b83c2caf147be9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3496" y="4563953"/>
              <a:ext cx="2628901" cy="1781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3" descr="https://s.sachmem.vn/public/images/TA5T1SHS/U3-L1-2-3-f70e7124a38150b509c6811d0556b4b1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559" y="4563954"/>
              <a:ext cx="2628901" cy="1781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https://s.sachmem.vn/public/images/TA5T1SHS/U3-L1-2-4-5e737394057129d2b5881277eb3cebb6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6555" y="2930941"/>
              <a:ext cx="2628900" cy="1781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Rectangle 9"/>
          <p:cNvSpPr/>
          <p:nvPr/>
        </p:nvSpPr>
        <p:spPr>
          <a:xfrm>
            <a:off x="8781406" y="4333746"/>
            <a:ext cx="32613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Hue </a:t>
            </a:r>
          </a:p>
          <a:p>
            <a:pPr lvl="0" algn="ctr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Imperial City</a:t>
            </a:r>
            <a:endParaRPr lang="en-US" sz="3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93924" y="4218144"/>
            <a:ext cx="3261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Long Bay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048000" y="5657671"/>
            <a:ext cx="3261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Phu Quoc Island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340866" y="5519171"/>
            <a:ext cx="3261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Hoi An </a:t>
            </a:r>
          </a:p>
          <a:p>
            <a:pPr lvl="0" algn="ctr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Ancient Town</a:t>
            </a:r>
          </a:p>
          <a:p>
            <a:pPr lvl="0" algn="ctr" eaLnBrk="0" fontAlgn="ctr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/>
          <p:cNvCxnSpPr>
            <a:stCxn id="17" idx="2"/>
            <a:endCxn id="1025" idx="3"/>
          </p:cNvCxnSpPr>
          <p:nvPr/>
        </p:nvCxnSpPr>
        <p:spPr>
          <a:xfrm flipH="1">
            <a:off x="2922108" y="2072139"/>
            <a:ext cx="3567075" cy="13749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7" idx="2"/>
            <a:endCxn id="5" idx="0"/>
          </p:cNvCxnSpPr>
          <p:nvPr/>
        </p:nvCxnSpPr>
        <p:spPr>
          <a:xfrm flipH="1">
            <a:off x="4725788" y="2072139"/>
            <a:ext cx="1763395" cy="21460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7" idx="2"/>
            <a:endCxn id="6" idx="0"/>
          </p:cNvCxnSpPr>
          <p:nvPr/>
        </p:nvCxnSpPr>
        <p:spPr>
          <a:xfrm>
            <a:off x="6489183" y="2072139"/>
            <a:ext cx="1482363" cy="21460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7" idx="2"/>
            <a:endCxn id="7" idx="1"/>
          </p:cNvCxnSpPr>
          <p:nvPr/>
        </p:nvCxnSpPr>
        <p:spPr>
          <a:xfrm>
            <a:off x="6489183" y="2072139"/>
            <a:ext cx="2925399" cy="15825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086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0" grpId="0"/>
      <p:bldP spid="31" grpId="0"/>
      <p:bldP spid="32" grpId="0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91578" y="1009867"/>
            <a:ext cx="52445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vi-VN" sz="3200" b="1">
                <a:solidFill>
                  <a:srgbClr val="000000"/>
                </a:solidFill>
                <a:latin typeface="Cambria" panose="02040503050406030204" pitchFamily="18" charset="0"/>
              </a:rPr>
              <a:t>Hỏi và đáp </a:t>
            </a:r>
            <a:r>
              <a:rPr lang="en-US" sz="3200" b="1">
                <a:solidFill>
                  <a:srgbClr val="000000"/>
                </a:solidFill>
                <a:latin typeface="Cambria" panose="02040503050406030204" pitchFamily="18" charset="0"/>
              </a:rPr>
              <a:t>bạn </a:t>
            </a:r>
            <a:r>
              <a:rPr lang="vi-VN" sz="3200" b="1">
                <a:solidFill>
                  <a:srgbClr val="FF0066"/>
                </a:solidFill>
                <a:latin typeface="Cambria" panose="02040503050406030204" pitchFamily="18" charset="0"/>
              </a:rPr>
              <a:t>đã</a:t>
            </a:r>
            <a:r>
              <a:rPr lang="vi-VN" sz="3200" b="1">
                <a:solidFill>
                  <a:srgbClr val="000000"/>
                </a:solidFill>
                <a:latin typeface="Cambria" panose="02040503050406030204" pitchFamily="18" charset="0"/>
              </a:rPr>
              <a:t> đi đâu</a:t>
            </a:r>
            <a:endParaRPr lang="en-US" sz="3200" b="1" u="sng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26326" y="397844"/>
            <a:ext cx="17251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630588" y="2345982"/>
            <a:ext cx="41905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kỳ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nghỉ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?)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087623" y="1822762"/>
            <a:ext cx="5314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</a:t>
            </a:r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 you </a:t>
            </a:r>
            <a:r>
              <a:rPr lang="en-US" sz="2800" b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</a:t>
            </a:r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holiday</a:t>
            </a:r>
            <a:r>
              <a:rPr lang="en-US" sz="2800" b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793877" y="2944005"/>
            <a:ext cx="42450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went to ____________.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3831197" y="2899401"/>
            <a:ext cx="4488019" cy="623930"/>
            <a:chOff x="3444258" y="1620931"/>
            <a:chExt cx="4488019" cy="646986"/>
          </a:xfrm>
        </p:grpSpPr>
        <p:sp>
          <p:nvSpPr>
            <p:cNvPr id="31" name="Rounded Rectangle 30"/>
            <p:cNvSpPr/>
            <p:nvPr/>
          </p:nvSpPr>
          <p:spPr>
            <a:xfrm>
              <a:off x="3444258" y="1620931"/>
              <a:ext cx="4181667" cy="646986"/>
            </a:xfrm>
            <a:prstGeom prst="roundRect">
              <a:avLst/>
            </a:prstGeom>
            <a:noFill/>
            <a:ln>
              <a:solidFill>
                <a:srgbClr val="FFA155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endParaRPr lang="en-US" sz="32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2"/>
            <a:srcRect l="7459"/>
            <a:stretch/>
          </p:blipFill>
          <p:spPr>
            <a:xfrm>
              <a:off x="7627620" y="1776845"/>
              <a:ext cx="304657" cy="249958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 flipH="1">
            <a:off x="2823587" y="1745000"/>
            <a:ext cx="5609281" cy="646986"/>
            <a:chOff x="2309346" y="767956"/>
            <a:chExt cx="6931942" cy="646986"/>
          </a:xfrm>
        </p:grpSpPr>
        <p:sp>
          <p:nvSpPr>
            <p:cNvPr id="34" name="Rounded Rectangle 33"/>
            <p:cNvSpPr/>
            <p:nvPr/>
          </p:nvSpPr>
          <p:spPr>
            <a:xfrm>
              <a:off x="2309346" y="767956"/>
              <a:ext cx="6648999" cy="646986"/>
            </a:xfrm>
            <a:prstGeom prst="roundRect">
              <a:avLst/>
            </a:prstGeom>
            <a:noFill/>
            <a:ln>
              <a:solidFill>
                <a:srgbClr val="FFA155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5" name="Picture 10" descr="https://s.sachmem.vn/public/temp/bubble-chat-right-top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8953265" y="932440"/>
              <a:ext cx="288023" cy="193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1706" y="1842414"/>
            <a:ext cx="617220" cy="617220"/>
          </a:xfrm>
          <a:prstGeom prst="ellipse">
            <a:avLst/>
          </a:prstGeom>
          <a:ln>
            <a:solidFill>
              <a:srgbClr val="C00000"/>
            </a:solidFill>
          </a:ln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401898" y="2709767"/>
            <a:ext cx="695783" cy="695783"/>
          </a:xfrm>
          <a:prstGeom prst="ellipse">
            <a:avLst/>
          </a:prstGeom>
          <a:ln>
            <a:solidFill>
              <a:srgbClr val="C00000"/>
            </a:solidFill>
          </a:ln>
        </p:spPr>
      </p:pic>
      <p:sp>
        <p:nvSpPr>
          <p:cNvPr id="38" name="Rectangle 37"/>
          <p:cNvSpPr/>
          <p:nvPr/>
        </p:nvSpPr>
        <p:spPr>
          <a:xfrm>
            <a:off x="5742705" y="2974782"/>
            <a:ext cx="11865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place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91578" y="3630844"/>
            <a:ext cx="5214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vi-VN" sz="3200" b="1">
                <a:solidFill>
                  <a:srgbClr val="000000"/>
                </a:solidFill>
                <a:latin typeface="Cambria" panose="02040503050406030204" pitchFamily="18" charset="0"/>
              </a:rPr>
              <a:t>Hỏi và đáp </a:t>
            </a:r>
            <a:r>
              <a:rPr lang="en-US" sz="3200" b="1">
                <a:solidFill>
                  <a:srgbClr val="000000"/>
                </a:solidFill>
                <a:latin typeface="Cambria" panose="02040503050406030204" pitchFamily="18" charset="0"/>
              </a:rPr>
              <a:t>bạn </a:t>
            </a:r>
            <a:r>
              <a:rPr lang="vi-VN" sz="3200" b="1">
                <a:solidFill>
                  <a:srgbClr val="FF0066"/>
                </a:solidFill>
                <a:latin typeface="Cambria" panose="02040503050406030204" pitchFamily="18" charset="0"/>
              </a:rPr>
              <a:t>đã</a:t>
            </a:r>
            <a:r>
              <a:rPr lang="vi-VN" sz="3200" b="1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3200" b="1">
                <a:solidFill>
                  <a:srgbClr val="000000"/>
                </a:solidFill>
                <a:latin typeface="Cambria" panose="02040503050406030204" pitchFamily="18" charset="0"/>
              </a:rPr>
              <a:t>làm gì</a:t>
            </a:r>
            <a:endParaRPr lang="en-US" sz="3200" b="1" u="sng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827141" y="4924115"/>
            <a:ext cx="41889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kỳ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nghỉ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?)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393982" y="4400895"/>
            <a:ext cx="50946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 you </a:t>
            </a:r>
            <a:r>
              <a:rPr lang="en-US" sz="2800" b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holiday?</a:t>
            </a:r>
          </a:p>
        </p:txBody>
      </p:sp>
      <p:sp>
        <p:nvSpPr>
          <p:cNvPr id="42" name="Rectangle 41"/>
          <p:cNvSpPr/>
          <p:nvPr/>
        </p:nvSpPr>
        <p:spPr>
          <a:xfrm>
            <a:off x="4230168" y="5522138"/>
            <a:ext cx="33264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____________.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4027750" y="5477534"/>
            <a:ext cx="4488019" cy="623930"/>
            <a:chOff x="3444258" y="1620931"/>
            <a:chExt cx="4488019" cy="646986"/>
          </a:xfrm>
        </p:grpSpPr>
        <p:sp>
          <p:nvSpPr>
            <p:cNvPr id="44" name="Rounded Rectangle 43"/>
            <p:cNvSpPr/>
            <p:nvPr/>
          </p:nvSpPr>
          <p:spPr>
            <a:xfrm>
              <a:off x="3444258" y="1620931"/>
              <a:ext cx="4181667" cy="646986"/>
            </a:xfrm>
            <a:prstGeom prst="roundRect">
              <a:avLst/>
            </a:prstGeom>
            <a:noFill/>
            <a:ln>
              <a:solidFill>
                <a:srgbClr val="FFA155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endParaRPr lang="en-US" sz="32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2"/>
            <a:srcRect l="7459"/>
            <a:stretch/>
          </p:blipFill>
          <p:spPr>
            <a:xfrm>
              <a:off x="7627620" y="1776845"/>
              <a:ext cx="304657" cy="249958"/>
            </a:xfrm>
            <a:prstGeom prst="rect">
              <a:avLst/>
            </a:prstGeom>
          </p:spPr>
        </p:pic>
      </p:grpSp>
      <p:grpSp>
        <p:nvGrpSpPr>
          <p:cNvPr id="46" name="Group 45"/>
          <p:cNvGrpSpPr/>
          <p:nvPr/>
        </p:nvGrpSpPr>
        <p:grpSpPr>
          <a:xfrm flipH="1">
            <a:off x="3020140" y="4323133"/>
            <a:ext cx="5609281" cy="646986"/>
            <a:chOff x="2309346" y="767956"/>
            <a:chExt cx="6931942" cy="646986"/>
          </a:xfrm>
        </p:grpSpPr>
        <p:sp>
          <p:nvSpPr>
            <p:cNvPr id="47" name="Rounded Rectangle 46"/>
            <p:cNvSpPr/>
            <p:nvPr/>
          </p:nvSpPr>
          <p:spPr>
            <a:xfrm>
              <a:off x="2309346" y="767956"/>
              <a:ext cx="6648999" cy="646986"/>
            </a:xfrm>
            <a:prstGeom prst="roundRect">
              <a:avLst/>
            </a:prstGeom>
            <a:noFill/>
            <a:ln>
              <a:solidFill>
                <a:srgbClr val="FFA155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8" name="Picture 10" descr="https://s.sachmem.vn/public/temp/bubble-chat-right-top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8953265" y="932440"/>
              <a:ext cx="288023" cy="193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8259" y="4420547"/>
            <a:ext cx="617220" cy="617220"/>
          </a:xfrm>
          <a:prstGeom prst="ellipse">
            <a:avLst/>
          </a:prstGeom>
          <a:ln>
            <a:solidFill>
              <a:srgbClr val="C00000"/>
            </a:solidFill>
          </a:ln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598451" y="5287900"/>
            <a:ext cx="695783" cy="695783"/>
          </a:xfrm>
          <a:prstGeom prst="ellipse">
            <a:avLst/>
          </a:prstGeom>
          <a:ln>
            <a:solidFill>
              <a:srgbClr val="C00000"/>
            </a:solidFill>
          </a:ln>
        </p:spPr>
      </p:pic>
      <p:sp>
        <p:nvSpPr>
          <p:cNvPr id="51" name="Rectangle 50"/>
          <p:cNvSpPr/>
          <p:nvPr/>
        </p:nvSpPr>
        <p:spPr>
          <a:xfrm>
            <a:off x="4945852" y="5552915"/>
            <a:ext cx="13901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activity</a:t>
            </a:r>
          </a:p>
        </p:txBody>
      </p:sp>
    </p:spTree>
    <p:extLst>
      <p:ext uri="{BB962C8B-B14F-4D97-AF65-F5344CB8AC3E}">
        <p14:creationId xmlns:p14="http://schemas.microsoft.com/office/powerpoint/2010/main" val="127917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38" grpId="0"/>
      <p:bldP spid="39" grpId="0"/>
      <p:bldP spid="40" grpId="0"/>
      <p:bldP spid="41" grpId="0"/>
      <p:bldP spid="42" grpId="0"/>
      <p:bldP spid="5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91578" y="1009867"/>
            <a:ext cx="69821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vi-VN" sz="3200" b="1">
                <a:solidFill>
                  <a:srgbClr val="000000"/>
                </a:solidFill>
                <a:latin typeface="Cambria" panose="02040503050406030204" pitchFamily="18" charset="0"/>
              </a:rPr>
              <a:t>Hỏi và đáp </a:t>
            </a:r>
            <a:r>
              <a:rPr lang="en-US" sz="3200" b="1">
                <a:solidFill>
                  <a:srgbClr val="000000"/>
                </a:solidFill>
                <a:latin typeface="Cambria" panose="02040503050406030204" pitchFamily="18" charset="0"/>
              </a:rPr>
              <a:t>chuyến đi như thế nào</a:t>
            </a:r>
            <a:endParaRPr lang="en-US" sz="3200" b="1" u="sng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26326" y="397844"/>
            <a:ext cx="17251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630588" y="2345982"/>
            <a:ext cx="41104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(___________như thế nào?)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655891" y="1822762"/>
            <a:ext cx="41777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the trip </a:t>
            </a:r>
            <a:r>
              <a:rPr lang="en-US" sz="2800" b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 </a:t>
            </a:r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023107" y="2944005"/>
            <a:ext cx="37866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was ____________.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3831197" y="2899401"/>
            <a:ext cx="4488019" cy="623930"/>
            <a:chOff x="3444258" y="1620931"/>
            <a:chExt cx="4488019" cy="646986"/>
          </a:xfrm>
        </p:grpSpPr>
        <p:sp>
          <p:nvSpPr>
            <p:cNvPr id="31" name="Rounded Rectangle 30"/>
            <p:cNvSpPr/>
            <p:nvPr/>
          </p:nvSpPr>
          <p:spPr>
            <a:xfrm>
              <a:off x="3444258" y="1620931"/>
              <a:ext cx="4181667" cy="646986"/>
            </a:xfrm>
            <a:prstGeom prst="roundRect">
              <a:avLst/>
            </a:prstGeom>
            <a:noFill/>
            <a:ln>
              <a:solidFill>
                <a:srgbClr val="FFA155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endParaRPr lang="en-US" sz="32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2"/>
            <a:srcRect l="7459"/>
            <a:stretch/>
          </p:blipFill>
          <p:spPr>
            <a:xfrm>
              <a:off x="7627620" y="1776845"/>
              <a:ext cx="304657" cy="249958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 flipH="1">
            <a:off x="2823587" y="1745000"/>
            <a:ext cx="5609281" cy="646986"/>
            <a:chOff x="2309346" y="767956"/>
            <a:chExt cx="6931942" cy="646986"/>
          </a:xfrm>
        </p:grpSpPr>
        <p:sp>
          <p:nvSpPr>
            <p:cNvPr id="34" name="Rounded Rectangle 33"/>
            <p:cNvSpPr/>
            <p:nvPr/>
          </p:nvSpPr>
          <p:spPr>
            <a:xfrm>
              <a:off x="2309346" y="767956"/>
              <a:ext cx="6648999" cy="646986"/>
            </a:xfrm>
            <a:prstGeom prst="roundRect">
              <a:avLst/>
            </a:prstGeom>
            <a:noFill/>
            <a:ln>
              <a:solidFill>
                <a:srgbClr val="FFA155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5" name="Picture 10" descr="https://s.sachmem.vn/public/temp/bubble-chat-right-top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8953265" y="932440"/>
              <a:ext cx="288023" cy="193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1706" y="1842414"/>
            <a:ext cx="617220" cy="617220"/>
          </a:xfrm>
          <a:prstGeom prst="ellipse">
            <a:avLst/>
          </a:prstGeom>
          <a:ln>
            <a:solidFill>
              <a:srgbClr val="C00000"/>
            </a:solidFill>
          </a:ln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401898" y="2709767"/>
            <a:ext cx="695783" cy="695783"/>
          </a:xfrm>
          <a:prstGeom prst="ellipse">
            <a:avLst/>
          </a:prstGeom>
          <a:ln>
            <a:solidFill>
              <a:srgbClr val="C00000"/>
            </a:solidFill>
          </a:ln>
        </p:spPr>
      </p:pic>
      <p:sp>
        <p:nvSpPr>
          <p:cNvPr id="38" name="Rectangle 37"/>
          <p:cNvSpPr/>
          <p:nvPr/>
        </p:nvSpPr>
        <p:spPr>
          <a:xfrm>
            <a:off x="5074108" y="2974782"/>
            <a:ext cx="24336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tính từ miêu tả</a:t>
            </a:r>
          </a:p>
        </p:txBody>
      </p:sp>
    </p:spTree>
    <p:extLst>
      <p:ext uri="{BB962C8B-B14F-4D97-AF65-F5344CB8AC3E}">
        <p14:creationId xmlns:p14="http://schemas.microsoft.com/office/powerpoint/2010/main" val="348114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685" y="721361"/>
            <a:ext cx="8824236" cy="5648960"/>
          </a:xfrm>
          <a:prstGeom prst="roundRect">
            <a:avLst>
              <a:gd name="adj" fmla="val 4319"/>
            </a:avLst>
          </a:prstGeom>
        </p:spPr>
      </p:pic>
      <p:sp>
        <p:nvSpPr>
          <p:cNvPr id="4" name="Rectangle 3"/>
          <p:cNvSpPr/>
          <p:nvPr/>
        </p:nvSpPr>
        <p:spPr>
          <a:xfrm>
            <a:off x="701993" y="367346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kumimoji="0" lang="en-US" sz="22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en-US" sz="2200" b="1">
                <a:latin typeface="Arial" panose="020B0604020202020204" pitchFamily="34" charset="0"/>
                <a:cs typeface="Arial" panose="020B0604020202020204" pitchFamily="34" charset="0"/>
              </a:rPr>
              <a:t>     Let’s talk.</a:t>
            </a:r>
          </a:p>
        </p:txBody>
      </p:sp>
      <p:sp>
        <p:nvSpPr>
          <p:cNvPr id="5" name="Oval 4"/>
          <p:cNvSpPr/>
          <p:nvPr/>
        </p:nvSpPr>
        <p:spPr>
          <a:xfrm>
            <a:off x="7099808" y="1117600"/>
            <a:ext cx="375920" cy="4368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215632" y="2003552"/>
            <a:ext cx="375920" cy="4368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841355" y="2922861"/>
            <a:ext cx="375920" cy="4368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797993" y="3800685"/>
            <a:ext cx="375920" cy="4368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111383" y="5519756"/>
            <a:ext cx="375920" cy="4368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797993" y="1908495"/>
            <a:ext cx="2354962" cy="609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797993" y="3628756"/>
            <a:ext cx="2354962" cy="609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797993" y="5455918"/>
            <a:ext cx="2354962" cy="609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4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9204" y="421233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4.    Listen and match.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628983" y="852120"/>
            <a:ext cx="2294835" cy="5382484"/>
            <a:chOff x="188466" y="-3095625"/>
            <a:chExt cx="3910750" cy="9172575"/>
          </a:xfrm>
        </p:grpSpPr>
        <p:pic>
          <p:nvPicPr>
            <p:cNvPr id="2050" name="Picture 2" descr="https://s.sachmem.vn/public/images/TA5T1SHS/U3-L1-4-1-0c1aea8c4000df3b6f70b79b5351a8c7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199" y="-3095625"/>
              <a:ext cx="3419475" cy="228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https://s.sachmem.vn/public/images/TA5T1SHS/U3-L1-4-2-5a3954a9288fc1061a804cc57f3e530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911" y="-806450"/>
              <a:ext cx="3632950" cy="228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https://s.sachmem.vn/public/images/TA5T1SHS/U3-L1-4-3-8c84fcdd6557917155cdd1aa01250d4b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248" y="1492250"/>
              <a:ext cx="3704900" cy="228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3" name="Picture 5" descr="https://s.sachmem.vn/public/images/TA5T1SHS/U3-L1-4-4-2683f3d469fd7a2ce47ff82815a49d9e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466" y="3790950"/>
              <a:ext cx="3910750" cy="228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6029344" y="411361"/>
            <a:ext cx="4837169" cy="6179701"/>
            <a:chOff x="5535468" y="-219120"/>
            <a:chExt cx="5598383" cy="7152186"/>
          </a:xfrm>
        </p:grpSpPr>
        <p:pic>
          <p:nvPicPr>
            <p:cNvPr id="2055" name="Picture 7" descr="https://s.sachmem.vn/public/images/TA5T1SHS/U3-L1-4-5-fadbe2b0501b72b3bcd13e911ed084bf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7521" y="-219120"/>
              <a:ext cx="2717952" cy="1857017"/>
            </a:xfrm>
            <a:prstGeom prst="star32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7" name="Picture 9" descr="https://s.sachmem.vn/public/images/TA5T1SHS/U3-L1-4-7-450d374a99dd72bbaef09f390ac3f732.jp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1491" t="-11491" r="-9667" b="-9667"/>
            <a:stretch/>
          </p:blipFill>
          <p:spPr bwMode="auto">
            <a:xfrm>
              <a:off x="7840832" y="3754630"/>
              <a:ext cx="3293019" cy="2249927"/>
            </a:xfrm>
            <a:prstGeom prst="star32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9" name="Picture 11" descr="https://s.sachmem.vn/public/images/TA5T1SHS/U3-L1-4-6-b962b335027645d2b9cad0bb9fcbbea4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5899" y="1541192"/>
              <a:ext cx="2717952" cy="1857017"/>
            </a:xfrm>
            <a:prstGeom prst="star32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1" name="Picture 13" descr="https://s.sachmem.vn/public/images/TA5T1SHS/U3-L1-4-8-291e7662bea0e2d864fad18ed7993077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5468" y="5076049"/>
              <a:ext cx="2717951" cy="1857017"/>
            </a:xfrm>
            <a:prstGeom prst="star32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Heptagon 9"/>
          <p:cNvSpPr/>
          <p:nvPr/>
        </p:nvSpPr>
        <p:spPr>
          <a:xfrm>
            <a:off x="3426676" y="1396844"/>
            <a:ext cx="457200" cy="457200"/>
          </a:xfrm>
          <a:prstGeom prst="heptago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29" name="Heptagon 28"/>
          <p:cNvSpPr/>
          <p:nvPr/>
        </p:nvSpPr>
        <p:spPr>
          <a:xfrm>
            <a:off x="3426676" y="2813488"/>
            <a:ext cx="457200" cy="457200"/>
          </a:xfrm>
          <a:prstGeom prst="heptago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30" name="Heptagon 29"/>
          <p:cNvSpPr/>
          <p:nvPr/>
        </p:nvSpPr>
        <p:spPr>
          <a:xfrm>
            <a:off x="3426676" y="4181415"/>
            <a:ext cx="457200" cy="457200"/>
          </a:xfrm>
          <a:prstGeom prst="heptago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31" name="Heptagon 30"/>
          <p:cNvSpPr/>
          <p:nvPr/>
        </p:nvSpPr>
        <p:spPr>
          <a:xfrm>
            <a:off x="3466618" y="5560203"/>
            <a:ext cx="457200" cy="457200"/>
          </a:xfrm>
          <a:prstGeom prst="heptago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32" name="6-Point Star 31"/>
          <p:cNvSpPr/>
          <p:nvPr/>
        </p:nvSpPr>
        <p:spPr>
          <a:xfrm>
            <a:off x="6657085" y="985020"/>
            <a:ext cx="457200" cy="548640"/>
          </a:xfrm>
          <a:prstGeom prst="star6">
            <a:avLst/>
          </a:prstGeom>
          <a:solidFill>
            <a:srgbClr val="FF3399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33" name="6-Point Star 32"/>
          <p:cNvSpPr/>
          <p:nvPr/>
        </p:nvSpPr>
        <p:spPr>
          <a:xfrm>
            <a:off x="8443816" y="2505982"/>
            <a:ext cx="457200" cy="548640"/>
          </a:xfrm>
          <a:prstGeom prst="star6">
            <a:avLst/>
          </a:prstGeom>
          <a:solidFill>
            <a:srgbClr val="FF3399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Arial Black" panose="020B0A04020102020204" pitchFamily="34" charset="0"/>
              </a:rPr>
              <a:t>b</a:t>
            </a:r>
          </a:p>
        </p:txBody>
      </p:sp>
      <p:sp>
        <p:nvSpPr>
          <p:cNvPr id="34" name="6-Point Star 33"/>
          <p:cNvSpPr/>
          <p:nvPr/>
        </p:nvSpPr>
        <p:spPr>
          <a:xfrm>
            <a:off x="8215216" y="4375365"/>
            <a:ext cx="457200" cy="548640"/>
          </a:xfrm>
          <a:prstGeom prst="star6">
            <a:avLst/>
          </a:prstGeom>
          <a:solidFill>
            <a:srgbClr val="FF3399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35" name="6-Point Star 34"/>
          <p:cNvSpPr/>
          <p:nvPr/>
        </p:nvSpPr>
        <p:spPr>
          <a:xfrm>
            <a:off x="5915721" y="5519239"/>
            <a:ext cx="457200" cy="548640"/>
          </a:xfrm>
          <a:prstGeom prst="star6">
            <a:avLst/>
          </a:prstGeom>
          <a:solidFill>
            <a:srgbClr val="FF3399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Arial Black" panose="020B0A04020102020204" pitchFamily="34" charset="0"/>
              </a:rPr>
              <a:t>d</a:t>
            </a:r>
          </a:p>
        </p:txBody>
      </p:sp>
      <p:cxnSp>
        <p:nvCxnSpPr>
          <p:cNvPr id="12" name="Straight Arrow Connector 11"/>
          <p:cNvCxnSpPr>
            <a:stCxn id="10" idx="1"/>
            <a:endCxn id="34" idx="4"/>
          </p:cNvCxnSpPr>
          <p:nvPr/>
        </p:nvCxnSpPr>
        <p:spPr>
          <a:xfrm>
            <a:off x="3883877" y="1690872"/>
            <a:ext cx="4331339" cy="28216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29" idx="1"/>
            <a:endCxn id="35" idx="4"/>
          </p:cNvCxnSpPr>
          <p:nvPr/>
        </p:nvCxnSpPr>
        <p:spPr>
          <a:xfrm>
            <a:off x="3883877" y="3107516"/>
            <a:ext cx="2031844" cy="25488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30" idx="1"/>
            <a:endCxn id="33" idx="3"/>
          </p:cNvCxnSpPr>
          <p:nvPr/>
        </p:nvCxnSpPr>
        <p:spPr>
          <a:xfrm flipV="1">
            <a:off x="3883877" y="2917462"/>
            <a:ext cx="4559939" cy="15579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31" idx="0"/>
            <a:endCxn id="32" idx="3"/>
          </p:cNvCxnSpPr>
          <p:nvPr/>
        </p:nvCxnSpPr>
        <p:spPr>
          <a:xfrm flipV="1">
            <a:off x="3878541" y="1396500"/>
            <a:ext cx="2778544" cy="42542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626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1689" y="2427005"/>
            <a:ext cx="975929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Elephant" panose="02020904090505020303" pitchFamily="18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133984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163" y="782672"/>
            <a:ext cx="9604442" cy="5571830"/>
          </a:xfrm>
          <a:prstGeom prst="roundRect">
            <a:avLst>
              <a:gd name="adj" fmla="val 6400"/>
            </a:avLst>
          </a:prstGeom>
        </p:spPr>
      </p:pic>
      <p:pic>
        <p:nvPicPr>
          <p:cNvPr id="1026" name="Picture 2" descr="look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-8470900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listen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-8470900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peat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-8470900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point">
            <a:hlinkClick r:id="rId5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-7496175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ay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-7496175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talk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-6521450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isten">
            <a:hlinkClick r:id="rId14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-6156325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tick">
            <a:hlinkClick r:id="rId12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-6156325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ad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-5181600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omplete">
            <a:hlinkClick r:id="rId12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-5181600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07262" y="374935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kumimoji="0" lang="en-US" sz="22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  <a:r>
              <a:rPr lang="en-US" sz="2200" b="1">
                <a:latin typeface="Arial" panose="020B0604020202020204" pitchFamily="34" charset="0"/>
                <a:cs typeface="Arial" panose="020B0604020202020204" pitchFamily="34" charset="0"/>
              </a:rPr>
              <a:t>      Read and match.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966989" y="4347245"/>
            <a:ext cx="4868491" cy="6309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966989" y="5641541"/>
            <a:ext cx="4868491" cy="6309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959819" y="2986269"/>
            <a:ext cx="4861321" cy="6237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931139" y="3683949"/>
            <a:ext cx="4890001" cy="6309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966989" y="5017607"/>
            <a:ext cx="4868491" cy="63096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041" y="1627274"/>
            <a:ext cx="603233" cy="41174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819" y="1627274"/>
            <a:ext cx="603233" cy="41174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040" y="833315"/>
            <a:ext cx="603233" cy="41174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402" y="2291725"/>
            <a:ext cx="603233" cy="41174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989" y="851522"/>
            <a:ext cx="603233" cy="41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5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ok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-8470900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listen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-8470900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peat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-8470900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point">
            <a:hlinkClick r:id="rId4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-7496175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ay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-7496175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talk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-6521450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isten">
            <a:hlinkClick r:id="rId13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-6156325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tick">
            <a:hlinkClick r:id="rId11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-6156325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ad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-5181600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omplete">
            <a:hlinkClick r:id="rId11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-5181600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95688" y="374932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2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6.    Let’s play.</a:t>
            </a:r>
          </a:p>
        </p:txBody>
      </p:sp>
      <p:pic>
        <p:nvPicPr>
          <p:cNvPr id="2" name="Picture 2" descr="https://s.sachmem.vn/public/images/TA5T1SHS/U3-L1-6-1-ffd88f2017f6311d0aeb7346873873c4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163" y="2160259"/>
            <a:ext cx="9690222" cy="3753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70274" y="667435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333333"/>
                </a:solidFill>
                <a:latin typeface="inherit"/>
              </a:rPr>
              <a:t>Find someone who....</a:t>
            </a:r>
            <a:endParaRPr lang="en-US" sz="2800" dirty="0">
              <a:solidFill>
                <a:srgbClr val="333333"/>
              </a:solidFill>
              <a:latin typeface="inherit"/>
            </a:endParaRPr>
          </a:p>
          <a:p>
            <a:pPr algn="ctr"/>
            <a:r>
              <a:rPr lang="en-US" sz="2800" dirty="0">
                <a:solidFill>
                  <a:srgbClr val="333333"/>
                </a:solidFill>
                <a:latin typeface="inherit"/>
              </a:rPr>
              <a:t>Find someone who went to the seaside last summer.</a:t>
            </a:r>
            <a:endParaRPr lang="en-US" sz="2800" b="0" i="0" dirty="0">
              <a:solidFill>
                <a:srgbClr val="333333"/>
              </a:solidFill>
              <a:effectLst/>
              <a:latin typeface="inherit"/>
            </a:endParaRPr>
          </a:p>
        </p:txBody>
      </p:sp>
    </p:spTree>
    <p:extLst>
      <p:ext uri="{BB962C8B-B14F-4D97-AF65-F5344CB8AC3E}">
        <p14:creationId xmlns:p14="http://schemas.microsoft.com/office/powerpoint/2010/main" val="21373493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spham-0936082789">
            <a:extLst>
              <a:ext uri="{FF2B5EF4-FFF2-40B4-BE49-F238E27FC236}">
                <a16:creationId xmlns:a16="http://schemas.microsoft.com/office/drawing/2014/main" id="{3FB791B1-CCFD-443F-8FEB-69945B8BBD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673" r="90181"/>
          <a:stretch/>
        </p:blipFill>
        <p:spPr>
          <a:xfrm>
            <a:off x="4954483" y="4065918"/>
            <a:ext cx="448538" cy="457200"/>
          </a:xfrm>
          <a:prstGeom prst="rect">
            <a:avLst/>
          </a:prstGeom>
        </p:spPr>
      </p:pic>
      <p:pic>
        <p:nvPicPr>
          <p:cNvPr id="4" name="Mspham-0936082789">
            <a:extLst>
              <a:ext uri="{FF2B5EF4-FFF2-40B4-BE49-F238E27FC236}">
                <a16:creationId xmlns:a16="http://schemas.microsoft.com/office/drawing/2014/main" id="{7420F84C-8237-4F5C-A01A-486FADA779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106" y="4772534"/>
            <a:ext cx="615296" cy="659549"/>
          </a:xfrm>
          <a:prstGeom prst="rect">
            <a:avLst/>
          </a:prstGeom>
        </p:spPr>
      </p:pic>
      <p:pic>
        <p:nvPicPr>
          <p:cNvPr id="6" name="Mspham-0936082789">
            <a:extLst>
              <a:ext uri="{FF2B5EF4-FFF2-40B4-BE49-F238E27FC236}">
                <a16:creationId xmlns:a16="http://schemas.microsoft.com/office/drawing/2014/main" id="{F2ECB896-B6AE-424D-8004-89934B95FD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274" y="3011333"/>
            <a:ext cx="2582230" cy="3360991"/>
          </a:xfrm>
          <a:prstGeom prst="rect">
            <a:avLst/>
          </a:prstGeom>
        </p:spPr>
      </p:pic>
      <p:sp>
        <p:nvSpPr>
          <p:cNvPr id="8" name="Mspham-0936082789"/>
          <p:cNvSpPr txBox="1"/>
          <p:nvPr/>
        </p:nvSpPr>
        <p:spPr>
          <a:xfrm>
            <a:off x="3480217" y="1341176"/>
            <a:ext cx="51619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ritannic Bold" panose="020B0903060703020204" pitchFamily="34" charset="0"/>
              </a:rPr>
              <a:t>THANK YOU!</a:t>
            </a:r>
          </a:p>
        </p:txBody>
      </p:sp>
      <p:sp>
        <p:nvSpPr>
          <p:cNvPr id="9" name="Mspham-0936082789"/>
          <p:cNvSpPr txBox="1"/>
          <p:nvPr/>
        </p:nvSpPr>
        <p:spPr>
          <a:xfrm>
            <a:off x="3968331" y="2496396"/>
            <a:ext cx="41857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Britannic Bold" panose="020B0903060703020204" pitchFamily="34" charset="0"/>
              </a:rPr>
              <a:t>Welcome to join with me!</a:t>
            </a:r>
          </a:p>
        </p:txBody>
      </p:sp>
      <p:sp>
        <p:nvSpPr>
          <p:cNvPr id="10" name="Mspham-0936082789"/>
          <p:cNvSpPr txBox="1"/>
          <p:nvPr/>
        </p:nvSpPr>
        <p:spPr>
          <a:xfrm>
            <a:off x="5549302" y="4042628"/>
            <a:ext cx="2951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Powerpoint thật dễ</a:t>
            </a:r>
          </a:p>
        </p:txBody>
      </p:sp>
      <p:sp>
        <p:nvSpPr>
          <p:cNvPr id="11" name="Mspham-0936082789"/>
          <p:cNvSpPr txBox="1"/>
          <p:nvPr/>
        </p:nvSpPr>
        <p:spPr>
          <a:xfrm>
            <a:off x="5609123" y="4840698"/>
            <a:ext cx="18181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ritannic Bold" panose="020B0903060703020204" pitchFamily="34" charset="0"/>
              </a:defRPr>
            </a:lvl1pPr>
          </a:lstStyle>
          <a:p>
            <a:r>
              <a:rPr lang="en-US" sz="2800">
                <a:latin typeface="Arial Black" panose="020B0A04020102020204" pitchFamily="34" charset="0"/>
                <a:cs typeface="Arial" panose="020B0604020202020204" pitchFamily="34" charset="0"/>
              </a:rPr>
              <a:t>Mspham</a:t>
            </a:r>
          </a:p>
        </p:txBody>
      </p:sp>
    </p:spTree>
    <p:extLst>
      <p:ext uri="{BB962C8B-B14F-4D97-AF65-F5344CB8AC3E}">
        <p14:creationId xmlns:p14="http://schemas.microsoft.com/office/powerpoint/2010/main" val="227297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y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485" y="5605133"/>
            <a:ext cx="296482" cy="301507"/>
          </a:xfrm>
          <a:prstGeom prst="rect">
            <a:avLst/>
          </a:prstGeom>
        </p:spPr>
      </p:pic>
      <p:pic>
        <p:nvPicPr>
          <p:cNvPr id="7170" name="Picture 2" descr="Ngắm vịnh tuyệt đẹp hình ly rượu ở Ú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536" y="1296366"/>
            <a:ext cx="5481197" cy="364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097686" y="5109555"/>
            <a:ext cx="45949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</a:t>
            </a:r>
            <a:r>
              <a:rPr lang="en-US" sz="36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6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/beɪ/   </a:t>
            </a:r>
            <a:r>
              <a:rPr lang="en-US" sz="36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vịnh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95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The Reasons Why You Must Visit Hoi An Ancient Town of Vietnam - Vietnam  Insi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441" y="1090569"/>
            <a:ext cx="5713591" cy="3511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74522" y="5043406"/>
            <a:ext cx="87352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ancient town   </a:t>
            </a:r>
            <a:r>
              <a:rPr lang="en-US" sz="3600">
                <a:solidFill>
                  <a:srgbClr val="C00000"/>
                </a:solidFill>
                <a:latin typeface="Arial" pitchFamily="34" charset="0"/>
                <a:cs typeface="Arial" panose="020B0604020202020204" pitchFamily="34" charset="0"/>
              </a:rPr>
              <a:t>/ˈeɪnʃ(ə)nt taʊn/</a:t>
            </a:r>
            <a:r>
              <a:rPr lang="en-US" sz="36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  phố cổ</a:t>
            </a:r>
          </a:p>
        </p:txBody>
      </p:sp>
      <p:pic>
        <p:nvPicPr>
          <p:cNvPr id="5" name="ancient town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996" y="5183393"/>
            <a:ext cx="29972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0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1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2687" y="4770462"/>
            <a:ext cx="92270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imperial city    </a:t>
            </a:r>
            <a:r>
              <a:rPr lang="en-US" sz="3600">
                <a:solidFill>
                  <a:srgbClr val="C00000"/>
                </a:solidFill>
                <a:latin typeface="Arial" pitchFamily="34" charset="0"/>
                <a:cs typeface="Arial" panose="020B0604020202020204" pitchFamily="34" charset="0"/>
              </a:rPr>
              <a:t>/ɪmˈpɪərɪəl ˈsɪti/ </a:t>
            </a:r>
            <a:r>
              <a:rPr lang="en-US" sz="36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cố đô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perial cit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067" y="4956473"/>
            <a:ext cx="313430" cy="318743"/>
          </a:xfrm>
          <a:prstGeom prst="rect">
            <a:avLst/>
          </a:prstGeom>
        </p:spPr>
      </p:pic>
      <p:pic>
        <p:nvPicPr>
          <p:cNvPr id="4" name="Picture 2" descr="Visiting the Imperial City of Hue - The Hue Citadel, Vietnam (2021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349" y="1073415"/>
            <a:ext cx="6359605" cy="369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55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0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4991" y="1125180"/>
            <a:ext cx="5793954" cy="387620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99457" y="5155389"/>
            <a:ext cx="94850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trip   </a:t>
            </a:r>
            <a:r>
              <a:rPr lang="en-US" sz="3600" b="1">
                <a:solidFill>
                  <a:srgbClr val="C00000"/>
                </a:solidFill>
                <a:latin typeface="Arial" pitchFamily="34" charset="0"/>
                <a:cs typeface="Arial" panose="020B0604020202020204" pitchFamily="34" charset="0"/>
              </a:rPr>
              <a:t> </a:t>
            </a:r>
            <a:r>
              <a:rPr lang="en-US" sz="3600">
                <a:solidFill>
                  <a:srgbClr val="C00000"/>
                </a:solidFill>
                <a:latin typeface="Arial" pitchFamily="34" charset="0"/>
                <a:cs typeface="Arial" panose="020B0604020202020204" pitchFamily="34" charset="0"/>
              </a:rPr>
              <a:t>/trɪp/     </a:t>
            </a:r>
            <a:r>
              <a:rPr lang="en-US" sz="36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chuyến đi</a:t>
            </a:r>
            <a:r>
              <a:rPr lang="en-US" sz="36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trip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1760" y="4696584"/>
            <a:ext cx="299720" cy="30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15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762" y="995424"/>
            <a:ext cx="5254906" cy="36355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09786" y="4675166"/>
            <a:ext cx="96708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holiday            </a:t>
            </a:r>
            <a:r>
              <a:rPr lang="en-US" sz="3200">
                <a:solidFill>
                  <a:srgbClr val="C00000"/>
                </a:solidFill>
                <a:latin typeface="Arial" pitchFamily="34" charset="0"/>
                <a:cs typeface="Arial" panose="020B0604020202020204" pitchFamily="34" charset="0"/>
              </a:rPr>
              <a:t>/ˈhɒlədeɪ/            </a:t>
            </a:r>
            <a:r>
              <a:rPr lang="en-US" sz="3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kỳ nghỉ</a:t>
            </a:r>
          </a:p>
        </p:txBody>
      </p:sp>
      <p:pic>
        <p:nvPicPr>
          <p:cNvPr id="4" name="holiday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6402" y="4886669"/>
            <a:ext cx="301563" cy="30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37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26890" y="5031734"/>
            <a:ext cx="83614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scenery</a:t>
            </a:r>
            <a:r>
              <a:rPr lang="en-US" sz="360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/ˈsiːnəri/      </a:t>
            </a:r>
            <a:r>
              <a:rPr lang="en-US" sz="360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phong cảnh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cenery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654" y="4741099"/>
            <a:ext cx="299720" cy="3048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173" y="1039370"/>
            <a:ext cx="6580851" cy="370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5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9500" y="5006658"/>
            <a:ext cx="72737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seaside</a:t>
            </a:r>
            <a:r>
              <a:rPr lang="en-US" sz="36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60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/ˈsiːsaɪd/      </a:t>
            </a:r>
            <a:r>
              <a:rPr lang="en-US" sz="36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bờ biển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seaside ok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875" y="5509931"/>
            <a:ext cx="299720" cy="3048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647" y="1079734"/>
            <a:ext cx="6296628" cy="354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88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335</Words>
  <Application>Microsoft Office PowerPoint</Application>
  <PresentationFormat>Widescreen</PresentationFormat>
  <Paragraphs>100</Paragraphs>
  <Slides>22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inherit</vt:lpstr>
      <vt:lpstr>Cambria</vt:lpstr>
      <vt:lpstr>Calibri</vt:lpstr>
      <vt:lpstr>Arial Black</vt:lpstr>
      <vt:lpstr>Arial</vt:lpstr>
      <vt:lpstr>Wingdings</vt:lpstr>
      <vt:lpstr>Britannic Bold</vt:lpstr>
      <vt:lpstr>.VnSouthern</vt:lpstr>
      <vt:lpstr>Elephant</vt:lpstr>
      <vt:lpstr>Bodoni MT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HP</cp:lastModifiedBy>
  <cp:revision>85</cp:revision>
  <dcterms:created xsi:type="dcterms:W3CDTF">2021-05-10T00:59:34Z</dcterms:created>
  <dcterms:modified xsi:type="dcterms:W3CDTF">2023-01-15T16:06:32Z</dcterms:modified>
</cp:coreProperties>
</file>