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73" r:id="rId6"/>
    <p:sldId id="275" r:id="rId7"/>
    <p:sldId id="276" r:id="rId8"/>
    <p:sldId id="278" r:id="rId9"/>
    <p:sldId id="277" r:id="rId10"/>
    <p:sldId id="259" r:id="rId11"/>
    <p:sldId id="260" r:id="rId12"/>
    <p:sldId id="261" r:id="rId13"/>
    <p:sldId id="265" r:id="rId14"/>
    <p:sldId id="266" r:id="rId15"/>
    <p:sldId id="279" r:id="rId16"/>
    <p:sldId id="280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6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8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3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5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4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4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8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7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3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63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74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24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9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9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1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8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63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58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3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1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1" y="6237318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1564" y="1772822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3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6590" y="2778338"/>
            <a:ext cx="88924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 lại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thuần thức các động tác cơ thể.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01554"/>
            <a:ext cx="5688632" cy="1109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736"/>
            <a:ext cx="9144000" cy="420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260648"/>
            <a:ext cx="8208911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smtClean="0">
                <a:solidFill>
                  <a:srgbClr val="FF0000"/>
                </a:solidFill>
                <a:latin typeface="Times New Roman"/>
                <a:ea typeface="Calibri"/>
              </a:rPr>
              <a:t>HS ôn vận động cơ thể với các hình thức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959" y="1412776"/>
            <a:ext cx="7369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–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Tập biểu diễn bài hát </a:t>
            </a:r>
            <a:r>
              <a:rPr lang="en-US" sz="3200" i="1">
                <a:solidFill>
                  <a:srgbClr val="FF0000"/>
                </a:solidFill>
                <a:latin typeface="Times New Roman"/>
                <a:ea typeface="Times New Roman"/>
              </a:rPr>
              <a:t>Học sinh lớp Hai chăm ngoan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, kết hợp với vận động phụ hoạ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với các hình thức: cả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lớp, nhóm, cá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nhân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77035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400" b="1">
                <a:solidFill>
                  <a:prstClr val="black"/>
                </a:solidFill>
                <a:latin typeface="Times New Roman"/>
                <a:ea typeface="Arial"/>
              </a:rPr>
              <a:t>2. 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0792" y="8293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13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610" indent="-180340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  <a:cs typeface="Arial"/>
              </a:rPr>
              <a:t>– Hát và thể hiện bài hát Học sinh lớp hai chăm ngoan với nhịp độ nhanh – chậm theo ý thích</a:t>
            </a:r>
            <a:r>
              <a:rPr lang="en-US" sz="3200" smtClean="0">
                <a:latin typeface="Times New Roman"/>
                <a:ea typeface="Times New Roman"/>
                <a:cs typeface="Arial"/>
              </a:rPr>
              <a:t>:</a:t>
            </a:r>
            <a:endParaRPr lang="en-US" sz="320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5858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</a:t>
            </a:r>
            <a:r>
              <a:rPr lang="fr-FR" sz="2400" i="1" smtClean="0">
                <a:solidFill>
                  <a:srgbClr val="FF0000"/>
                </a:solidFill>
                <a:latin typeface="Times New Roman"/>
                <a:ea typeface="Times New Roman"/>
              </a:rPr>
              <a:t>1: </a:t>
            </a:r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Em là học sinh lớp 2 , em là một cậu con </a:t>
            </a:r>
            <a:r>
              <a:rPr lang="fr-FR" sz="2400" i="1" smtClean="0">
                <a:solidFill>
                  <a:srgbClr val="FF0000"/>
                </a:solidFill>
                <a:latin typeface="Times New Roman"/>
                <a:ea typeface="Times New Roman"/>
              </a:rPr>
              <a:t>trai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606" y="1265858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Hát </a:t>
            </a:r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8038" y="2107580"/>
            <a:ext cx="383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2: Em là học lớp 2, em là một cô bé gai 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3383" y="2107580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011" y="2884296"/>
            <a:ext cx="3887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3383" y="3007407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Hát </a:t>
            </a:r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5047" y="3715293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4: Mỗi ngày đến trường đến lớp, là em có thêm bao niềm vui.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1793" y="3776848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995936" y="1388969"/>
            <a:ext cx="534812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3995936" y="2169135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3969795" y="3029421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4036880" y="3853809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951" y="5567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91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7" y="-169500"/>
            <a:ext cx="1148327" cy="1148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8" y="6369604"/>
            <a:ext cx="617942" cy="495410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2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731" y="21673"/>
            <a:ext cx="8609162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ÂM NHẠC 2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93258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TIẾT 12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18" y="6619664"/>
            <a:ext cx="297285" cy="238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98" y="834501"/>
            <a:ext cx="1016505" cy="1016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" y="3356998"/>
            <a:ext cx="811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indent="-802005" algn="ctr">
              <a:lnSpc>
                <a:spcPct val="150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3200" b="1">
                <a:solidFill>
                  <a:srgbClr val="FC190F"/>
                </a:solidFill>
                <a:latin typeface="Times New Roman"/>
                <a:ea typeface="Arial"/>
              </a:rPr>
              <a:t> * </a:t>
            </a:r>
            <a:r>
              <a:rPr lang="en-US" sz="3200" b="1" smtClean="0">
                <a:solidFill>
                  <a:srgbClr val="FC190F"/>
                </a:solidFill>
                <a:latin typeface="Times New Roman"/>
                <a:ea typeface="Arial"/>
              </a:rPr>
              <a:t>VẬN </a:t>
            </a:r>
            <a:r>
              <a:rPr lang="en-US" sz="3200" b="1">
                <a:solidFill>
                  <a:srgbClr val="FC190F"/>
                </a:solidFill>
                <a:latin typeface="Times New Roman"/>
                <a:ea typeface="Arial"/>
              </a:rPr>
              <a:t>DỤNG - SÁNG TẠO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1032001" y="2684223"/>
            <a:ext cx="880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lvl="0" indent="-802005" algn="ctr">
              <a:lnSpc>
                <a:spcPct val="150000"/>
              </a:lnSpc>
              <a:tabLst>
                <a:tab pos="816610" algn="l"/>
              </a:tabLst>
            </a:pPr>
            <a:r>
              <a:rPr lang="en-US" sz="3200" b="1" smtClean="0">
                <a:solidFill>
                  <a:srgbClr val="FC190F"/>
                </a:solidFill>
                <a:latin typeface="Times New Roman"/>
                <a:ea typeface="Arial"/>
              </a:rPr>
              <a:t>*ÔN </a:t>
            </a:r>
            <a:r>
              <a:rPr lang="en-US" sz="3200" b="1">
                <a:solidFill>
                  <a:srgbClr val="FC190F"/>
                </a:solidFill>
                <a:latin typeface="Times New Roman"/>
                <a:ea typeface="Arial"/>
              </a:rPr>
              <a:t>TẬP: HÁT VÀ ĐỌC NHẠC</a:t>
            </a:r>
            <a:endParaRPr lang="en-US" sz="3200" b="1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6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90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</a:p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Times New Roman"/>
                <a:ea typeface="Calibri"/>
              </a:rPr>
              <a:t>1.ÔN TẬP</a:t>
            </a:r>
            <a:endParaRPr lang="en-US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000000"/>
                </a:solidFill>
                <a:latin typeface="Times New Roman"/>
                <a:ea typeface="Calibri"/>
              </a:rPr>
              <a:t>*Ôn tập bài hát Học sinh lớp Hai chăm ngoan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9897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507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512" y="4941168"/>
            <a:ext cx="43924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/>
              <a:t>HD HS hát đối đáp</a:t>
            </a:r>
            <a:endParaRPr lang="en-US" sz="4000" b="1"/>
          </a:p>
        </p:txBody>
      </p:sp>
      <p:sp>
        <p:nvSpPr>
          <p:cNvPr id="5" name="TextBox 4"/>
          <p:cNvSpPr txBox="1"/>
          <p:nvPr/>
        </p:nvSpPr>
        <p:spPr>
          <a:xfrm>
            <a:off x="971600" y="4046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HS NAM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046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HS NỮ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8020" y="2852936"/>
            <a:ext cx="3979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i="1" smtClean="0">
                <a:solidFill>
                  <a:schemeClr val="bg1"/>
                </a:solidFill>
                <a:latin typeface="Times New Roman"/>
                <a:ea typeface="Times New Roman"/>
              </a:rPr>
              <a:t>Câu </a:t>
            </a:r>
            <a:r>
              <a:rPr lang="fr-FR" sz="2400" i="1">
                <a:solidFill>
                  <a:schemeClr val="bg1"/>
                </a:solidFill>
                <a:latin typeface="Times New Roman"/>
                <a:ea typeface="Times New Roman"/>
              </a:rPr>
              <a:t>4: Mỗi ngày đến trường đến lớp, là em có thêm bao niềm vui.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185" y="1412776"/>
            <a:ext cx="408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800" i="1">
                <a:solidFill>
                  <a:schemeClr val="bg1"/>
                </a:solidFill>
                <a:latin typeface="Times New Roman"/>
                <a:ea typeface="Times New Roman"/>
              </a:rPr>
              <a:t>Câu 1: Em là học sinh lớp 2 , em là một cậu con trai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4604" y="1257695"/>
            <a:ext cx="3993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i="1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fr-FR" sz="2800" i="1" smtClean="0">
                <a:solidFill>
                  <a:schemeClr val="bg1"/>
                </a:solidFill>
                <a:latin typeface="Times New Roman"/>
                <a:ea typeface="Times New Roman"/>
              </a:rPr>
              <a:t>Câu </a:t>
            </a:r>
            <a:r>
              <a:rPr lang="fr-FR" sz="2800" i="1">
                <a:solidFill>
                  <a:schemeClr val="bg1"/>
                </a:solidFill>
                <a:latin typeface="Times New Roman"/>
                <a:ea typeface="Times New Roman"/>
              </a:rPr>
              <a:t>2: Em là học lớp 2, em là một cô bé gai 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185" y="2642690"/>
            <a:ext cx="4084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2400" i="1">
                <a:solidFill>
                  <a:schemeClr val="bg1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11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454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90195" y="729746"/>
            <a:ext cx="1996889" cy="145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HÁT TO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7" y="551328"/>
            <a:ext cx="1964531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782" y="553339"/>
            <a:ext cx="167821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1" y="2151375"/>
            <a:ext cx="1577564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5073" y="2106445"/>
            <a:ext cx="1505196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3919605" y="2518099"/>
            <a:ext cx="1472453" cy="984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HÁT </a:t>
            </a:r>
            <a:r>
              <a:rPr lang="en-US" smtClean="0">
                <a:solidFill>
                  <a:srgbClr val="FF0000"/>
                </a:solidFill>
              </a:rPr>
              <a:t>NHỎ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4" y="3658690"/>
            <a:ext cx="1343235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4280" y="3658689"/>
            <a:ext cx="1124159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>
            <a:off x="4332736" y="3873037"/>
            <a:ext cx="8804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HÁT THẦM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5019" y="0"/>
            <a:ext cx="650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333333"/>
                </a:solidFill>
                <a:latin typeface="Times New Roman"/>
                <a:ea typeface="Times New Roman"/>
              </a:rPr>
              <a:t>HD HS hát to nhỏ theo chỉ huy:giơ </a:t>
            </a:r>
            <a:r>
              <a:rPr lang="en-US">
                <a:solidFill>
                  <a:srgbClr val="333333"/>
                </a:solidFill>
                <a:latin typeface="Times New Roman"/>
                <a:ea typeface="Times New Roman"/>
              </a:rPr>
              <a:t>hai tay cách xa thì học sinh hát to, hai tay gần nhau thì hát nhỏ hơn, khi hai tay gần sát thì hát thầm.</a:t>
            </a:r>
            <a:endParaRPr lang="en-US"/>
          </a:p>
        </p:txBody>
      </p:sp>
      <p:pic>
        <p:nvPicPr>
          <p:cNvPr id="1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468" y="2543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25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5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5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25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95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2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8"/>
            <a:ext cx="837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99" y="5733262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Ôn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  <p:pic>
        <p:nvPicPr>
          <p:cNvPr id="3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1316967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HS ôn lại thế tay của 6 </a:t>
            </a:r>
            <a:r>
              <a:rPr lang="en-US" sz="3600" smtClean="0">
                <a:solidFill>
                  <a:srgbClr val="FF0000"/>
                </a:solidFill>
                <a:latin typeface="Times New Roman"/>
                <a:ea typeface="Calibri"/>
              </a:rPr>
              <a:t>nốt Đô-rê-mi-sol-la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trên cao độ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5747475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</a:rPr>
              <a:t>Ôn ký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191671"/>
            <a:ext cx="750289" cy="601514"/>
          </a:xfrm>
          <a:prstGeom prst="rect">
            <a:avLst/>
          </a:prstGeom>
        </p:spPr>
      </p:pic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34" y="198121"/>
            <a:ext cx="65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ký hiệu bàn tay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" y="1037012"/>
            <a:ext cx="8983495" cy="3184076"/>
          </a:xfrm>
          <a:prstGeom prst="rect">
            <a:avLst/>
          </a:prstGeom>
        </p:spPr>
      </p:pic>
      <p:pic>
        <p:nvPicPr>
          <p:cNvPr id="6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47971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411</Words>
  <Application>Microsoft Office PowerPoint</Application>
  <PresentationFormat>On-screen Show (4:3)</PresentationFormat>
  <Paragraphs>41</Paragraphs>
  <Slides>15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38</cp:revision>
  <dcterms:created xsi:type="dcterms:W3CDTF">2021-06-19T11:12:44Z</dcterms:created>
  <dcterms:modified xsi:type="dcterms:W3CDTF">2022-12-12T01:50:56Z</dcterms:modified>
</cp:coreProperties>
</file>