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12192000"/>
  <p:notesSz cx="6858000" cy="9144000"/>
  <p:embeddedFontLst>
    <p:embeddedFont>
      <p:font typeface="Cookie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5" roundtripDataSignature="AMtx7mhEVR2lEfN1UJI/aean+jJTm1f/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A9E5F7-F56E-4A1C-9D47-1904B79652E0}">
  <a:tblStyle styleId="{52A9E5F7-F56E-4A1C-9D47-1904B79652E0}" styleName="Table_0">
    <a:wholeTbl>
      <a:tcTxStyle b="off" i="off">
        <a:font>
          <a:latin typeface="等线"/>
          <a:ea typeface="等线"/>
          <a:cs typeface="等线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fill>
          <a:solidFill>
            <a:srgbClr val="F8D6CC"/>
          </a:solidFill>
        </a:fill>
      </a:tcStyle>
    </a:band1H>
    <a:band2H>
      <a:tcTxStyle/>
    </a:band2H>
    <a:band1V>
      <a:tcTxStyle/>
      <a:tcStyle>
        <a:fill>
          <a:solidFill>
            <a:srgbClr val="F8D6CC"/>
          </a:solidFill>
        </a:fill>
      </a:tcStyle>
    </a:band1V>
    <a:band2V>
      <a:tcTxStyle/>
    </a:band2V>
    <a:la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2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Cookie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0139" y="5155291"/>
            <a:ext cx="728403" cy="146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461" y="4738320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22" name="Google Shape;2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8732" y="4308582"/>
            <a:ext cx="3514399" cy="267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6091" y="4394104"/>
            <a:ext cx="864599" cy="2221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幻灯片">
  <p:cSld name="1_标题幻灯片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204663" y="-35169"/>
            <a:ext cx="1146048" cy="1146048"/>
          </a:xfrm>
          <a:prstGeom prst="ellipse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advClick="0"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9.png"/><Relationship Id="rId5" Type="http://schemas.openxmlformats.org/officeDocument/2006/relationships/image" Target="../media/image49.jpg"/><Relationship Id="rId6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56.png"/><Relationship Id="rId7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2.png"/><Relationship Id="rId6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g"/><Relationship Id="rId4" Type="http://schemas.openxmlformats.org/officeDocument/2006/relationships/image" Target="../media/image54.png"/><Relationship Id="rId5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7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image" Target="../media/image15.png"/><Relationship Id="rId13" Type="http://schemas.openxmlformats.org/officeDocument/2006/relationships/slide" Target="/ppt/slides/slide8.xml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slide" Target="/ppt/slides/slide6.xml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6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" Target="/ppt/slides/slide5.xml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4.xml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4.xml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4.xml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41.png"/><Relationship Id="rId6" Type="http://schemas.openxmlformats.org/officeDocument/2006/relationships/image" Target="../media/image27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436" y="5064735"/>
            <a:ext cx="6528384" cy="383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0" y="5028544"/>
            <a:ext cx="6528384" cy="383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506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82500" y="-443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337599" y="1222768"/>
            <a:ext cx="751680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Sắt, gang, thép</a:t>
            </a:r>
            <a:endParaRPr b="1" i="0" sz="72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5255866" y="579465"/>
            <a:ext cx="16802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Khoa học</a:t>
            </a:r>
            <a:endParaRPr b="1" sz="36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6732177" y="3534873"/>
            <a:ext cx="17427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(Trang 48,49)</a:t>
            </a:r>
            <a:endParaRPr sz="24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393408" y="2895629"/>
            <a:ext cx="7315200" cy="384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10"/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212" name="Google Shape;212;p10"/>
            <p:cNvSpPr/>
            <p:nvPr/>
          </p:nvSpPr>
          <p:spPr>
            <a:xfrm flipH="1" rot="10800000">
              <a:off x="3833769" y="1258348"/>
              <a:ext cx="3674380" cy="3038024"/>
            </a:xfrm>
            <a:custGeom>
              <a:rect b="b" l="l" r="r" t="t"/>
              <a:pathLst>
                <a:path extrusionOk="0" h="3038024" w="3674380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4131805" y="2190607"/>
              <a:ext cx="2908183" cy="892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Khám phá</a:t>
              </a:r>
              <a:endParaRPr b="1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216" name="Google Shape;21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7558" y="3778004"/>
            <a:ext cx="4699612" cy="35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48442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11"/>
          <p:cNvGraphicFramePr/>
          <p:nvPr/>
        </p:nvGraphicFramePr>
        <p:xfrm>
          <a:off x="2861175" y="24785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{52A9E5F7-F56E-4A1C-9D47-1904B79652E0}</a:tableStyleId>
              </a:tblPr>
              <a:tblGrid>
                <a:gridCol w="2063075"/>
                <a:gridCol w="2063075"/>
                <a:gridCol w="2063075"/>
                <a:gridCol w="2063075"/>
              </a:tblGrid>
              <a:tr h="1024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Sắt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Gang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Thép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39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Nguồn gốc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39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Tính chất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36811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127" y="1999126"/>
            <a:ext cx="1891261" cy="485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1"/>
          <p:cNvGrpSpPr/>
          <p:nvPr/>
        </p:nvGrpSpPr>
        <p:grpSpPr>
          <a:xfrm>
            <a:off x="1818562" y="87921"/>
            <a:ext cx="3662480" cy="3094894"/>
            <a:chOff x="2047162" y="87922"/>
            <a:chExt cx="2823776" cy="2529405"/>
          </a:xfrm>
        </p:grpSpPr>
        <p:pic>
          <p:nvPicPr>
            <p:cNvPr id="228" name="Google Shape;228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47162" y="87922"/>
              <a:ext cx="2823776" cy="2529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1"/>
            <p:cNvSpPr txBox="1"/>
            <p:nvPr/>
          </p:nvSpPr>
          <p:spPr>
            <a:xfrm>
              <a:off x="2262273" y="685800"/>
              <a:ext cx="2522577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Hãy đọc thông tin trong SGK và hoàn thành bảng sau:</a:t>
              </a:r>
              <a:endParaRPr b="1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33" y="190154"/>
            <a:ext cx="11895151" cy="56297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33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237" name="Google Shape;23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05814" y="4715367"/>
            <a:ext cx="3086186" cy="234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77708"/>
            <a:ext cx="12192000" cy="9849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4" name="Google Shape;244;p13"/>
          <p:cNvGraphicFramePr/>
          <p:nvPr/>
        </p:nvGraphicFramePr>
        <p:xfrm>
          <a:off x="263769" y="3516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{52A9E5F7-F56E-4A1C-9D47-1904B79652E0}</a:tableStyleId>
              </a:tblPr>
              <a:tblGrid>
                <a:gridCol w="1917350"/>
                <a:gridCol w="3266625"/>
                <a:gridCol w="3355375"/>
                <a:gridCol w="3177850"/>
              </a:tblGrid>
              <a:tr h="943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Sắt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Gang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cap="none" strike="noStrike"/>
                        <a:t>Thép</a:t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2608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/>
                        <a:t>Nguồn gốc</a:t>
                      </a:r>
                      <a:endParaRPr b="1" sz="3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2911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/>
                        <a:t>Tính chất</a:t>
                      </a:r>
                      <a:endParaRPr b="1" sz="3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245" name="Google Shape;245;p13"/>
          <p:cNvSpPr txBox="1"/>
          <p:nvPr/>
        </p:nvSpPr>
        <p:spPr>
          <a:xfrm>
            <a:off x="2145323" y="1283675"/>
            <a:ext cx="320040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trong thiên thạch và trong quặng sắt.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2145323" y="3902675"/>
            <a:ext cx="3200400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Dẻo, dễ uốn, dễ kéo sợi, dễ rèn, dập.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Có màu trắng xám, có ánh kim.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5462953" y="1269267"/>
            <a:ext cx="3200400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Hợp kim của sắt và các-bon.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8780583" y="1237274"/>
            <a:ext cx="3200400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Hợp kim của sắt, các-bon (ít các-bon hơn gang) và một số chất khác.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 txBox="1"/>
          <p:nvPr/>
        </p:nvSpPr>
        <p:spPr>
          <a:xfrm>
            <a:off x="5509843" y="3907607"/>
            <a:ext cx="3200400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Cứng, giòn, không thể uốn hay kéo thành sợi.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 txBox="1"/>
          <p:nvPr/>
        </p:nvSpPr>
        <p:spPr>
          <a:xfrm>
            <a:off x="8821608" y="3912539"/>
            <a:ext cx="3200400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Cứng, bền, dẻo.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Có loại bị gỉ trong không khí ẩm, có loại không bị gỉ.</a:t>
            </a:r>
            <a:endParaRPr sz="3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6483" y="2697660"/>
            <a:ext cx="2075517" cy="4160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14"/>
          <p:cNvGrpSpPr/>
          <p:nvPr/>
        </p:nvGrpSpPr>
        <p:grpSpPr>
          <a:xfrm>
            <a:off x="8280296" y="-174296"/>
            <a:ext cx="4426328" cy="3141429"/>
            <a:chOff x="8280296" y="-174296"/>
            <a:chExt cx="4426328" cy="3141429"/>
          </a:xfrm>
        </p:grpSpPr>
        <p:pic>
          <p:nvPicPr>
            <p:cNvPr id="257" name="Google Shape;25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-644605">
              <a:off x="8827195" y="113833"/>
              <a:ext cx="3332530" cy="2565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4"/>
            <p:cNvSpPr txBox="1"/>
            <p:nvPr/>
          </p:nvSpPr>
          <p:spPr>
            <a:xfrm>
              <a:off x="8280296" y="672125"/>
              <a:ext cx="4426328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 tự nhiên,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sắt có ở đâu?</a:t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14"/>
          <p:cNvSpPr txBox="1"/>
          <p:nvPr/>
        </p:nvSpPr>
        <p:spPr>
          <a:xfrm>
            <a:off x="2144530" y="1390139"/>
            <a:ext cx="634678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Trong tự nhiên, sắt có ở trong thiên thạch và các quặng sắt.</a:t>
            </a:r>
            <a:endParaRPr/>
          </a:p>
        </p:txBody>
      </p:sp>
      <p:pic>
        <p:nvPicPr>
          <p:cNvPr id="260" name="Google Shape;26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3748" y="2943600"/>
            <a:ext cx="4191000" cy="2794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61" name="Google Shape;26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3915" y="2943601"/>
            <a:ext cx="4616813" cy="2794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62" name="Google Shape;262;p14"/>
          <p:cNvSpPr txBox="1"/>
          <p:nvPr/>
        </p:nvSpPr>
        <p:spPr>
          <a:xfrm>
            <a:off x="744400" y="5845695"/>
            <a:ext cx="44263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Quặng sắt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5518839" y="5856989"/>
            <a:ext cx="44263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Mỏ sắt Thái Nguyên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8282" y="2052449"/>
            <a:ext cx="1724944" cy="4652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5"/>
          <p:cNvGrpSpPr/>
          <p:nvPr/>
        </p:nvGrpSpPr>
        <p:grpSpPr>
          <a:xfrm>
            <a:off x="8396589" y="-462425"/>
            <a:ext cx="3819946" cy="3141429"/>
            <a:chOff x="8549661" y="-174296"/>
            <a:chExt cx="3819946" cy="3141429"/>
          </a:xfrm>
        </p:grpSpPr>
        <p:pic>
          <p:nvPicPr>
            <p:cNvPr id="270" name="Google Shape;27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-644605">
              <a:off x="8827195" y="113833"/>
              <a:ext cx="3332530" cy="2565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5"/>
            <p:cNvSpPr txBox="1"/>
            <p:nvPr/>
          </p:nvSpPr>
          <p:spPr>
            <a:xfrm>
              <a:off x="8549661" y="576263"/>
              <a:ext cx="3677242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Gang, thép đều có thành phần nào chung?</a:t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5"/>
          <p:cNvSpPr txBox="1"/>
          <p:nvPr/>
        </p:nvSpPr>
        <p:spPr>
          <a:xfrm>
            <a:off x="1861344" y="2366968"/>
            <a:ext cx="76515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Gang và thép đều là hợp kim của sắt và các-bon.</a:t>
            </a:r>
            <a:endParaRPr/>
          </a:p>
        </p:txBody>
      </p:sp>
      <p:pic>
        <p:nvPicPr>
          <p:cNvPr descr="Cacbon ( C ) hóa trị mấy? Là gì? Nguyên tử khối của cacbon." id="273" name="Google Shape;27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0138" y="3788252"/>
            <a:ext cx="3545618" cy="1855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15"/>
          <p:cNvGrpSpPr/>
          <p:nvPr/>
        </p:nvGrpSpPr>
        <p:grpSpPr>
          <a:xfrm>
            <a:off x="1998543" y="3788252"/>
            <a:ext cx="3688593" cy="1928130"/>
            <a:chOff x="1703020" y="2788019"/>
            <a:chExt cx="3688593" cy="1928130"/>
          </a:xfrm>
        </p:grpSpPr>
        <p:pic>
          <p:nvPicPr>
            <p:cNvPr descr="Quặng sắt – Wikipedia tiếng Việt" id="275" name="Google Shape;275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03020" y="2788019"/>
              <a:ext cx="3688593" cy="1928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15"/>
            <p:cNvSpPr txBox="1"/>
            <p:nvPr/>
          </p:nvSpPr>
          <p:spPr>
            <a:xfrm>
              <a:off x="2705944" y="3398141"/>
              <a:ext cx="1088760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sắt</a:t>
              </a:r>
              <a:endParaRPr sz="40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pic>
        <p:nvPicPr>
          <p:cNvPr id="277" name="Google Shape;27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87136" y="4188406"/>
            <a:ext cx="1058525" cy="105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37929" y="-701830"/>
            <a:ext cx="15349084" cy="8633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16"/>
          <p:cNvGrpSpPr/>
          <p:nvPr/>
        </p:nvGrpSpPr>
        <p:grpSpPr>
          <a:xfrm>
            <a:off x="2425279" y="929309"/>
            <a:ext cx="2295367" cy="1199714"/>
            <a:chOff x="1703019" y="1550993"/>
            <a:chExt cx="4388926" cy="2294213"/>
          </a:xfrm>
        </p:grpSpPr>
        <p:pic>
          <p:nvPicPr>
            <p:cNvPr descr="Quặng sắt – Wikipedia tiếng Việt" id="284" name="Google Shape;284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03019" y="1550993"/>
              <a:ext cx="4388926" cy="2294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16"/>
            <p:cNvSpPr txBox="1"/>
            <p:nvPr/>
          </p:nvSpPr>
          <p:spPr>
            <a:xfrm>
              <a:off x="2663350" y="1973263"/>
              <a:ext cx="1907088" cy="12359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sắt</a:t>
              </a:r>
              <a:endParaRPr sz="3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pic>
        <p:nvPicPr>
          <p:cNvPr id="286" name="Google Shape;2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9368" y="1327305"/>
            <a:ext cx="404887" cy="40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6"/>
          <p:cNvGrpSpPr/>
          <p:nvPr/>
        </p:nvGrpSpPr>
        <p:grpSpPr>
          <a:xfrm>
            <a:off x="8617314" y="-174296"/>
            <a:ext cx="3752293" cy="3141429"/>
            <a:chOff x="8617314" y="-174296"/>
            <a:chExt cx="3752293" cy="3141429"/>
          </a:xfrm>
        </p:grpSpPr>
        <p:pic>
          <p:nvPicPr>
            <p:cNvPr id="288" name="Google Shape;288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 rot="-644605">
              <a:off x="8827195" y="113833"/>
              <a:ext cx="3332530" cy="2565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16"/>
            <p:cNvSpPr txBox="1"/>
            <p:nvPr/>
          </p:nvSpPr>
          <p:spPr>
            <a:xfrm>
              <a:off x="8950290" y="724446"/>
              <a:ext cx="3086339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Gang, thép khác nhau ở điểm nào?</a:t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16"/>
          <p:cNvGrpSpPr/>
          <p:nvPr/>
        </p:nvGrpSpPr>
        <p:grpSpPr>
          <a:xfrm>
            <a:off x="4569772" y="674843"/>
            <a:ext cx="3629549" cy="1899722"/>
            <a:chOff x="5730382" y="797938"/>
            <a:chExt cx="3629549" cy="1899722"/>
          </a:xfrm>
        </p:grpSpPr>
        <p:pic>
          <p:nvPicPr>
            <p:cNvPr descr="Cacbon ( C ) hóa trị mấy? Là gì? Nguyên tử khối của cacbon." id="291" name="Google Shape;291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730382" y="797938"/>
              <a:ext cx="3629549" cy="1899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16"/>
            <p:cNvSpPr txBox="1"/>
            <p:nvPr/>
          </p:nvSpPr>
          <p:spPr>
            <a:xfrm>
              <a:off x="6743130" y="1043881"/>
              <a:ext cx="15337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(nhiều)</a:t>
              </a:r>
              <a:endParaRPr/>
            </a:p>
          </p:txBody>
        </p:sp>
      </p:grpSp>
      <p:sp>
        <p:nvSpPr>
          <p:cNvPr id="293" name="Google Shape;293;p16"/>
          <p:cNvSpPr txBox="1"/>
          <p:nvPr/>
        </p:nvSpPr>
        <p:spPr>
          <a:xfrm>
            <a:off x="62942" y="1057793"/>
            <a:ext cx="16325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GANG</a:t>
            </a:r>
            <a:endParaRPr sz="48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02645" y="1227544"/>
            <a:ext cx="509308" cy="509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6"/>
          <p:cNvGrpSpPr/>
          <p:nvPr/>
        </p:nvGrpSpPr>
        <p:grpSpPr>
          <a:xfrm>
            <a:off x="2302184" y="4184092"/>
            <a:ext cx="2295367" cy="1199714"/>
            <a:chOff x="1703019" y="1550993"/>
            <a:chExt cx="4388926" cy="2294213"/>
          </a:xfrm>
        </p:grpSpPr>
        <p:pic>
          <p:nvPicPr>
            <p:cNvPr descr="Quặng sắt – Wikipedia tiếng Việt" id="296" name="Google Shape;296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03019" y="1550993"/>
              <a:ext cx="4388926" cy="2294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p16"/>
            <p:cNvSpPr txBox="1"/>
            <p:nvPr/>
          </p:nvSpPr>
          <p:spPr>
            <a:xfrm>
              <a:off x="2663350" y="1973263"/>
              <a:ext cx="1907088" cy="12359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sắt</a:t>
              </a:r>
              <a:endParaRPr sz="360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pic>
        <p:nvPicPr>
          <p:cNvPr id="298" name="Google Shape;298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89368" y="4582088"/>
            <a:ext cx="404887" cy="40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6"/>
          <p:cNvGrpSpPr/>
          <p:nvPr/>
        </p:nvGrpSpPr>
        <p:grpSpPr>
          <a:xfrm>
            <a:off x="4754952" y="4070073"/>
            <a:ext cx="2727818" cy="1427752"/>
            <a:chOff x="5466608" y="4017551"/>
            <a:chExt cx="2727818" cy="1427752"/>
          </a:xfrm>
        </p:grpSpPr>
        <p:pic>
          <p:nvPicPr>
            <p:cNvPr descr="Cacbon ( C ) hóa trị mấy? Là gì? Nguyên tử khối của cacbon." id="300" name="Google Shape;300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66608" y="4017551"/>
              <a:ext cx="2727818" cy="1427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16"/>
            <p:cNvSpPr txBox="1"/>
            <p:nvPr/>
          </p:nvSpPr>
          <p:spPr>
            <a:xfrm>
              <a:off x="6432969" y="4087451"/>
              <a:ext cx="15337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(ít)</a:t>
              </a:r>
              <a:endParaRPr/>
            </a:p>
          </p:txBody>
        </p:sp>
      </p:grpSp>
      <p:sp>
        <p:nvSpPr>
          <p:cNvPr id="302" name="Google Shape;302;p16"/>
          <p:cNvSpPr txBox="1"/>
          <p:nvPr/>
        </p:nvSpPr>
        <p:spPr>
          <a:xfrm>
            <a:off x="27772" y="4312576"/>
            <a:ext cx="16161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THÉP</a:t>
            </a:r>
            <a:endParaRPr sz="48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303" name="Google Shape;303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49890" y="4482327"/>
            <a:ext cx="509308" cy="50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5895" y="4575968"/>
            <a:ext cx="404887" cy="40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16"/>
          <p:cNvGrpSpPr/>
          <p:nvPr/>
        </p:nvGrpSpPr>
        <p:grpSpPr>
          <a:xfrm>
            <a:off x="7676632" y="4184092"/>
            <a:ext cx="2472512" cy="1199714"/>
            <a:chOff x="7676631" y="4184092"/>
            <a:chExt cx="2598347" cy="1199714"/>
          </a:xfrm>
        </p:grpSpPr>
        <p:sp>
          <p:nvSpPr>
            <p:cNvPr id="306" name="Google Shape;306;p16"/>
            <p:cNvSpPr/>
            <p:nvPr/>
          </p:nvSpPr>
          <p:spPr>
            <a:xfrm>
              <a:off x="7676631" y="4184092"/>
              <a:ext cx="2598347" cy="1199714"/>
            </a:xfrm>
            <a:prstGeom prst="roundRect">
              <a:avLst>
                <a:gd fmla="val 16667" name="adj"/>
              </a:avLst>
            </a:prstGeom>
            <a:solidFill>
              <a:srgbClr val="FDCBC3"/>
            </a:solidFill>
            <a:ln cap="flat" cmpd="sng" w="5715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 txBox="1"/>
            <p:nvPr/>
          </p:nvSpPr>
          <p:spPr>
            <a:xfrm>
              <a:off x="7935074" y="4184092"/>
              <a:ext cx="221406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Cookie"/>
                  <a:ea typeface="Cookie"/>
                  <a:cs typeface="Cookie"/>
                  <a:sym typeface="Cookie"/>
                </a:rPr>
                <a:t>Một số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Cookie"/>
                  <a:ea typeface="Cookie"/>
                  <a:cs typeface="Cookie"/>
                  <a:sym typeface="Cookie"/>
                </a:rPr>
                <a:t>chất khác</a:t>
              </a:r>
              <a:endParaRPr sz="32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pic>
        <p:nvPicPr>
          <p:cNvPr id="308" name="Google Shape;308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52362" y="2574565"/>
            <a:ext cx="1584267" cy="427345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/>
          <p:nvPr/>
        </p:nvSpPr>
        <p:spPr>
          <a:xfrm>
            <a:off x="116369" y="2844038"/>
            <a:ext cx="6380273" cy="5847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Rất cứng, không thể uốn hay kéo 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6"/>
          <p:cNvSpPr/>
          <p:nvPr/>
        </p:nvSpPr>
        <p:spPr>
          <a:xfrm>
            <a:off x="116369" y="5706179"/>
            <a:ext cx="5174815" cy="5847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Cứng, bền và dẻo hơn gang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1" name="Google Shape;311;p16"/>
          <p:cNvCxnSpPr>
            <a:stCxn id="293" idx="2"/>
          </p:cNvCxnSpPr>
          <p:nvPr/>
        </p:nvCxnSpPr>
        <p:spPr>
          <a:xfrm>
            <a:off x="879223" y="1888790"/>
            <a:ext cx="0" cy="95520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12" name="Google Shape;312;p16"/>
          <p:cNvCxnSpPr>
            <a:stCxn id="302" idx="2"/>
          </p:cNvCxnSpPr>
          <p:nvPr/>
        </p:nvCxnSpPr>
        <p:spPr>
          <a:xfrm>
            <a:off x="835846" y="5143573"/>
            <a:ext cx="0" cy="56250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899" y="2743200"/>
            <a:ext cx="648210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Với cấu trúc thân khung liền (unibody), thân xe và khung gầm bên dưới liền nhau tạo thành một khối thống nhất" id="319" name="Google Shape;319;p1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3045946" y="6858000"/>
            <a:ext cx="5807547" cy="284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375" y="1754071"/>
            <a:ext cx="1891261" cy="485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17"/>
          <p:cNvGrpSpPr/>
          <p:nvPr/>
        </p:nvGrpSpPr>
        <p:grpSpPr>
          <a:xfrm>
            <a:off x="2761601" y="670292"/>
            <a:ext cx="6127057" cy="4763115"/>
            <a:chOff x="2047162" y="87922"/>
            <a:chExt cx="2823776" cy="2529405"/>
          </a:xfrm>
        </p:grpSpPr>
        <p:pic>
          <p:nvPicPr>
            <p:cNvPr id="323" name="Google Shape;323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47162" y="87922"/>
              <a:ext cx="2823776" cy="2529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17"/>
            <p:cNvSpPr txBox="1"/>
            <p:nvPr/>
          </p:nvSpPr>
          <p:spPr>
            <a:xfrm>
              <a:off x="2375608" y="1001224"/>
              <a:ext cx="2166884" cy="702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Gang và thép được sử dụng để làm gì?</a:t>
              </a:r>
              <a:endParaRPr/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 txBox="1"/>
          <p:nvPr/>
        </p:nvSpPr>
        <p:spPr>
          <a:xfrm>
            <a:off x="2883877" y="2670556"/>
            <a:ext cx="6383215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 một số sản phẩm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làm bằng gang, thép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10257"/>
            <a:ext cx="12192000" cy="8124212"/>
          </a:xfrm>
          <a:prstGeom prst="rect">
            <a:avLst/>
          </a:prstGeom>
          <a:noFill/>
          <a:ln>
            <a:noFill/>
          </a:ln>
        </p:spPr>
      </p:pic>
      <p:sp>
        <p:nvSpPr>
          <p:cNvPr descr="Với cấu trúc thân khung liền (unibody), thân xe và khung gầm bên dưới liền nhau tạo thành một khối thống nhất" id="338" name="Google Shape;338;p1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3045946" y="6858000"/>
            <a:ext cx="5807547" cy="284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1601" y="96883"/>
            <a:ext cx="6417567" cy="409345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3633673" y="1174115"/>
            <a:ext cx="492465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Nhà em có đồ dùng nào là bằng sắt, gang, thép?</a:t>
            </a: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3356224" y="1148066"/>
            <a:ext cx="5228319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Làm cách nào để bảo quản những đồ dùng này?</a:t>
            </a:r>
            <a:endParaRPr b="1" sz="4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3294299" y="3159840"/>
            <a:ext cx="150348" cy="1696541"/>
          </a:xfrm>
          <a:custGeom>
            <a:rect b="b" l="l" r="r" t="t"/>
            <a:pathLst>
              <a:path extrusionOk="0" h="993" w="88">
                <a:moveTo>
                  <a:pt x="0" y="0"/>
                </a:moveTo>
                <a:lnTo>
                  <a:pt x="88" y="0"/>
                </a:lnTo>
                <a:lnTo>
                  <a:pt x="88" y="993"/>
                </a:lnTo>
                <a:lnTo>
                  <a:pt x="0" y="99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3520031" y="3159840"/>
            <a:ext cx="609935" cy="1696541"/>
          </a:xfrm>
          <a:custGeom>
            <a:rect b="b" l="l" r="r" t="t"/>
            <a:pathLst>
              <a:path extrusionOk="0" h="993" w="357">
                <a:moveTo>
                  <a:pt x="0" y="0"/>
                </a:moveTo>
                <a:lnTo>
                  <a:pt x="267" y="993"/>
                </a:lnTo>
                <a:lnTo>
                  <a:pt x="357" y="993"/>
                </a:lnTo>
                <a:lnTo>
                  <a:pt x="9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580964" y="3159840"/>
            <a:ext cx="606518" cy="1696541"/>
          </a:xfrm>
          <a:custGeom>
            <a:rect b="b" l="l" r="r" t="t"/>
            <a:pathLst>
              <a:path extrusionOk="0" h="993" w="355">
                <a:moveTo>
                  <a:pt x="355" y="0"/>
                </a:moveTo>
                <a:lnTo>
                  <a:pt x="90" y="993"/>
                </a:lnTo>
                <a:lnTo>
                  <a:pt x="0" y="993"/>
                </a:lnTo>
                <a:lnTo>
                  <a:pt x="265" y="0"/>
                </a:lnTo>
                <a:lnTo>
                  <a:pt x="355" y="0"/>
                </a:lnTo>
                <a:lnTo>
                  <a:pt x="355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006507" y="1511046"/>
            <a:ext cx="2731893" cy="1773423"/>
          </a:xfrm>
          <a:custGeom>
            <a:rect b="b" l="l" r="r" t="t"/>
            <a:pathLst>
              <a:path extrusionOk="0" h="439" w="676">
                <a:moveTo>
                  <a:pt x="23" y="439"/>
                </a:moveTo>
                <a:cubicBezTo>
                  <a:pt x="653" y="439"/>
                  <a:pt x="653" y="439"/>
                  <a:pt x="653" y="439"/>
                </a:cubicBezTo>
                <a:cubicBezTo>
                  <a:pt x="666" y="439"/>
                  <a:pt x="676" y="429"/>
                  <a:pt x="676" y="417"/>
                </a:cubicBezTo>
                <a:cubicBezTo>
                  <a:pt x="676" y="23"/>
                  <a:pt x="676" y="23"/>
                  <a:pt x="676" y="23"/>
                </a:cubicBezTo>
                <a:cubicBezTo>
                  <a:pt x="676" y="10"/>
                  <a:pt x="666" y="0"/>
                  <a:pt x="65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429"/>
                  <a:pt x="11" y="439"/>
                  <a:pt x="23" y="43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2737329" y="4339866"/>
            <a:ext cx="1264288" cy="105927"/>
          </a:xfrm>
          <a:custGeom>
            <a:rect b="b" l="l" r="r" t="t"/>
            <a:pathLst>
              <a:path extrusionOk="0" h="26" w="313">
                <a:moveTo>
                  <a:pt x="13" y="0"/>
                </a:moveTo>
                <a:cubicBezTo>
                  <a:pt x="300" y="0"/>
                  <a:pt x="300" y="0"/>
                  <a:pt x="300" y="0"/>
                </a:cubicBezTo>
                <a:cubicBezTo>
                  <a:pt x="307" y="0"/>
                  <a:pt x="313" y="6"/>
                  <a:pt x="313" y="13"/>
                </a:cubicBezTo>
                <a:cubicBezTo>
                  <a:pt x="313" y="13"/>
                  <a:pt x="313" y="13"/>
                  <a:pt x="313" y="13"/>
                </a:cubicBezTo>
                <a:cubicBezTo>
                  <a:pt x="313" y="20"/>
                  <a:pt x="307" y="26"/>
                  <a:pt x="300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5" y="26"/>
                  <a:pt x="0" y="2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5" y="0"/>
                  <a:pt x="13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117031" y="1640789"/>
            <a:ext cx="2523546" cy="150972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MỤC TIÊU</a:t>
            </a:r>
            <a:endParaRPr sz="40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6461081" y="1015826"/>
            <a:ext cx="369297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Nhận biết một số tính chất của sắt, gang, thép.</a:t>
            </a:r>
            <a:endParaRPr sz="24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6444896" y="2264349"/>
            <a:ext cx="369297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Nêu được một số ứng dụng trong sản xuất và đời sống của sắt, gang, thép.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6485504" y="3948842"/>
            <a:ext cx="369297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Quan sát, nhận biết một số đồ dùng làm từ gang, thép.</a:t>
            </a:r>
            <a:endParaRPr sz="24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5551661" y="1276132"/>
            <a:ext cx="737046" cy="584775"/>
          </a:xfrm>
          <a:prstGeom prst="rect">
            <a:avLst/>
          </a:prstGeom>
          <a:solidFill>
            <a:srgbClr val="FB9E8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5543234" y="2652256"/>
            <a:ext cx="737046" cy="584775"/>
          </a:xfrm>
          <a:prstGeom prst="rect">
            <a:avLst/>
          </a:prstGeom>
          <a:solidFill>
            <a:srgbClr val="8ED1E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5577948" y="4168770"/>
            <a:ext cx="737046" cy="58477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"/>
          <p:cNvSpPr/>
          <p:nvPr/>
        </p:nvSpPr>
        <p:spPr>
          <a:xfrm>
            <a:off x="1241815" y="1201211"/>
            <a:ext cx="9736970" cy="4119221"/>
          </a:xfrm>
          <a:prstGeom prst="roundRect">
            <a:avLst>
              <a:gd fmla="val 16667" name="adj"/>
            </a:avLst>
          </a:prstGeom>
          <a:solidFill>
            <a:schemeClr val="accent4">
              <a:alpha val="32941"/>
            </a:schemeClr>
          </a:solidFill>
          <a:ln cap="flat" cmpd="sng" w="57150">
            <a:solidFill>
              <a:srgbClr val="BA8C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1529154" y="1367995"/>
            <a:ext cx="9162292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Những đồ dùng bằng gang rất giòn, dễ vỡ nên khi sử dụng phải đặt, để cẩn thận.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Đồ dùng bằng sắt, thép dễ bị gỉ nên khi sử dụng xong cần rửa sạch, lau khô, cất ở nơi khô ráo.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82500" y="-443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/>
          <p:nvPr/>
        </p:nvSpPr>
        <p:spPr>
          <a:xfrm>
            <a:off x="1402373" y="1705704"/>
            <a:ext cx="9387254" cy="4124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A1097"/>
                </a:solidFill>
                <a:latin typeface="Arial"/>
                <a:ea typeface="Arial"/>
                <a:cs typeface="Arial"/>
                <a:sym typeface="Arial"/>
              </a:rPr>
              <a:t>- Sắt là một kim loại được sử dụng dưới dạng hợp kim. Chấn song sắt, hàng rào sắt, đường sắt,… thực chất được làm bằng thép.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A1097"/>
                </a:solidFill>
                <a:latin typeface="Arial"/>
                <a:ea typeface="Arial"/>
                <a:cs typeface="Arial"/>
                <a:sym typeface="Arial"/>
              </a:rPr>
              <a:t>- Các hợp kim của sắt được dùng để làm các đồ dùng như  nồi, chảo, dao, kéo, cày, cuốc, … và nhiều loại máy móc, tàu xe, cầu, đường sắt,…</a:t>
            </a:r>
            <a:endParaRPr b="1" sz="3600">
              <a:solidFill>
                <a:srgbClr val="EA10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2"/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364" name="Google Shape;364;p22"/>
            <p:cNvSpPr/>
            <p:nvPr/>
          </p:nvSpPr>
          <p:spPr>
            <a:xfrm flipH="1" rot="10800000">
              <a:off x="3833769" y="1258348"/>
              <a:ext cx="3674380" cy="3038024"/>
            </a:xfrm>
            <a:custGeom>
              <a:rect b="b" l="l" r="r" t="t"/>
              <a:pathLst>
                <a:path extrusionOk="0" h="3038024" w="3674380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8ED1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241675" y="1999221"/>
              <a:ext cx="290818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Củng cố</a:t>
              </a:r>
              <a:endParaRPr b="1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6" name="Google Shape;36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368" name="Google Shape;36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7558" y="3778004"/>
            <a:ext cx="4699612" cy="35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473645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36468"/>
            <a:ext cx="9946837" cy="490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82500" y="-443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6483" y="2697660"/>
            <a:ext cx="2075517" cy="416034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3"/>
          <p:cNvSpPr txBox="1"/>
          <p:nvPr/>
        </p:nvSpPr>
        <p:spPr>
          <a:xfrm>
            <a:off x="528803" y="1149749"/>
            <a:ext cx="634678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 Trong tự nhiên, sắt có ở trong thiên thạch và các quặng sắt.</a:t>
            </a:r>
            <a:endParaRPr/>
          </a:p>
        </p:txBody>
      </p:sp>
      <p:sp>
        <p:nvSpPr>
          <p:cNvPr id="381" name="Google Shape;381;p23"/>
          <p:cNvSpPr txBox="1"/>
          <p:nvPr/>
        </p:nvSpPr>
        <p:spPr>
          <a:xfrm>
            <a:off x="528803" y="2261717"/>
            <a:ext cx="634678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 Gang và thép đều là hợp kim của sắt và các-bon.</a:t>
            </a:r>
            <a:endParaRPr/>
          </a:p>
        </p:txBody>
      </p:sp>
      <p:grpSp>
        <p:nvGrpSpPr>
          <p:cNvPr id="382" name="Google Shape;382;p23"/>
          <p:cNvGrpSpPr/>
          <p:nvPr/>
        </p:nvGrpSpPr>
        <p:grpSpPr>
          <a:xfrm>
            <a:off x="7011670" y="-510270"/>
            <a:ext cx="5399334" cy="4520336"/>
            <a:chOff x="7011670" y="-510270"/>
            <a:chExt cx="5399334" cy="4520336"/>
          </a:xfrm>
        </p:grpSpPr>
        <p:pic>
          <p:nvPicPr>
            <p:cNvPr id="383" name="Google Shape;383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 rot="-644605">
              <a:off x="7313678" y="-95669"/>
              <a:ext cx="4795319" cy="3691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23"/>
            <p:cNvSpPr txBox="1"/>
            <p:nvPr/>
          </p:nvSpPr>
          <p:spPr>
            <a:xfrm>
              <a:off x="7733673" y="724446"/>
              <a:ext cx="3749081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Sắt có ở đâu? Gang, thép giống và khác nhau ở điểm nào?</a:t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23"/>
          <p:cNvSpPr txBox="1"/>
          <p:nvPr/>
        </p:nvSpPr>
        <p:spPr>
          <a:xfrm>
            <a:off x="528803" y="3314014"/>
            <a:ext cx="9037228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 Gang rất cứng, không thể uốn hay kéo sợi đều có thành phần là sắt và các-bon. Thép có thành phần các-bon ít hơn gang và có thêm một vài chất khác nên bền và dẻo hơn gang. 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6483" y="2697660"/>
            <a:ext cx="2075517" cy="416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644605">
            <a:off x="7962190" y="-137753"/>
            <a:ext cx="4308585" cy="331647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4"/>
          <p:cNvSpPr txBox="1"/>
          <p:nvPr/>
        </p:nvSpPr>
        <p:spPr>
          <a:xfrm>
            <a:off x="8040976" y="568771"/>
            <a:ext cx="374908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hãy nêu nội dung phần ghi nhớ của bài học ngày hôm nay.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1323158" y="1458363"/>
            <a:ext cx="6717818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Sắt là một kim loại được sử dụng dưới dạng hợp kim. Chấn song sắt, hàng rào sắt, đường sắt,… thực chất được làm bằng thép.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Các hợp kim của sắt được dùng để làm các đồ dùng như  nồi, chảo, dao, kéo, cày, cuốc, … và nhiều loại máy móc, tàu xe, cầu, đường sắt,…</a:t>
            </a:r>
            <a:endParaRPr b="1"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5"/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402" name="Google Shape;402;p25"/>
            <p:cNvSpPr/>
            <p:nvPr/>
          </p:nvSpPr>
          <p:spPr>
            <a:xfrm flipH="1" rot="10800000">
              <a:off x="3833769" y="1258348"/>
              <a:ext cx="3674380" cy="3038024"/>
            </a:xfrm>
            <a:custGeom>
              <a:rect b="b" l="l" r="r" t="t"/>
              <a:pathLst>
                <a:path extrusionOk="0" h="3038024" w="3674380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FDCB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4241675" y="2269528"/>
              <a:ext cx="2908183" cy="1015663"/>
            </a:xfrm>
            <a:prstGeom prst="rect">
              <a:avLst/>
            </a:prstGeom>
            <a:solidFill>
              <a:srgbClr val="FDCB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Dặn dò</a:t>
              </a:r>
              <a:endParaRPr b="1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4" name="Google Shape;4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406" name="Google Shape;4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7558" y="3778004"/>
            <a:ext cx="4699612" cy="35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473645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416" name="Google Shape;41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1687" y="2039923"/>
            <a:ext cx="7516535" cy="572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6"/>
          <p:cNvSpPr/>
          <p:nvPr/>
        </p:nvSpPr>
        <p:spPr>
          <a:xfrm>
            <a:off x="2476913" y="1424370"/>
            <a:ext cx="89424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-"/>
            </a:pPr>
            <a:r>
              <a:rPr b="1"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Xem lại nội dung bài học.</a:t>
            </a:r>
            <a:endParaRPr/>
          </a:p>
          <a:p>
            <a:pPr indent="-457200" lvl="0" marL="457200" marR="0" rtl="0" algn="just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-"/>
            </a:pPr>
            <a:r>
              <a:rPr b="1"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Chuẩn bị bài “Đồng và hợp kim của đồng”.</a:t>
            </a:r>
            <a:endParaRPr b="1"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427" name="Google Shape;42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7558" y="3778004"/>
            <a:ext cx="4699612" cy="35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67119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7"/>
          <p:cNvSpPr txBox="1"/>
          <p:nvPr/>
        </p:nvSpPr>
        <p:spPr>
          <a:xfrm>
            <a:off x="3520440" y="1875576"/>
            <a:ext cx="513634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8ED1E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THANKS!</a:t>
            </a:r>
            <a:endParaRPr sz="8800">
              <a:solidFill>
                <a:srgbClr val="8ED1E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120" name="Google Shape;120;p3"/>
            <p:cNvSpPr/>
            <p:nvPr/>
          </p:nvSpPr>
          <p:spPr>
            <a:xfrm flipH="1" rot="10800000">
              <a:off x="3833769" y="1258348"/>
              <a:ext cx="3674380" cy="3038024"/>
            </a:xfrm>
            <a:custGeom>
              <a:rect b="b" l="l" r="r" t="t"/>
              <a:pathLst>
                <a:path extrusionOk="0" h="3038024" w="3674380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FB9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118963" y="2025089"/>
              <a:ext cx="310399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Khởi động</a:t>
              </a:r>
              <a:endParaRPr b="1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883" y="4742972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425" y="456188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124" name="Google Shape;12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7558" y="3778004"/>
            <a:ext cx="4699612" cy="357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473645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9714" y="3985019"/>
            <a:ext cx="1041026" cy="267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90" y="552894"/>
            <a:ext cx="11185451" cy="225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2480" l="11189" r="11137" t="1241"/>
          <a:stretch/>
        </p:blipFill>
        <p:spPr>
          <a:xfrm>
            <a:off x="1402961" y="3024276"/>
            <a:ext cx="2566156" cy="318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 b="19220" l="0" r="5440" t="21116"/>
          <a:stretch/>
        </p:blipFill>
        <p:spPr>
          <a:xfrm>
            <a:off x="4196127" y="3663989"/>
            <a:ext cx="3602665" cy="22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6">
            <a:alphaModFix/>
          </a:blip>
          <a:srcRect b="12675" l="11817" r="12338" t="12675"/>
          <a:stretch/>
        </p:blipFill>
        <p:spPr>
          <a:xfrm>
            <a:off x="8048847" y="3446590"/>
            <a:ext cx="2530549" cy="2490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ạy tiếng anh cho trẻ bằng cách sử dụng flashcards" id="136" name="Google Shape;136;p4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6675" y="2922290"/>
            <a:ext cx="3065351" cy="2490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ạy tiếng anh cho trẻ bằng cách sử dụng flashcards" id="137" name="Google Shape;137;p4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41105" y="3369364"/>
            <a:ext cx="3065351" cy="2490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ạy tiếng anh cho trẻ bằng cách sử dụng flashcards" id="138" name="Google Shape;138;p4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17709" y="3446588"/>
            <a:ext cx="3065351" cy="249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 txBox="1"/>
          <p:nvPr/>
        </p:nvSpPr>
        <p:spPr>
          <a:xfrm>
            <a:off x="2791041" y="1216605"/>
            <a:ext cx="67297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EA1097"/>
                </a:solidFill>
                <a:latin typeface="Cookie"/>
                <a:ea typeface="Cookie"/>
                <a:cs typeface="Cookie"/>
                <a:sym typeface="Cookie"/>
              </a:rPr>
              <a:t>Hộp quà bí mật</a:t>
            </a:r>
            <a:endParaRPr sz="7200">
              <a:solidFill>
                <a:srgbClr val="EA109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140" name="Google Shape;140;p4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123299" y="1108380"/>
            <a:ext cx="2912194" cy="241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983060" y="-11723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0" y="5526400"/>
            <a:ext cx="12192000" cy="132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2009553" y="882502"/>
            <a:ext cx="8367824" cy="1658679"/>
          </a:xfrm>
          <a:prstGeom prst="roundRect">
            <a:avLst>
              <a:gd fmla="val 16667" name="adj"/>
            </a:avLst>
          </a:prstGeom>
          <a:solidFill>
            <a:schemeClr val="accent5">
              <a:alpha val="53725"/>
            </a:schemeClr>
          </a:solidFill>
          <a:ln cap="flat" cmpd="sng" w="57150">
            <a:solidFill>
              <a:srgbClr val="42719B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 flipH="1">
            <a:off x="2509100" y="983822"/>
            <a:ext cx="746777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EA1097"/>
                </a:solidFill>
                <a:latin typeface="Arial"/>
                <a:ea typeface="Arial"/>
                <a:cs typeface="Arial"/>
                <a:sym typeface="Arial"/>
              </a:rPr>
              <a:t>Em hãy kể tên một số đồ dùng làm bằng tre, mây, song.</a:t>
            </a:r>
            <a:endParaRPr sz="4400">
              <a:solidFill>
                <a:srgbClr val="EA1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2583712" y="2718390"/>
            <a:ext cx="7049386" cy="1881963"/>
          </a:xfrm>
          <a:prstGeom prst="roundRect">
            <a:avLst>
              <a:gd fmla="val 16667" name="adj"/>
            </a:avLst>
          </a:prstGeom>
          <a:solidFill>
            <a:schemeClr val="accent4">
              <a:alpha val="32941"/>
            </a:schemeClr>
          </a:solidFill>
          <a:ln cap="flat" cmpd="sng" w="57150">
            <a:solidFill>
              <a:srgbClr val="BA8C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 txBox="1"/>
          <p:nvPr/>
        </p:nvSpPr>
        <p:spPr>
          <a:xfrm flipH="1">
            <a:off x="2801585" y="2975655"/>
            <a:ext cx="66986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Tủ quần áo, bàn, ghế, rổ, sọt, thang, đồ mĩ nghệ,… </a:t>
            </a:r>
            <a:endParaRPr b="1"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2784" y="5947242"/>
            <a:ext cx="926461" cy="910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2009553" y="1020731"/>
            <a:ext cx="8367824" cy="1658679"/>
          </a:xfrm>
          <a:prstGeom prst="roundRect">
            <a:avLst>
              <a:gd fmla="val 16667" name="adj"/>
            </a:avLst>
          </a:prstGeom>
          <a:solidFill>
            <a:schemeClr val="accent5">
              <a:alpha val="53725"/>
            </a:schemeClr>
          </a:solidFill>
          <a:ln cap="flat" cmpd="sng" w="57150">
            <a:solidFill>
              <a:srgbClr val="42719B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 flipH="1">
            <a:off x="2509100" y="1122051"/>
            <a:ext cx="746777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EA1097"/>
                </a:solidFill>
                <a:latin typeface="Arial"/>
                <a:ea typeface="Arial"/>
                <a:cs typeface="Arial"/>
                <a:sym typeface="Arial"/>
              </a:rPr>
              <a:t>Em hãy nêu cách bảo quản đồ dùng làm bằng tre, mây, song.</a:t>
            </a:r>
            <a:endParaRPr sz="4400">
              <a:solidFill>
                <a:srgbClr val="EA1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2009553" y="2994828"/>
            <a:ext cx="8367824" cy="3320903"/>
          </a:xfrm>
          <a:prstGeom prst="roundRect">
            <a:avLst>
              <a:gd fmla="val 16667" name="adj"/>
            </a:avLst>
          </a:prstGeom>
          <a:solidFill>
            <a:schemeClr val="accent4">
              <a:alpha val="32941"/>
            </a:schemeClr>
          </a:solidFill>
          <a:ln cap="flat" cmpd="sng" w="57150">
            <a:solidFill>
              <a:srgbClr val="BA8C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 flipH="1">
            <a:off x="2381504" y="3252093"/>
            <a:ext cx="765562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Sơn dầu để bảo quản, chống ẩm mốc; phun khử trùng trước khi sử dụng để diệt mốc, mọt trong sản phẩm; tránh để sản phẩm tiếp xúc với nước và hóa chất;…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5044" y="5860352"/>
            <a:ext cx="926461" cy="910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>
            <a:off x="2020186" y="1414153"/>
            <a:ext cx="8495414" cy="2743178"/>
          </a:xfrm>
          <a:prstGeom prst="roundRect">
            <a:avLst>
              <a:gd fmla="val 16667" name="adj"/>
            </a:avLst>
          </a:prstGeom>
          <a:solidFill>
            <a:schemeClr val="accent5">
              <a:alpha val="53725"/>
            </a:schemeClr>
          </a:solidFill>
          <a:ln cap="flat" cmpd="sng" w="57150">
            <a:solidFill>
              <a:srgbClr val="42719B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EA1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 txBox="1"/>
          <p:nvPr/>
        </p:nvSpPr>
        <p:spPr>
          <a:xfrm flipH="1">
            <a:off x="2137143" y="1866346"/>
            <a:ext cx="82721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EA1097"/>
                </a:solidFill>
                <a:latin typeface="Arial"/>
                <a:ea typeface="Arial"/>
                <a:cs typeface="Arial"/>
                <a:sym typeface="Arial"/>
              </a:rPr>
              <a:t>"Tre cứng và không có tính đàn hồi.”</a:t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5679660" y="2665995"/>
            <a:ext cx="1080873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endParaRPr sz="5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4191052" y="2665995"/>
            <a:ext cx="41324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Đúng hay sai?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9659" y="5947242"/>
            <a:ext cx="926461" cy="910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34" y="462817"/>
            <a:ext cx="12070065" cy="263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4">
            <a:alphaModFix/>
          </a:blip>
          <a:srcRect b="2480" l="11189" r="11137" t="1241"/>
          <a:stretch/>
        </p:blipFill>
        <p:spPr>
          <a:xfrm>
            <a:off x="1456659" y="4009092"/>
            <a:ext cx="2182847" cy="270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5">
            <a:alphaModFix/>
          </a:blip>
          <a:srcRect b="19220" l="0" r="5440" t="21116"/>
          <a:stretch/>
        </p:blipFill>
        <p:spPr>
          <a:xfrm>
            <a:off x="4742121" y="4690016"/>
            <a:ext cx="3045887" cy="19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6">
            <a:alphaModFix/>
          </a:blip>
          <a:srcRect b="12675" l="11817" r="12338" t="12675"/>
          <a:stretch/>
        </p:blipFill>
        <p:spPr>
          <a:xfrm>
            <a:off x="8442252" y="4474111"/>
            <a:ext cx="2020187" cy="19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2828254" y="1299605"/>
            <a:ext cx="727266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A1097"/>
                </a:solidFill>
                <a:latin typeface="Cookie"/>
                <a:ea typeface="Cookie"/>
                <a:cs typeface="Cookie"/>
                <a:sym typeface="Cookie"/>
              </a:rPr>
              <a:t>Những đồ vật này được làm bằng vật liệu gì?</a:t>
            </a:r>
            <a:endParaRPr sz="4000">
              <a:solidFill>
                <a:srgbClr val="EA1097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81" name="Google Shape;181;p8"/>
          <p:cNvGrpSpPr/>
          <p:nvPr/>
        </p:nvGrpSpPr>
        <p:grpSpPr>
          <a:xfrm>
            <a:off x="2328530" y="2942462"/>
            <a:ext cx="2033000" cy="1531649"/>
            <a:chOff x="2328530" y="2942462"/>
            <a:chExt cx="2033000" cy="1531649"/>
          </a:xfrm>
        </p:grpSpPr>
        <p:pic>
          <p:nvPicPr>
            <p:cNvPr id="182" name="Google Shape;182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2328530" y="2942462"/>
              <a:ext cx="2033000" cy="1531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8"/>
            <p:cNvSpPr txBox="1"/>
            <p:nvPr/>
          </p:nvSpPr>
          <p:spPr>
            <a:xfrm>
              <a:off x="2827901" y="3239651"/>
              <a:ext cx="1034257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Sắt </a:t>
              </a:r>
              <a:endPara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8"/>
          <p:cNvGrpSpPr/>
          <p:nvPr/>
        </p:nvGrpSpPr>
        <p:grpSpPr>
          <a:xfrm>
            <a:off x="5140467" y="3261345"/>
            <a:ext cx="2033000" cy="1531649"/>
            <a:chOff x="5140467" y="3261345"/>
            <a:chExt cx="2033000" cy="1531649"/>
          </a:xfrm>
        </p:grpSpPr>
        <p:pic>
          <p:nvPicPr>
            <p:cNvPr id="185" name="Google Shape;185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140467" y="3261345"/>
              <a:ext cx="2033000" cy="1531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8"/>
            <p:cNvSpPr txBox="1"/>
            <p:nvPr/>
          </p:nvSpPr>
          <p:spPr>
            <a:xfrm>
              <a:off x="5475744" y="3494551"/>
              <a:ext cx="1383712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Gang </a:t>
              </a:r>
              <a:endPara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p8"/>
          <p:cNvGrpSpPr/>
          <p:nvPr/>
        </p:nvGrpSpPr>
        <p:grpSpPr>
          <a:xfrm>
            <a:off x="8832786" y="2942461"/>
            <a:ext cx="2033000" cy="1531649"/>
            <a:chOff x="8832786" y="2942461"/>
            <a:chExt cx="2033000" cy="1531649"/>
          </a:xfrm>
        </p:grpSpPr>
        <p:pic>
          <p:nvPicPr>
            <p:cNvPr id="188" name="Google Shape;188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>
              <a:off x="8832786" y="2942461"/>
              <a:ext cx="2033000" cy="1531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8"/>
            <p:cNvSpPr txBox="1"/>
            <p:nvPr/>
          </p:nvSpPr>
          <p:spPr>
            <a:xfrm>
              <a:off x="9168063" y="3175667"/>
              <a:ext cx="1265090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Thép </a:t>
              </a:r>
              <a:endPara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动物&#10;&#10;已生成高可信度的说明" id="195" name="Google Shape;1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1315" y="1068668"/>
            <a:ext cx="8567183" cy="512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3137" y="4716255"/>
            <a:ext cx="822304" cy="16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930" y="3984901"/>
            <a:ext cx="1041026" cy="26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1256" y="4845898"/>
            <a:ext cx="695862" cy="187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事情, LEGO, 玩具, 室内&#10;&#10;已生成极高可信度的说明" id="199" name="Google Shape;19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82687" y="3149489"/>
            <a:ext cx="5739392" cy="4369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532120"/>
            <a:ext cx="121920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4804" y="565294"/>
            <a:ext cx="2148844" cy="2386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2904796" y="2886965"/>
            <a:ext cx="629531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Sắt, gang, thép</a:t>
            </a:r>
            <a:endParaRPr b="1" sz="60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382500" y="-443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5212319" y="1989667"/>
            <a:ext cx="16802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A917E"/>
                </a:solidFill>
                <a:latin typeface="Arial"/>
                <a:ea typeface="Arial"/>
                <a:cs typeface="Arial"/>
                <a:sym typeface="Arial"/>
              </a:rPr>
              <a:t>Khoa học</a:t>
            </a:r>
            <a:endParaRPr b="1" sz="3600">
              <a:solidFill>
                <a:srgbClr val="FA917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5224607" y="4285745"/>
            <a:ext cx="17427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EBE57"/>
                </a:solidFill>
                <a:latin typeface="Arial"/>
                <a:ea typeface="Arial"/>
                <a:cs typeface="Arial"/>
                <a:sym typeface="Arial"/>
              </a:rPr>
              <a:t>(Trang 48,49)</a:t>
            </a:r>
            <a:endParaRPr sz="2400">
              <a:solidFill>
                <a:srgbClr val="FEBE5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2017-06-13T12:32:50Z</dcterms:created>
  <dc:creator>hxj</dc:creator>
</cp:coreProperties>
</file>