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28"/>
  </p:notesMasterIdLst>
  <p:sldIdLst>
    <p:sldId id="259" r:id="rId3"/>
    <p:sldId id="261" r:id="rId4"/>
    <p:sldId id="260" r:id="rId5"/>
    <p:sldId id="270" r:id="rId6"/>
    <p:sldId id="286" r:id="rId7"/>
    <p:sldId id="267" r:id="rId8"/>
    <p:sldId id="287" r:id="rId9"/>
    <p:sldId id="268" r:id="rId10"/>
    <p:sldId id="289" r:id="rId11"/>
    <p:sldId id="288" r:id="rId12"/>
    <p:sldId id="290" r:id="rId13"/>
    <p:sldId id="269" r:id="rId14"/>
    <p:sldId id="291" r:id="rId15"/>
    <p:sldId id="292" r:id="rId16"/>
    <p:sldId id="294" r:id="rId17"/>
    <p:sldId id="295" r:id="rId18"/>
    <p:sldId id="297" r:id="rId19"/>
    <p:sldId id="298" r:id="rId20"/>
    <p:sldId id="300" r:id="rId21"/>
    <p:sldId id="304" r:id="rId22"/>
    <p:sldId id="305" r:id="rId23"/>
    <p:sldId id="262" r:id="rId24"/>
    <p:sldId id="271" r:id="rId25"/>
    <p:sldId id="282" r:id="rId26"/>
    <p:sldId id="26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98D6D"/>
    <a:srgbClr val="65A481"/>
    <a:srgbClr val="4D2209"/>
    <a:srgbClr val="E0A753"/>
    <a:srgbClr val="E1A753"/>
    <a:srgbClr val="E5A753"/>
    <a:srgbClr val="8BEDF2"/>
    <a:srgbClr val="FEB9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t>2021/11/25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846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14A1-9150-42B5-B223-9FF9E269F83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012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14A1-9150-42B5-B223-9FF9E269F83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012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81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9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98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9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3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9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5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2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2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2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2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BCCBF90-AA6D-4C09-BB79-5BB0823D63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84FD875-238A-448D-9244-8316750771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099" y="0"/>
            <a:ext cx="769752" cy="769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37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jp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5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5.jpg"/><Relationship Id="rId12" Type="http://schemas.openxmlformats.org/officeDocument/2006/relationships/slide" Target="slide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35.png"/><Relationship Id="rId5" Type="http://schemas.openxmlformats.org/officeDocument/2006/relationships/image" Target="../media/image33.sv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image" Target="../media/image25.jpg"/><Relationship Id="rId12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35.png"/><Relationship Id="rId5" Type="http://schemas.openxmlformats.org/officeDocument/2006/relationships/image" Target="../media/image33.sv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image" Target="../media/image25.jpg"/><Relationship Id="rId12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133299" y="980319"/>
            <a:ext cx="7519829" cy="392926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4131071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36" y="3603193"/>
            <a:ext cx="2235335" cy="227815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717586" y="3642867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601368" y="3724447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1987107" y="3054064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3082485"/>
            <a:ext cx="647832" cy="693030"/>
          </a:xfrm>
          <a:prstGeom prst="rect">
            <a:avLst/>
          </a:prstGeom>
        </p:spPr>
      </p:pic>
      <p:pic>
        <p:nvPicPr>
          <p:cNvPr id="6" name="钢琴欢快趣味活动游戏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8465" y="0"/>
            <a:ext cx="344130" cy="3441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18829" y="932430"/>
            <a:ext cx="773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–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91988" y="2255869"/>
            <a:ext cx="7160935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Luyện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Tập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Về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Quan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Hệ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Từ</a:t>
            </a:r>
            <a:endParaRPr lang="en-US" sz="4800" b="1" dirty="0">
              <a:ln w="1905">
                <a:solidFill>
                  <a:srgbClr val="008000"/>
                </a:solidFill>
              </a:ln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BahamasB" pitchFamily="34" charset="0"/>
            </a:endParaRPr>
          </a:p>
        </p:txBody>
      </p:sp>
      <p:sp>
        <p:nvSpPr>
          <p:cNvPr id="32" name="Wave 31"/>
          <p:cNvSpPr/>
          <p:nvPr/>
        </p:nvSpPr>
        <p:spPr>
          <a:xfrm>
            <a:off x="3744627" y="3309145"/>
            <a:ext cx="4455657" cy="987517"/>
          </a:xfrm>
          <a:prstGeom prst="wave">
            <a:avLst/>
          </a:prstGeom>
          <a:solidFill>
            <a:srgbClr val="71A3A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Thực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EduFive</a:t>
            </a:r>
            <a:endParaRPr lang="vi-V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27200" y="541911"/>
            <a:ext cx="8262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  <a:endParaRPr lang="zh-CN" altLang="en-US" sz="2800" b="1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7" name="图片 6" descr="图片包含 玩偶, 玩具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" y="3270508"/>
            <a:ext cx="1763925" cy="1797716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07749" y="1496018"/>
            <a:ext cx="10042471" cy="14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b)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tôi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tiếp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tục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chèo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đi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tới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ba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nghìn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thước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rồi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mà</a:t>
            </a: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vẫn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thấy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chim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đậu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trắng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xoá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cành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cây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gie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ra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sông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361071" y="2595335"/>
            <a:ext cx="3253851" cy="1310185"/>
          </a:xfrm>
          <a:prstGeom prst="wedgeEllipseCallout">
            <a:avLst>
              <a:gd name="adj1" fmla="val -58238"/>
              <a:gd name="adj2" fmla="val 7291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 </a:t>
            </a:r>
            <a:endParaRPr lang="vi-VN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07" y="3850928"/>
            <a:ext cx="2128360" cy="1689657"/>
          </a:xfrm>
          <a:prstGeom prst="rect">
            <a:avLst/>
          </a:prstGeom>
        </p:spPr>
      </p:pic>
      <p:sp>
        <p:nvSpPr>
          <p:cNvPr id="14" name="Rectangular Callout 13"/>
          <p:cNvSpPr/>
          <p:nvPr/>
        </p:nvSpPr>
        <p:spPr>
          <a:xfrm>
            <a:off x="6032310" y="2595335"/>
            <a:ext cx="3780777" cy="864764"/>
          </a:xfrm>
          <a:prstGeom prst="wedgeRectCallout">
            <a:avLst>
              <a:gd name="adj1" fmla="val 48277"/>
              <a:gd name="adj2" fmla="val 1224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tương</a:t>
            </a:r>
            <a:r>
              <a:rPr lang="en-US" sz="2800" dirty="0"/>
              <a:t> </a:t>
            </a:r>
            <a:r>
              <a:rPr lang="en-US" sz="2800" dirty="0" err="1"/>
              <a:t>phản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0767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27200" y="541911"/>
            <a:ext cx="8262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  <a:endParaRPr lang="zh-CN" altLang="en-US" sz="2800" b="1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7" name="图片 6" descr="图片包含 玩偶, 玩具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" y="3270508"/>
            <a:ext cx="1763925" cy="1797716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345935" y="1578165"/>
            <a:ext cx="4327278" cy="54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Nếu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trời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cao</a:t>
            </a:r>
            <a:endParaRPr lang="en-US" altLang="en-US" sz="2800" i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958204" y="1483729"/>
            <a:ext cx="831112" cy="54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solidFill>
                  <a:schemeClr val="tx1">
                    <a:lumMod val="50000"/>
                  </a:schemeClr>
                </a:solidFill>
                <a:latin typeface="+mj-lt"/>
              </a:rPr>
              <a:t>c)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339459" y="2144902"/>
            <a:ext cx="6750832" cy="54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bầy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ong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cũng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mang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vào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mật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thơm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074461" y="2838126"/>
            <a:ext cx="4134924" cy="1331240"/>
          </a:xfrm>
          <a:prstGeom prst="wedgeEllipseCallout">
            <a:avLst>
              <a:gd name="adj1" fmla="val -46026"/>
              <a:gd name="adj2" fmla="val 4257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Nếu</a:t>
            </a:r>
            <a:r>
              <a:rPr lang="en-US" sz="2800" dirty="0"/>
              <a:t> … </a:t>
            </a:r>
            <a:r>
              <a:rPr lang="en-US" sz="2800" dirty="0" err="1"/>
              <a:t>thì</a:t>
            </a:r>
            <a:r>
              <a:rPr lang="en-US" sz="2800" dirty="0"/>
              <a:t> …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 </a:t>
            </a:r>
            <a:endParaRPr lang="vi-VN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07" y="3850928"/>
            <a:ext cx="2128360" cy="1689657"/>
          </a:xfrm>
          <a:prstGeom prst="rect">
            <a:avLst/>
          </a:prstGeom>
        </p:spPr>
      </p:pic>
      <p:sp>
        <p:nvSpPr>
          <p:cNvPr id="14" name="Rectangular Callout 13"/>
          <p:cNvSpPr/>
          <p:nvPr/>
        </p:nvSpPr>
        <p:spPr>
          <a:xfrm>
            <a:off x="6714351" y="2838126"/>
            <a:ext cx="2880025" cy="864764"/>
          </a:xfrm>
          <a:prstGeom prst="wedgeRectCallout">
            <a:avLst>
              <a:gd name="adj1" fmla="val 37584"/>
              <a:gd name="adj2" fmla="val 987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kiện-kết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9964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157240" y="597489"/>
            <a:ext cx="9269643" cy="97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3: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Tìm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quan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hệ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ở,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thích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hợp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với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ô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trống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dưới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: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48186" y="1588978"/>
            <a:ext cx="9448482" cy="48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a)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bây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giờ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trong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vắt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thăm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thẳm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  <a:sym typeface="Wingdings"/>
              </a:rPr>
              <a:t>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cao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06569" y="2151640"/>
            <a:ext cx="10707425" cy="8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b)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Một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vầng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trăng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tròn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to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đỏ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hồng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hiện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lên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chân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sau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rặng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tre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đen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 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một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ngôi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làng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xa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98058" y="2955923"/>
            <a:ext cx="9078201" cy="48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Trăng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quầng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 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hạn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trăng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tán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 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mưa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09058" y="3485363"/>
            <a:ext cx="10359279" cy="159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d)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đã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nơi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đóng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quân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ở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chỗ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đẹp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hơn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nhân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coi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như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người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làng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 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hết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mực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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sao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sức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quyến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rũ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nhớ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vẫn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không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mãnh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liệt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day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dứt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bằng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mảnh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cọc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cằn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này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914400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619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457200"/>
            <a:ext cx="10265420" cy="1879600"/>
            <a:chOff x="935980" y="457200"/>
            <a:chExt cx="10265420" cy="1879600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457200"/>
              <a:ext cx="1781256" cy="175008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43" y="4007146"/>
            <a:ext cx="9382436" cy="1422439"/>
          </a:xfrm>
          <a:prstGeom prst="rect">
            <a:avLst/>
          </a:prstGeom>
        </p:spPr>
      </p:pic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964391" y="4048506"/>
            <a:ext cx="1487082" cy="1333064"/>
          </a:xfrm>
          <a:prstGeom prst="rect">
            <a:avLst/>
          </a:prstGeom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2835915" y="692636"/>
            <a:ext cx="6984850" cy="8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nhưng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ở,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2912998" y="1684125"/>
            <a:ext cx="7119609" cy="48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a)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vắt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thăm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thẳm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  <a:sym typeface="Wingdings"/>
              </a:rPr>
              <a:t>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270115" y="4475666"/>
            <a:ext cx="7119609" cy="4853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a)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vắt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thăm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thẳm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  <a:sym typeface="Wingdings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2593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1" grpId="0"/>
      <p:bldP spid="42" grpId="0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00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79" y="410207"/>
            <a:ext cx="10265421" cy="2841578"/>
            <a:chOff x="935979" y="283738"/>
            <a:chExt cx="10265421" cy="2053062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79" y="283738"/>
              <a:ext cx="1990635" cy="19558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83365" y="4322672"/>
            <a:ext cx="10312515" cy="2146367"/>
            <a:chOff x="5832786" y="5066212"/>
            <a:chExt cx="10312515" cy="2146367"/>
          </a:xfrm>
        </p:grpSpPr>
        <p:pic>
          <p:nvPicPr>
            <p:cNvPr id="24" name="Picture 2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8549923" cy="2114043"/>
            </a:xfrm>
            <a:prstGeom prst="rect">
              <a:avLst/>
            </a:prstGeom>
          </p:spPr>
        </p:pic>
        <p:pic>
          <p:nvPicPr>
            <p:cNvPr id="27" name="Picture 2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5755777" y="5143221"/>
              <a:ext cx="1487082" cy="1333064"/>
            </a:xfrm>
            <a:prstGeom prst="rect">
              <a:avLst/>
            </a:prstGeom>
          </p:spPr>
        </p:pic>
      </p:grp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3531675" y="1892513"/>
            <a:ext cx="5850213" cy="12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b)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Một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vầng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trăng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tròn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to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đỏ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hồng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hiện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lên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chân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sau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rặng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tre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đen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 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một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ngôi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làng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xa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3161287" y="831287"/>
            <a:ext cx="6984850" cy="8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3: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Tìm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quan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hệ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, ở,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thích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hợp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với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ô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trống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dưới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: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161287" y="4690802"/>
            <a:ext cx="7893400" cy="14087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vầng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trăng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to </a:t>
            </a:r>
            <a:r>
              <a:rPr lang="en-US" alt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và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alt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ở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rặng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của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5875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88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0694" y="3129947"/>
            <a:ext cx="9892874" cy="346561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8747" y="381001"/>
            <a:ext cx="10692531" cy="1955799"/>
            <a:chOff x="508869" y="381001"/>
            <a:chExt cx="10692531" cy="1955799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69" y="381001"/>
              <a:ext cx="1990634" cy="195579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2672817"/>
            <a:ext cx="10037037" cy="1362470"/>
          </a:xfrm>
          <a:prstGeom prst="rect">
            <a:avLst/>
          </a:prstGeom>
          <a:ln>
            <a:noFill/>
          </a:ln>
        </p:spPr>
      </p:pic>
      <p:grpSp>
        <p:nvGrpSpPr>
          <p:cNvPr id="38" name="Group 37"/>
          <p:cNvGrpSpPr/>
          <p:nvPr/>
        </p:nvGrpSpPr>
        <p:grpSpPr>
          <a:xfrm>
            <a:off x="11428767" y="5764567"/>
            <a:ext cx="561263" cy="878052"/>
            <a:chOff x="6780706" y="4686364"/>
            <a:chExt cx="1333064" cy="1866931"/>
          </a:xfrm>
        </p:grpSpPr>
        <p:pic>
          <p:nvPicPr>
            <p:cNvPr id="27" name="Picture 2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/>
            </p:cNvPr>
            <p:cNvSpPr txBox="1"/>
            <p:nvPr/>
          </p:nvSpPr>
          <p:spPr>
            <a:xfrm>
              <a:off x="6971898" y="4686364"/>
              <a:ext cx="438757" cy="17668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589134" y="525635"/>
            <a:ext cx="7286499" cy="14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3: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Tìm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quan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hệ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, ở,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thích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hợp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với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ô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trống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dưới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: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524064" y="3093986"/>
            <a:ext cx="8479744" cy="5469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c)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Trăng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quầng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 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hạn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trăng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tán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 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mưa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395889" y="5108199"/>
            <a:ext cx="8479744" cy="5469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Trăng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quầng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thì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trăng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tán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thì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8027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46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2116240" y="350073"/>
            <a:ext cx="9236773" cy="547867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50037" y="924973"/>
            <a:ext cx="47691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65A48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Mục</a:t>
            </a:r>
            <a:r>
              <a:rPr lang="en-US" altLang="zh-CN" sz="6600" dirty="0">
                <a:solidFill>
                  <a:srgbClr val="65A48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65A48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tiêu</a:t>
            </a:r>
            <a:endParaRPr lang="zh-CN" altLang="en-US" sz="6600" dirty="0">
              <a:solidFill>
                <a:srgbClr val="65A48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37908" y="2175819"/>
            <a:ext cx="7981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01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37908" y="3981782"/>
            <a:ext cx="729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37908" y="3063848"/>
            <a:ext cx="836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033734" y="924973"/>
            <a:ext cx="666018" cy="10644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366743" y="462472"/>
            <a:ext cx="949085" cy="1516822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22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 flipH="1">
            <a:off x="2937908" y="350073"/>
            <a:ext cx="1120414" cy="1516822"/>
          </a:xfrm>
          <a:prstGeom prst="rect">
            <a:avLst/>
          </a:prstGeom>
        </p:spPr>
      </p:pic>
      <p:pic>
        <p:nvPicPr>
          <p:cNvPr id="23" name="图片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 flipH="1">
            <a:off x="3655642" y="710888"/>
            <a:ext cx="853895" cy="1156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520" y="3464348"/>
            <a:ext cx="9892874" cy="31629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8747" y="381001"/>
            <a:ext cx="10692531" cy="1955799"/>
            <a:chOff x="508869" y="381001"/>
            <a:chExt cx="10692531" cy="1955799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69" y="381001"/>
              <a:ext cx="1990634" cy="195579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2336800"/>
            <a:ext cx="10815383" cy="2016836"/>
          </a:xfrm>
          <a:prstGeom prst="rect">
            <a:avLst/>
          </a:prstGeom>
          <a:ln>
            <a:noFill/>
          </a:ln>
        </p:spPr>
      </p:pic>
      <p:grpSp>
        <p:nvGrpSpPr>
          <p:cNvPr id="38" name="Group 37"/>
          <p:cNvGrpSpPr/>
          <p:nvPr/>
        </p:nvGrpSpPr>
        <p:grpSpPr>
          <a:xfrm>
            <a:off x="11428767" y="5764567"/>
            <a:ext cx="561263" cy="878052"/>
            <a:chOff x="6780706" y="4686364"/>
            <a:chExt cx="1333064" cy="1866931"/>
          </a:xfrm>
        </p:grpSpPr>
        <p:pic>
          <p:nvPicPr>
            <p:cNvPr id="27" name="Picture 2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/>
            </p:cNvPr>
            <p:cNvSpPr txBox="1"/>
            <p:nvPr/>
          </p:nvSpPr>
          <p:spPr>
            <a:xfrm>
              <a:off x="6971898" y="4686364"/>
              <a:ext cx="438757" cy="17668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589134" y="525635"/>
            <a:ext cx="7286499" cy="97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ở,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E7E6E6">
                    <a:lumMod val="10000"/>
                  </a:srgbClr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488265" y="2493147"/>
            <a:ext cx="9427385" cy="159339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đóng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chỗ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  <a:sym typeface="Wingdings"/>
              </a:rPr>
              <a:t> 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mực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  <a:sym typeface="Wingdings"/>
              </a:rPr>
              <a:t> 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quyến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rũ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mãnh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liệt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day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dứt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cọc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cằn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504371" y="4816841"/>
            <a:ext cx="9427385" cy="159339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d)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đóng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chỗ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  <a:sym typeface="Wingdings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/>
              </a:rPr>
              <a:t>và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mực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/>
              </a:rPr>
              <a:t>nhưng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  <a:sym typeface="Wingdings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quyến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rũ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mãnh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liệt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, day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dứt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cọc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cằn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7065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26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/>
          <p:cNvSpPr/>
          <p:nvPr/>
        </p:nvSpPr>
        <p:spPr>
          <a:xfrm>
            <a:off x="1392072" y="1460310"/>
            <a:ext cx="9921922" cy="272942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67243" y="2207735"/>
            <a:ext cx="877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2825603" y="3900942"/>
            <a:ext cx="8242731" cy="994263"/>
            <a:chOff x="1371197" y="3010466"/>
            <a:chExt cx="3172612" cy="994263"/>
          </a:xfrm>
        </p:grpSpPr>
        <p:sp>
          <p:nvSpPr>
            <p:cNvPr id="9" name="文本框 8"/>
            <p:cNvSpPr txBox="1"/>
            <p:nvPr/>
          </p:nvSpPr>
          <p:spPr>
            <a:xfrm>
              <a:off x="2185211" y="3010466"/>
              <a:ext cx="556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+mn-lt"/>
                </a:rPr>
                <a:t>thì</a:t>
              </a:r>
              <a:endParaRPr lang="zh-CN" altLang="en-US" sz="2800" b="1" dirty="0">
                <a:solidFill>
                  <a:srgbClr val="FF000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71197" y="3481509"/>
              <a:ext cx="3172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Bạn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Hoa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lười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u="sng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thì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định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sẽ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bị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điểm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kém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043973" y="607379"/>
            <a:ext cx="8133545" cy="994263"/>
            <a:chOff x="1457497" y="3010466"/>
            <a:chExt cx="2897202" cy="994263"/>
          </a:xfrm>
        </p:grpSpPr>
        <p:sp>
          <p:nvSpPr>
            <p:cNvPr id="12" name="文本框 11"/>
            <p:cNvSpPr txBox="1"/>
            <p:nvPr/>
          </p:nvSpPr>
          <p:spPr>
            <a:xfrm>
              <a:off x="2009040" y="3010466"/>
              <a:ext cx="776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mà</a:t>
              </a:r>
              <a:endParaRPr lang="zh-CN" altLang="en-US" sz="2800" b="1" dirty="0">
                <a:solidFill>
                  <a:srgbClr val="FF0000"/>
                </a:solidFill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457497" y="3481509"/>
              <a:ext cx="2897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Em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dỗ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mãi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u="sng" dirty="0" err="1">
                  <a:solidFill>
                    <a:srgbClr val="FF0000"/>
                  </a:solidFill>
                </a:rPr>
                <a:t>mà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em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bé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vẫn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không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nín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</a:rPr>
                <a:t>khóc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741718" y="2279220"/>
            <a:ext cx="8326615" cy="994263"/>
            <a:chOff x="1457497" y="3010466"/>
            <a:chExt cx="2897202" cy="994263"/>
          </a:xfrm>
        </p:grpSpPr>
        <p:sp>
          <p:nvSpPr>
            <p:cNvPr id="18" name="文本框 17"/>
            <p:cNvSpPr txBox="1"/>
            <p:nvPr/>
          </p:nvSpPr>
          <p:spPr>
            <a:xfrm>
              <a:off x="2165564" y="3010466"/>
              <a:ext cx="694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+mn-lt"/>
                </a:rPr>
                <a:t>bằng</a:t>
              </a:r>
              <a:endParaRPr lang="zh-CN" altLang="en-US" sz="2800" b="1" dirty="0">
                <a:solidFill>
                  <a:srgbClr val="FF000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57497" y="3481509"/>
              <a:ext cx="2897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Cái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bàn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này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u="sng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gỗ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xoan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đào</a:t>
              </a:r>
              <a:r>
                <a:rPr lang="en-US" altLang="en-US" sz="28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2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70" y="699987"/>
            <a:ext cx="1014519" cy="1112304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62" y="3842389"/>
            <a:ext cx="1014519" cy="1112304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79220"/>
            <a:ext cx="1014519" cy="1112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6" name="图片 5" descr="图片包含 玩偶, 玩具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8" y="3127325"/>
            <a:ext cx="2296404" cy="23403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50" y="3910693"/>
            <a:ext cx="1961296" cy="155702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169994" y="1295964"/>
            <a:ext cx="4228650" cy="2151541"/>
            <a:chOff x="2729552" y="1295964"/>
            <a:chExt cx="3179928" cy="2151541"/>
          </a:xfrm>
        </p:grpSpPr>
        <p:sp>
          <p:nvSpPr>
            <p:cNvPr id="7" name="思想气泡: 云 6"/>
            <p:cNvSpPr/>
            <p:nvPr/>
          </p:nvSpPr>
          <p:spPr>
            <a:xfrm>
              <a:off x="2729552" y="1295964"/>
              <a:ext cx="3063806" cy="1947152"/>
            </a:xfrm>
            <a:prstGeom prst="cloudCallout">
              <a:avLst>
                <a:gd name="adj1" fmla="val -33540"/>
                <a:gd name="adj2" fmla="val 87750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875401" y="1877845"/>
              <a:ext cx="30340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Xem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lại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nội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 dung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bài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đã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học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字魂59号-创粗黑" panose="00000500000000000000" pitchFamily="2" charset="-122"/>
                  <a:cs typeface="+mn-ea"/>
                  <a:sym typeface="+mn-lt"/>
                </a:rPr>
                <a:t>.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98644" y="1554372"/>
            <a:ext cx="4219314" cy="1953422"/>
            <a:chOff x="6398644" y="1554372"/>
            <a:chExt cx="2296404" cy="1953422"/>
          </a:xfrm>
        </p:grpSpPr>
        <p:sp>
          <p:nvSpPr>
            <p:cNvPr id="9" name="思想气泡: 云 8"/>
            <p:cNvSpPr/>
            <p:nvPr/>
          </p:nvSpPr>
          <p:spPr>
            <a:xfrm flipH="1">
              <a:off x="6398644" y="1554372"/>
              <a:ext cx="2296404" cy="1899544"/>
            </a:xfrm>
            <a:prstGeom prst="cloudCallout">
              <a:avLst>
                <a:gd name="adj1" fmla="val -13717"/>
                <a:gd name="adj2" fmla="val 94113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75989" y="1938134"/>
              <a:ext cx="17417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Chuẩn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bị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bài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tiếp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字魂59号-创粗黑" panose="00000500000000000000" pitchFamily="2" charset="-122"/>
                  <a:cs typeface="+mn-ea"/>
                  <a:sym typeface="+mn-lt"/>
                </a:rPr>
                <a:t>theo.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630662" y="372634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DặN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dò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674889" y="933546"/>
            <a:ext cx="7676169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8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43936" y="1626835"/>
            <a:ext cx="7090013" cy="18620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altLang="zh-CN" sz="239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Chúc</a:t>
            </a:r>
            <a:r>
              <a:rPr lang="en-US" altLang="zh-CN" sz="23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239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các</a:t>
            </a:r>
            <a:r>
              <a:rPr lang="en-US" altLang="zh-CN" sz="23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239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em</a:t>
            </a:r>
            <a:r>
              <a:rPr lang="en-US" altLang="zh-CN" sz="23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239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học</a:t>
            </a:r>
            <a:r>
              <a:rPr lang="en-US" altLang="zh-CN" sz="23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239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tốt</a:t>
            </a:r>
            <a:r>
              <a:rPr lang="en-US" altLang="zh-CN" sz="23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字魂59号-创粗黑" panose="00000500000000000000" pitchFamily="2" charset="-122"/>
                <a:cs typeface="+mn-ea"/>
                <a:sym typeface="+mn-lt"/>
              </a:rPr>
              <a:t>!</a:t>
            </a:r>
            <a:endParaRPr lang="zh-CN" altLang="en-US" sz="239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/>
          <p:cNvSpPr/>
          <p:nvPr/>
        </p:nvSpPr>
        <p:spPr>
          <a:xfrm>
            <a:off x="3429838" y="1275431"/>
            <a:ext cx="5316038" cy="291429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72544" y="2163376"/>
            <a:ext cx="4686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Khởi</a:t>
            </a:r>
            <a:r>
              <a:rPr lang="en-US" altLang="zh-CN" sz="6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động</a:t>
            </a:r>
            <a:endParaRPr lang="zh-CN" altLang="en-US" sz="6000" b="1" dirty="0">
              <a:solidFill>
                <a:srgbClr val="F98D6D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1"/>
          <p:cNvSpPr/>
          <p:nvPr/>
        </p:nvSpPr>
        <p:spPr>
          <a:xfrm>
            <a:off x="420912" y="1727199"/>
            <a:ext cx="3737429" cy="2312538"/>
          </a:xfrm>
          <a:prstGeom prst="cloudCallou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思想气泡: 云 6"/>
          <p:cNvSpPr/>
          <p:nvPr/>
        </p:nvSpPr>
        <p:spPr>
          <a:xfrm>
            <a:off x="4158341" y="1727199"/>
            <a:ext cx="3737429" cy="2312538"/>
          </a:xfrm>
          <a:prstGeom prst="cloudCallou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" name="思想气泡: 云 7"/>
          <p:cNvSpPr/>
          <p:nvPr/>
        </p:nvSpPr>
        <p:spPr>
          <a:xfrm>
            <a:off x="7895770" y="1727199"/>
            <a:ext cx="3737429" cy="2312538"/>
          </a:xfrm>
          <a:prstGeom prst="cloudCallou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2603" y="2434786"/>
            <a:ext cx="2874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</a:rPr>
              <a:t>1) </a:t>
            </a:r>
            <a:r>
              <a:rPr lang="en-US" altLang="en-US" sz="2400" b="1" dirty="0" err="1">
                <a:solidFill>
                  <a:srgbClr val="002060"/>
                </a:solidFill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hệ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</a:rPr>
              <a:t> ?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17661" y="2434785"/>
            <a:ext cx="25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</a:rPr>
              <a:t>2) </a:t>
            </a:r>
            <a:r>
              <a:rPr lang="en-US" altLang="en-US" sz="2400" b="1" dirty="0" err="1">
                <a:solidFill>
                  <a:srgbClr val="002060"/>
                </a:solidFill>
              </a:rPr>
              <a:t>Đặt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hệ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</a:rPr>
              <a:t>và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49630" y="2250121"/>
            <a:ext cx="312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</a:rPr>
              <a:t>3) </a:t>
            </a:r>
            <a:r>
              <a:rPr lang="en-US" altLang="en-US" sz="2400" b="1" dirty="0" err="1">
                <a:solidFill>
                  <a:srgbClr val="002060"/>
                </a:solidFill>
              </a:rPr>
              <a:t>Đặt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cặp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hệ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</a:rPr>
              <a:t>: </a:t>
            </a:r>
          </a:p>
          <a:p>
            <a:r>
              <a:rPr lang="en-US" altLang="en-US" sz="2400" b="1" dirty="0">
                <a:solidFill>
                  <a:srgbClr val="002060"/>
                </a:solidFill>
              </a:rPr>
              <a:t>     - </a:t>
            </a:r>
            <a:r>
              <a:rPr lang="en-US" altLang="en-US" sz="2400" b="1" dirty="0" err="1">
                <a:solidFill>
                  <a:srgbClr val="002060"/>
                </a:solidFill>
              </a:rPr>
              <a:t>vì</a:t>
            </a:r>
            <a:r>
              <a:rPr lang="en-US" altLang="en-US" sz="2400" b="1" dirty="0">
                <a:solidFill>
                  <a:srgbClr val="002060"/>
                </a:solidFill>
              </a:rPr>
              <a:t> … </a:t>
            </a:r>
            <a:r>
              <a:rPr lang="en-US" altLang="en-US" sz="2400" b="1" dirty="0" err="1">
                <a:solidFill>
                  <a:srgbClr val="002060"/>
                </a:solidFill>
              </a:rPr>
              <a:t>nên</a:t>
            </a:r>
            <a:r>
              <a:rPr lang="en-US" altLang="en-US" sz="2400" b="1" dirty="0">
                <a:solidFill>
                  <a:srgbClr val="002060"/>
                </a:solidFill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133299" y="980319"/>
            <a:ext cx="7519829" cy="392926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4131071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36" y="3603193"/>
            <a:ext cx="2235335" cy="227815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717586" y="3642867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601368" y="3724447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1987107" y="3054064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3082485"/>
            <a:ext cx="647832" cy="693030"/>
          </a:xfrm>
          <a:prstGeom prst="rect">
            <a:avLst/>
          </a:prstGeom>
        </p:spPr>
      </p:pic>
      <p:pic>
        <p:nvPicPr>
          <p:cNvPr id="6" name="钢琴欢快趣味活动游戏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8465" y="0"/>
            <a:ext cx="344130" cy="3441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18829" y="932430"/>
            <a:ext cx="773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–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91988" y="2255869"/>
            <a:ext cx="7160935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Luyện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Tập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Về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Quan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Hệ</a:t>
            </a:r>
            <a:r>
              <a:rPr lang="en-US" sz="4800" b="1" dirty="0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 </a:t>
            </a:r>
            <a:r>
              <a:rPr lang="en-US" sz="4800" b="1" dirty="0" err="1">
                <a:ln w="1905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ahamasB" pitchFamily="34" charset="0"/>
              </a:rPr>
              <a:t>Từ</a:t>
            </a:r>
            <a:endParaRPr lang="en-US" sz="4800" b="1" dirty="0">
              <a:ln w="1905">
                <a:solidFill>
                  <a:srgbClr val="008000"/>
                </a:solidFill>
              </a:ln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BahamasB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44627" y="3309145"/>
            <a:ext cx="4455657" cy="987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Thực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</a:rPr>
              <a:t>: </a:t>
            </a:r>
            <a:r>
              <a:rPr lang="en-US" sz="3200" dirty="0" err="1">
                <a:solidFill>
                  <a:sysClr val="windowText" lastClr="000000"/>
                </a:solidFill>
              </a:rPr>
              <a:t>EduFive</a:t>
            </a:r>
            <a:endParaRPr lang="vi-VN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2518012" y="2731129"/>
            <a:ext cx="1016758" cy="606615"/>
          </a:xfrm>
          <a:prstGeom prst="ellipse">
            <a:avLst/>
          </a:prstGeom>
          <a:ln w="28575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6202856" y="2111564"/>
            <a:ext cx="777923" cy="606615"/>
          </a:xfrm>
          <a:prstGeom prst="ellipse">
            <a:avLst/>
          </a:prstGeom>
          <a:ln w="28575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7510817" y="2731129"/>
            <a:ext cx="882556" cy="606615"/>
          </a:xfrm>
          <a:prstGeom prst="ellipse">
            <a:avLst/>
          </a:prstGeom>
          <a:ln w="28575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8229599" y="3402142"/>
            <a:ext cx="882556" cy="606615"/>
          </a:xfrm>
          <a:prstGeom prst="ellipse">
            <a:avLst/>
          </a:prstGeom>
          <a:ln w="28575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009831" y="1987049"/>
            <a:ext cx="10044958" cy="27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       A </a:t>
            </a:r>
            <a:r>
              <a:rPr lang="en-US" altLang="en-US" sz="2800" b="1" dirty="0" err="1">
                <a:latin typeface="+mn-lt"/>
              </a:rPr>
              <a:t>Cháng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đeo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cày</a:t>
            </a:r>
            <a:r>
              <a:rPr lang="en-US" altLang="en-US" sz="2800" b="1" dirty="0">
                <a:latin typeface="+mn-lt"/>
              </a:rPr>
              <a:t>. </a:t>
            </a:r>
            <a:r>
              <a:rPr lang="en-US" altLang="en-US" sz="2800" b="1" dirty="0" err="1">
                <a:latin typeface="+mn-lt"/>
              </a:rPr>
              <a:t>Cái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cày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của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người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Hmông</a:t>
            </a:r>
            <a:r>
              <a:rPr lang="en-US" altLang="en-US" sz="2800" b="1" dirty="0">
                <a:latin typeface="+mn-lt"/>
              </a:rPr>
              <a:t> to </a:t>
            </a:r>
            <a:r>
              <a:rPr lang="en-US" altLang="en-US" sz="2800" b="1" dirty="0" err="1">
                <a:latin typeface="+mn-lt"/>
              </a:rPr>
              <a:t>nặng</a:t>
            </a:r>
            <a:r>
              <a:rPr lang="en-US" altLang="en-US" sz="2800" b="1" dirty="0">
                <a:latin typeface="+mn-lt"/>
              </a:rPr>
              <a:t>, </a:t>
            </a:r>
            <a:r>
              <a:rPr lang="en-US" altLang="en-US" sz="2800" b="1" dirty="0" err="1">
                <a:latin typeface="+mn-lt"/>
              </a:rPr>
              <a:t>bắp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cày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bằng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gỗ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tốt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màu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đen</a:t>
            </a:r>
            <a:r>
              <a:rPr lang="en-US" altLang="en-US" sz="2800" b="1" dirty="0">
                <a:latin typeface="+mn-lt"/>
              </a:rPr>
              <a:t>, </a:t>
            </a:r>
            <a:r>
              <a:rPr lang="en-US" altLang="en-US" sz="2800" b="1" dirty="0" err="1">
                <a:latin typeface="+mn-lt"/>
              </a:rPr>
              <a:t>vòng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như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hình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cái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cung</a:t>
            </a:r>
            <a:r>
              <a:rPr lang="en-US" altLang="en-US" sz="2800" b="1" dirty="0">
                <a:latin typeface="+mn-lt"/>
              </a:rPr>
              <a:t>, </a:t>
            </a:r>
            <a:r>
              <a:rPr lang="en-US" altLang="en-US" sz="2800" b="1" dirty="0" err="1">
                <a:latin typeface="+mn-lt"/>
              </a:rPr>
              <a:t>ôm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lấy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bộ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ngực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nở</a:t>
            </a:r>
            <a:r>
              <a:rPr lang="en-US" altLang="en-US" sz="2800" b="1" dirty="0">
                <a:latin typeface="+mn-lt"/>
              </a:rPr>
              <a:t>. </a:t>
            </a:r>
            <a:r>
              <a:rPr lang="en-US" altLang="en-US" sz="2800" b="1" dirty="0" err="1">
                <a:latin typeface="+mn-lt"/>
              </a:rPr>
              <a:t>Trông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anh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hùng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dũng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như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một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chàng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hiệp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sĩ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cổ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đeo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cung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ra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trận</a:t>
            </a:r>
            <a:r>
              <a:rPr lang="en-US" altLang="en-US" sz="2800" b="1" dirty="0">
                <a:latin typeface="+mn-lt"/>
              </a:rPr>
              <a:t>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09832" y="755041"/>
            <a:ext cx="9690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ea typeface="字魂59号-创粗黑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ea typeface="字魂59号-创粗黑" panose="00000500000000000000" pitchFamily="2" charset="-122"/>
                <a:cs typeface="+mn-ea"/>
                <a:sym typeface="+mn-lt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trích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nối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</a:rPr>
              <a:t>: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265528" y="1232094"/>
            <a:ext cx="25111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72016" y="1668204"/>
            <a:ext cx="63985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67785" y="2606724"/>
            <a:ext cx="1064525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85462" y="2608999"/>
            <a:ext cx="2317845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112155" y="3921457"/>
            <a:ext cx="1846997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84876" y="3921457"/>
            <a:ext cx="1831075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25890" y="3258842"/>
            <a:ext cx="1364826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568890" y="3258842"/>
            <a:ext cx="2790967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125890" y="4546979"/>
            <a:ext cx="4597071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578169" y="3258842"/>
            <a:ext cx="91900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93373" y="3258842"/>
            <a:ext cx="2456597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  <p:bldP spid="42" grpId="0" animBg="1"/>
      <p:bldP spid="43" grpId="0" animBg="1"/>
      <p:bldP spid="1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oạn bài Tập làm văn: Cấu tạo của bài văn tả người – Xác định đoạn mở bài:  từ đầu đến Đẹp quá!: Giới thiệu người định tả – Hạng A Ch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22637" y="582328"/>
            <a:ext cx="4054475" cy="67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Tác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dụng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51441" y="1376515"/>
            <a:ext cx="10285413" cy="6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bg2">
                    <a:lumMod val="10000"/>
                  </a:schemeClr>
                </a:solidFill>
              </a:rPr>
              <a:t>+ </a:t>
            </a:r>
            <a:r>
              <a:rPr lang="en-US" altLang="en-US" sz="3200" b="1" i="1" dirty="0" err="1">
                <a:solidFill>
                  <a:srgbClr val="008000"/>
                </a:solidFill>
              </a:rPr>
              <a:t>của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nối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cái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cày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với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người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Hmông</a:t>
            </a:r>
            <a:endParaRPr lang="en-US" altLang="en-US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34001" y="2129276"/>
            <a:ext cx="10668000" cy="6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+ </a:t>
            </a:r>
            <a:r>
              <a:rPr lang="en-US" altLang="en-US" sz="3200" b="1" i="1" dirty="0" err="1">
                <a:solidFill>
                  <a:srgbClr val="008000"/>
                </a:solidFill>
              </a:rPr>
              <a:t>bằng</a:t>
            </a:r>
            <a:r>
              <a:rPr lang="en-US" altLang="en-US" sz="32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nối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bắp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cày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với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gỗ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tốt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màu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đen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34001" y="2799795"/>
            <a:ext cx="10774363" cy="6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+ </a:t>
            </a:r>
            <a:r>
              <a:rPr lang="en-US" altLang="en-US" sz="3200" b="1" i="1" dirty="0" err="1">
                <a:solidFill>
                  <a:srgbClr val="008000"/>
                </a:solidFill>
              </a:rPr>
              <a:t>như</a:t>
            </a:r>
            <a:r>
              <a:rPr lang="en-US" altLang="en-US" sz="3200" b="1" i="1" dirty="0">
                <a:solidFill>
                  <a:srgbClr val="008000"/>
                </a:solidFill>
              </a:rPr>
              <a:t> (1)</a:t>
            </a:r>
            <a:r>
              <a:rPr lang="en-US" altLang="en-US" sz="3200" b="1" dirty="0">
                <a:solidFill>
                  <a:srgbClr val="008000"/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nối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vòng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với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cánh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cung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45069" y="3499218"/>
            <a:ext cx="9655276" cy="11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+ </a:t>
            </a:r>
            <a:r>
              <a:rPr lang="en-US" altLang="en-US" sz="3200" b="1" i="1" dirty="0" err="1">
                <a:solidFill>
                  <a:srgbClr val="008000"/>
                </a:solidFill>
              </a:rPr>
              <a:t>như</a:t>
            </a:r>
            <a:r>
              <a:rPr lang="en-US" altLang="en-US" sz="3200" b="1" i="1" dirty="0">
                <a:solidFill>
                  <a:srgbClr val="008000"/>
                </a:solidFill>
              </a:rPr>
              <a:t> (2)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nối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hùng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dũng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với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một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chàng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hiệp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sĩ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cổ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đeo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cung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ra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</a:rPr>
              <a:t>trận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8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27200" y="541911"/>
            <a:ext cx="8262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  <a:endParaRPr lang="zh-CN" altLang="en-US" sz="2800" b="1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7" name="图片 6" descr="图片包含 玩偶, 玩具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" y="3270508"/>
            <a:ext cx="1763925" cy="179771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7751" y="1568415"/>
            <a:ext cx="10356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a)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Quân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sĩ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cùng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nhân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dân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vùng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đủ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mọi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cách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cứu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voi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khỏi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bãi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lầy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nhưng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vô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hiệu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339459" y="2516074"/>
            <a:ext cx="9124660" cy="14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b)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tôi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tiếp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tục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chèo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đi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tới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ba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nghìn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thước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rồi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mà</a:t>
            </a: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vẫn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thấy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chim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đậu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trắng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xoá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cành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cây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gie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ra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sông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727190" y="4019238"/>
            <a:ext cx="4327278" cy="54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Nếu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trời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cao</a:t>
            </a:r>
            <a:endParaRPr lang="en-US" altLang="en-US" sz="2800" i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339459" y="3924802"/>
            <a:ext cx="831112" cy="54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solidFill>
                  <a:schemeClr val="tx1">
                    <a:lumMod val="50000"/>
                  </a:schemeClr>
                </a:solidFill>
                <a:latin typeface="+mj-lt"/>
              </a:rPr>
              <a:t>c)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720714" y="4585975"/>
            <a:ext cx="6750832" cy="54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bầy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ong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cũng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mang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vào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mật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thơm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27200" y="541911"/>
            <a:ext cx="8262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  <a:endParaRPr lang="zh-CN" altLang="en-US" sz="2800" b="1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7" name="图片 6" descr="图片包含 玩偶, 玩具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" y="3379690"/>
            <a:ext cx="1763925" cy="179771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7751" y="1568415"/>
            <a:ext cx="10356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a)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Quân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sĩ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cùng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nhân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dân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vùng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đủ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mọi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cách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cứu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voi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khỏi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bãi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lầy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nhưng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vô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hiệu</a:t>
            </a:r>
            <a:r>
              <a:rPr lang="en-US" altLang="en-US" sz="2800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2361071" y="2595335"/>
            <a:ext cx="3253851" cy="1310185"/>
          </a:xfrm>
          <a:prstGeom prst="wedgeEllipseCallout">
            <a:avLst>
              <a:gd name="adj1" fmla="val -58238"/>
              <a:gd name="adj2" fmla="val 7291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 </a:t>
            </a:r>
            <a:endParaRPr lang="vi-VN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07" y="3850928"/>
            <a:ext cx="2128360" cy="168965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6209384" y="2385663"/>
            <a:ext cx="3780777" cy="864764"/>
          </a:xfrm>
          <a:prstGeom prst="wedgeRectCallout">
            <a:avLst>
              <a:gd name="adj1" fmla="val 48277"/>
              <a:gd name="adj2" fmla="val 1224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tương</a:t>
            </a:r>
            <a:r>
              <a:rPr lang="en-US" sz="2800" dirty="0"/>
              <a:t> </a:t>
            </a:r>
            <a:r>
              <a:rPr lang="en-US" sz="2800" dirty="0" err="1"/>
              <a:t>phản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9346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</TotalTime>
  <Words>1086</Words>
  <Application>Microsoft Office PowerPoint</Application>
  <PresentationFormat>Widescreen</PresentationFormat>
  <Paragraphs>100</Paragraphs>
  <Slides>25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.VnBahamasB</vt:lpstr>
      <vt:lpstr>Arial</vt:lpstr>
      <vt:lpstr>Calibri</vt:lpstr>
      <vt:lpstr>Calibri Light</vt:lpstr>
      <vt:lpstr>iCiel Cadena</vt:lpstr>
      <vt:lpstr>Times New Roman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9Slide</cp:lastModifiedBy>
  <cp:revision>103</cp:revision>
  <dcterms:created xsi:type="dcterms:W3CDTF">2017-08-18T03:02:00Z</dcterms:created>
  <dcterms:modified xsi:type="dcterms:W3CDTF">2021-11-25T01:12:48Z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D356C8CDA9854B6CA3B52605213009C5</vt:lpwstr>
  </property>
</Properties>
</file>