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007577261" r:id="rId2"/>
    <p:sldId id="258" r:id="rId3"/>
    <p:sldId id="260" r:id="rId4"/>
    <p:sldId id="2007577265" r:id="rId5"/>
    <p:sldId id="2007577266" r:id="rId6"/>
    <p:sldId id="2007577264" r:id="rId7"/>
    <p:sldId id="2007577263" r:id="rId8"/>
    <p:sldId id="2007577254" r:id="rId9"/>
    <p:sldId id="2007577255" r:id="rId10"/>
    <p:sldId id="2007577256" r:id="rId11"/>
    <p:sldId id="271" r:id="rId12"/>
    <p:sldId id="2007577267" r:id="rId13"/>
    <p:sldId id="2007577268" r:id="rId14"/>
    <p:sldId id="2007577257" r:id="rId15"/>
    <p:sldId id="295" r:id="rId16"/>
    <p:sldId id="257" r:id="rId17"/>
    <p:sldId id="2007577258" r:id="rId18"/>
    <p:sldId id="2007577259" r:id="rId19"/>
    <p:sldId id="2007577260" r:id="rId20"/>
    <p:sldId id="2007577262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9FFDE"/>
    <a:srgbClr val="FEF8DA"/>
    <a:srgbClr val="FF0066"/>
    <a:srgbClr val="FFD9DC"/>
    <a:srgbClr val="A9E573"/>
    <a:srgbClr val="FFE1E3"/>
    <a:srgbClr val="337FCE"/>
    <a:srgbClr val="D95F85"/>
    <a:srgbClr val="FAB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 autoAdjust="0"/>
    <p:restoredTop sz="94660"/>
  </p:normalViewPr>
  <p:slideViewPr>
    <p:cSldViewPr snapToGrid="0">
      <p:cViewPr>
        <p:scale>
          <a:sx n="33" d="100"/>
          <a:sy n="33" d="100"/>
        </p:scale>
        <p:origin x="1352" y="7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AB05B-3E0B-49CF-880F-46A26422BC2F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18011-6B56-46E2-9E05-742A071BC0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94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364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6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51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65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7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838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6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288746"/>
      </p:ext>
    </p:extLst>
  </p:cSld>
  <p:clrMapOvr>
    <a:masterClrMapping/>
  </p:clrMapOvr>
  <p:transition spd="slow"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116866"/>
      </p:ext>
    </p:extLst>
  </p:cSld>
  <p:clrMapOvr>
    <a:masterClrMapping/>
  </p:clrMapOvr>
  <p:transition spd="slow" advClick="0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954478"/>
      </p:ext>
    </p:extLst>
  </p:cSld>
  <p:clrMapOvr>
    <a:masterClrMapping/>
  </p:clrMapOvr>
  <p:transition spd="slow" advClick="0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599645"/>
      </p:ext>
    </p:extLst>
  </p:cSld>
  <p:clrMapOvr>
    <a:masterClrMapping/>
  </p:clrMapOvr>
  <p:transition spd="slow"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016536"/>
      </p:ext>
    </p:extLst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357823"/>
      </p:ext>
    </p:extLst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684831"/>
      </p:ext>
    </p:extLst>
  </p:cSld>
  <p:clrMapOvr>
    <a:masterClrMapping/>
  </p:clrMapOvr>
  <p:transition spd="slow"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902144"/>
      </p:ext>
    </p:extLst>
  </p:cSld>
  <p:clrMapOvr>
    <a:masterClrMapping/>
  </p:clrMapOvr>
  <p:transition spd="slow"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744310"/>
      </p:ext>
    </p:extLst>
  </p:cSld>
  <p:clrMapOvr>
    <a:masterClrMapping/>
  </p:clrMapOvr>
  <p:transition spd="slow"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734344"/>
      </p:ext>
    </p:extLst>
  </p:cSld>
  <p:clrMapOvr>
    <a:masterClrMapping/>
  </p:clrMapOvr>
  <p:transition spd="slow"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485228"/>
      </p:ext>
    </p:extLst>
  </p:cSld>
  <p:clrMapOvr>
    <a:masterClrMapping/>
  </p:clrMapOvr>
  <p:transition spd="slow" advClick="0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CC28-3019-42C2-9823-43814BAC7066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38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dy &amp; Bird (淑女与鸟组合) - Stephanie Says (史蒂芬妮说)(1)">
            <a:hlinkClick r:id="" action="ppaction://media"/>
            <a:extLst>
              <a:ext uri="{FF2B5EF4-FFF2-40B4-BE49-F238E27FC236}">
                <a16:creationId xmlns:a16="http://schemas.microsoft.com/office/drawing/2014/main" id="{20623313-459B-4FEF-ACC7-D6C89477B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3303" y="-1000169"/>
            <a:ext cx="609600" cy="609600"/>
          </a:xfrm>
          <a:prstGeom prst="rect">
            <a:avLst/>
          </a:prstGeom>
        </p:spPr>
      </p:pic>
      <p:pic>
        <p:nvPicPr>
          <p:cNvPr id="5" name="EduFive">
            <a:hlinkClick r:id="" action="ppaction://media"/>
            <a:extLst>
              <a:ext uri="{FF2B5EF4-FFF2-40B4-BE49-F238E27FC236}">
                <a16:creationId xmlns:a16="http://schemas.microsoft.com/office/drawing/2014/main" id="{48C4C22B-2366-4B56-89E7-0B046721259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39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14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82" y="0"/>
            <a:ext cx="5710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38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8">
            <a:extLst>
              <a:ext uri="{FF2B5EF4-FFF2-40B4-BE49-F238E27FC236}">
                <a16:creationId xmlns:a16="http://schemas.microsoft.com/office/drawing/2014/main" id="{E3BEAAE1-C693-4783-A7F6-05E8A9DD9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6" y="-241300"/>
            <a:ext cx="12234118" cy="63439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488">
            <a:off x="181975" y="38524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99AA61-E09F-404A-BDC1-17D0EB3A83B0}"/>
              </a:ext>
            </a:extLst>
          </p:cNvPr>
          <p:cNvGrpSpPr/>
          <p:nvPr/>
        </p:nvGrpSpPr>
        <p:grpSpPr>
          <a:xfrm>
            <a:off x="1360528" y="506338"/>
            <a:ext cx="9434561" cy="1968672"/>
            <a:chOff x="1360528" y="506338"/>
            <a:chExt cx="9434561" cy="1968672"/>
          </a:xfrm>
        </p:grpSpPr>
        <p:pic>
          <p:nvPicPr>
            <p:cNvPr id="61" name="图片 8">
              <a:extLst>
                <a:ext uri="{FF2B5EF4-FFF2-40B4-BE49-F238E27FC236}">
                  <a16:creationId xmlns:a16="http://schemas.microsoft.com/office/drawing/2014/main" id="{C39F93BD-45D0-4706-B00E-61DFE462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222" y="506338"/>
              <a:ext cx="6859867" cy="1921501"/>
            </a:xfrm>
            <a:prstGeom prst="rect">
              <a:avLst/>
            </a:prstGeom>
          </p:spPr>
        </p:pic>
        <p:pic>
          <p:nvPicPr>
            <p:cNvPr id="59" name="图片 8">
              <a:extLst>
                <a:ext uri="{FF2B5EF4-FFF2-40B4-BE49-F238E27FC236}">
                  <a16:creationId xmlns:a16="http://schemas.microsoft.com/office/drawing/2014/main" id="{5F5103CC-9ABD-4284-99C1-7DC9CB570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96"/>
            <a:stretch/>
          </p:blipFill>
          <p:spPr>
            <a:xfrm>
              <a:off x="1360528" y="553509"/>
              <a:ext cx="5954672" cy="1921501"/>
            </a:xfrm>
            <a:prstGeom prst="rect">
              <a:avLst/>
            </a:prstGeom>
          </p:spPr>
        </p:pic>
        <p:sp>
          <p:nvSpPr>
            <p:cNvPr id="48" name="Text Box 16">
              <a:extLst>
                <a:ext uri="{FF2B5EF4-FFF2-40B4-BE49-F238E27FC236}">
                  <a16:creationId xmlns:a16="http://schemas.microsoft.com/office/drawing/2014/main" id="{F7555AC0-2B8A-421E-9ADD-FE088F79B2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377" y="828009"/>
              <a:ext cx="6547971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altLang="en-US" sz="60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khó</a:t>
              </a:r>
              <a:endParaRPr lang="en-US" altLang="en-US" sz="6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705" y="5920851"/>
            <a:ext cx="4178564" cy="909452"/>
          </a:xfrm>
          <a:prstGeom prst="rect">
            <a:avLst/>
          </a:prstGeom>
        </p:spPr>
      </p:pic>
      <p:sp>
        <p:nvSpPr>
          <p:cNvPr id="49" name="Text Box 9">
            <a:extLst>
              <a:ext uri="{FF2B5EF4-FFF2-40B4-BE49-F238E27FC236}">
                <a16:creationId xmlns:a16="http://schemas.microsoft.com/office/drawing/2014/main" id="{5F021FBC-B92B-425E-B782-ADF8F4D8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209" y="1897577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6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ênh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>
            <a:extLst>
              <a:ext uri="{FF2B5EF4-FFF2-40B4-BE49-F238E27FC236}">
                <a16:creationId xmlns:a16="http://schemas.microsoft.com/office/drawing/2014/main" id="{77F901FD-9BEE-4E59-89C0-9358D736A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208" y="2754474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6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9">
            <a:extLst>
              <a:ext uri="{FF2B5EF4-FFF2-40B4-BE49-F238E27FC236}">
                <a16:creationId xmlns:a16="http://schemas.microsoft.com/office/drawing/2014/main" id="{55C98B64-F76A-4449-B310-FB8906ED4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222" y="3656763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iều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CB8F5B09-BE76-4962-A178-6D1AD16E6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222" y="4423398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altLang="en-US" sz="6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uộm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endParaRPr lang="en-US" alt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 Box 9">
            <a:extLst>
              <a:ext uri="{FF2B5EF4-FFF2-40B4-BE49-F238E27FC236}">
                <a16:creationId xmlns:a16="http://schemas.microsoft.com/office/drawing/2014/main" id="{0BEEC469-0F37-42BC-8E57-0FDE2462B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287" y="5267581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altLang="en-US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ươm</a:t>
            </a:r>
            <a:r>
              <a:rPr lang="en-US" altLang="en-US" sz="6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5" name="图片 39">
            <a:extLst>
              <a:ext uri="{FF2B5EF4-FFF2-40B4-BE49-F238E27FC236}">
                <a16:creationId xmlns:a16="http://schemas.microsoft.com/office/drawing/2014/main" id="{BCCFBD31-A80E-44E0-AD4A-590053AAED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615" y="3541144"/>
            <a:ext cx="4491902" cy="3452873"/>
          </a:xfrm>
          <a:prstGeom prst="rect">
            <a:avLst/>
          </a:prstGeom>
        </p:spPr>
      </p:pic>
      <p:pic>
        <p:nvPicPr>
          <p:cNvPr id="56" name="图片 4">
            <a:extLst>
              <a:ext uri="{FF2B5EF4-FFF2-40B4-BE49-F238E27FC236}">
                <a16:creationId xmlns:a16="http://schemas.microsoft.com/office/drawing/2014/main" id="{9930F9FC-2627-40D3-BEC0-082059BD30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647">
            <a:off x="277644" y="1423547"/>
            <a:ext cx="786511" cy="584398"/>
          </a:xfrm>
          <a:prstGeom prst="rect">
            <a:avLst/>
          </a:prstGeom>
        </p:spPr>
      </p:pic>
      <p:pic>
        <p:nvPicPr>
          <p:cNvPr id="57" name="图片 6">
            <a:extLst>
              <a:ext uri="{FF2B5EF4-FFF2-40B4-BE49-F238E27FC236}">
                <a16:creationId xmlns:a16="http://schemas.microsoft.com/office/drawing/2014/main" id="{BDAF6286-F692-45BA-982F-DB316CDB64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28" y="526003"/>
            <a:ext cx="1242640" cy="902018"/>
          </a:xfrm>
          <a:prstGeom prst="rect">
            <a:avLst/>
          </a:prstGeom>
        </p:spPr>
      </p:pic>
      <p:pic>
        <p:nvPicPr>
          <p:cNvPr id="58" name="图片 7">
            <a:extLst>
              <a:ext uri="{FF2B5EF4-FFF2-40B4-BE49-F238E27FC236}">
                <a16:creationId xmlns:a16="http://schemas.microsoft.com/office/drawing/2014/main" id="{7E3EA81E-62BF-411E-AB2D-9A62D507BA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731" y="2159503"/>
            <a:ext cx="1331922" cy="10207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803BEF-5F83-46B0-B098-A4B465EFC7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81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4CF25-034A-472C-AA1D-E867EF30D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7F44C1-9EE1-4701-AB66-588EDF6CA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1157"/>
      </p:ext>
    </p:extLst>
  </p:cSld>
  <p:clrMapOvr>
    <a:masterClrMapping/>
  </p:clrMapOvr>
  <p:transition spd="slow" advClick="0" advTm="1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4495799" y="457358"/>
            <a:ext cx="7110691" cy="4406741"/>
          </a:xfrm>
          <a:prstGeom prst="cloudCallout">
            <a:avLst>
              <a:gd name="adj1" fmla="val 65821"/>
              <a:gd name="adj2" fmla="val 41361"/>
            </a:avLst>
          </a:prstGeom>
          <a:solidFill>
            <a:srgbClr val="FFD9D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43862" y="1417531"/>
            <a:ext cx="834813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 viết bài thơ lục bát,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bạn lưu ý 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 trình bày nhé !</a:t>
            </a:r>
            <a:endParaRPr lang="en-US" alt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llustration （株）ファミリー不動産 Sapporo Housewife Telephony PNG, Clipart, Arm,  Boy, Cartoon, Cheek, Child Free PNG">
            <a:extLst>
              <a:ext uri="{FF2B5EF4-FFF2-40B4-BE49-F238E27FC236}">
                <a16:creationId xmlns:a16="http://schemas.microsoft.com/office/drawing/2014/main" id="{DF5D4F10-924E-44FC-B716-1FEB4D04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46" l="0" r="91484">
                        <a14:foregroundMark x1="23901" y1="37940" x2="56044" y2="39070"/>
                        <a14:foregroundMark x1="23901" y1="33166" x2="59890" y2="3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123761"/>
            <a:ext cx="627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83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8">
            <a:extLst>
              <a:ext uri="{FF2B5EF4-FFF2-40B4-BE49-F238E27FC236}">
                <a16:creationId xmlns:a16="http://schemas.microsoft.com/office/drawing/2014/main" id="{788E4058-8709-4303-869D-E509EF40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40" name="Text Box 10">
            <a:extLst>
              <a:ext uri="{FF2B5EF4-FFF2-40B4-BE49-F238E27FC236}">
                <a16:creationId xmlns:a16="http://schemas.microsoft.com/office/drawing/2014/main" id="{9EB919F9-D83B-411F-ACC1-34AA8DA54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415" y="1080103"/>
            <a:ext cx="857300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dờn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Ðất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Ðạp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图片 14">
            <a:extLst>
              <a:ext uri="{FF2B5EF4-FFF2-40B4-BE49-F238E27FC236}">
                <a16:creationId xmlns:a16="http://schemas.microsoft.com/office/drawing/2014/main" id="{7E4C0FC3-F623-4696-960C-65D43FCA5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43" name="Text Box 11">
            <a:extLst>
              <a:ext uri="{FF2B5EF4-FFF2-40B4-BE49-F238E27FC236}">
                <a16:creationId xmlns:a16="http://schemas.microsoft.com/office/drawing/2014/main" id="{33FE8D00-5542-4684-90B4-4BD6C4896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934" y="6235043"/>
            <a:ext cx="37833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endParaRPr lang="en-US" alt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88A05831-996A-44D4-8CF1-E1181848916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21866" y="22291"/>
            <a:ext cx="692810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alt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12BE7D4-97ED-47B3-A936-7BD89EA32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9" y="3587991"/>
            <a:ext cx="2723087" cy="2962682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EB2A55D3-5352-4CD5-A9AC-E127C58D2C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55" y="234648"/>
            <a:ext cx="2213676" cy="17469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2AAB8B-C24B-4538-AA29-D995004F2496}"/>
              </a:ext>
            </a:extLst>
          </p:cNvPr>
          <p:cNvSpPr txBox="1"/>
          <p:nvPr/>
        </p:nvSpPr>
        <p:spPr>
          <a:xfrm>
            <a:off x="1436290" y="977504"/>
            <a:ext cx="1815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 BÀI: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294CD-A223-47C0-9ABE-7FBDF52EBC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11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  <p:bldP spid="3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80395C4-2187-4497-BD79-E27291896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B907DC38-109D-4E41-ADFD-3C8667351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081">
            <a:off x="-346453" y="-54635"/>
            <a:ext cx="4311900" cy="248365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652DAEBF-8C33-4370-B9A9-07F10DAC3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F5E641C9-5AD9-4B5C-A60A-3D34A4FB6376}"/>
              </a:ext>
            </a:extLst>
          </p:cNvPr>
          <p:cNvSpPr txBox="1"/>
          <p:nvPr/>
        </p:nvSpPr>
        <p:spPr>
          <a:xfrm>
            <a:off x="2117100" y="1407855"/>
            <a:ext cx="8115300" cy="25093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11500" b="1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BAØI TAÄP</a:t>
            </a:r>
          </a:p>
          <a:p>
            <a:pPr algn="ctr"/>
            <a:r>
              <a:rPr lang="en-US" altLang="zh-CN" sz="11500" b="1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CHÍNH TAÛ</a:t>
            </a:r>
            <a:endParaRPr lang="zh-CN" altLang="en-US" sz="11500" b="1" dirty="0">
              <a:ln w="7620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VNI-Dom" pitchFamily="2" charset="0"/>
              <a:ea typeface="inpin heiti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8C2FCA-3C62-46F8-BCAF-8744ECBB4E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8">
            <a:extLst>
              <a:ext uri="{FF2B5EF4-FFF2-40B4-BE49-F238E27FC236}">
                <a16:creationId xmlns:a16="http://schemas.microsoft.com/office/drawing/2014/main" id="{76FFBAB8-9659-4050-B899-4D8C54BC5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" y="-266750"/>
            <a:ext cx="12234118" cy="64120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4249467"/>
            <a:ext cx="12349503" cy="26878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34" y="1596348"/>
            <a:ext cx="1656835" cy="440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3607A4-017B-4371-AE0F-1EE98B1B4386}"/>
              </a:ext>
            </a:extLst>
          </p:cNvPr>
          <p:cNvGrpSpPr/>
          <p:nvPr/>
        </p:nvGrpSpPr>
        <p:grpSpPr>
          <a:xfrm>
            <a:off x="2289576" y="1779699"/>
            <a:ext cx="8042411" cy="833677"/>
            <a:chOff x="2289576" y="1779699"/>
            <a:chExt cx="8042411" cy="833677"/>
          </a:xfrm>
        </p:grpSpPr>
        <p:grpSp>
          <p:nvGrpSpPr>
            <p:cNvPr id="29" name="组合 28"/>
            <p:cNvGrpSpPr/>
            <p:nvPr/>
          </p:nvGrpSpPr>
          <p:grpSpPr>
            <a:xfrm>
              <a:off x="2289576" y="1779699"/>
              <a:ext cx="947361" cy="833677"/>
              <a:chOff x="5607765" y="427939"/>
              <a:chExt cx="947361" cy="833677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65" y="427939"/>
                <a:ext cx="947361" cy="833677"/>
              </a:xfrm>
              <a:prstGeom prst="rect">
                <a:avLst/>
              </a:prstGeom>
            </p:spPr>
          </p:pic>
          <p:sp>
            <p:nvSpPr>
              <p:cNvPr id="22" name="TextBox 50"/>
              <p:cNvSpPr txBox="1"/>
              <p:nvPr/>
            </p:nvSpPr>
            <p:spPr>
              <a:xfrm flipH="1">
                <a:off x="5729300" y="627188"/>
                <a:ext cx="7580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1</a:t>
                </a:r>
                <a:endParaRPr lang="zh-CN" altLang="en-US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11">
              <a:extLst>
                <a:ext uri="{FF2B5EF4-FFF2-40B4-BE49-F238E27FC236}">
                  <a16:creationId xmlns:a16="http://schemas.microsoft.com/office/drawing/2014/main" id="{69A9625C-84AB-44BA-8503-DC98A3D7F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9187" y="1964005"/>
              <a:ext cx="7162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</a:rPr>
                <a:t>chứa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tiếng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bắt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</a:rPr>
                <a:t>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hay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</a:rPr>
                <a:t>ngh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latin typeface="Times New Roman" pitchFamily="18" charset="0"/>
                </a:rPr>
                <a:t>  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0177C96-73AE-475F-A089-852047C196E7}"/>
              </a:ext>
            </a:extLst>
          </p:cNvPr>
          <p:cNvGrpSpPr/>
          <p:nvPr/>
        </p:nvGrpSpPr>
        <p:grpSpPr>
          <a:xfrm>
            <a:off x="2299284" y="2648033"/>
            <a:ext cx="8055515" cy="838397"/>
            <a:chOff x="2299284" y="2648033"/>
            <a:chExt cx="8055515" cy="838397"/>
          </a:xfrm>
        </p:grpSpPr>
        <p:grpSp>
          <p:nvGrpSpPr>
            <p:cNvPr id="28" name="组合 27"/>
            <p:cNvGrpSpPr/>
            <p:nvPr/>
          </p:nvGrpSpPr>
          <p:grpSpPr>
            <a:xfrm>
              <a:off x="2299284" y="2648033"/>
              <a:ext cx="981730" cy="838397"/>
              <a:chOff x="5607765" y="1505740"/>
              <a:chExt cx="981730" cy="838397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65" y="1505740"/>
                <a:ext cx="981730" cy="838397"/>
              </a:xfrm>
              <a:prstGeom prst="rect">
                <a:avLst/>
              </a:prstGeom>
            </p:spPr>
          </p:pic>
          <p:sp>
            <p:nvSpPr>
              <p:cNvPr id="23" name="TextBox 50"/>
              <p:cNvSpPr txBox="1"/>
              <p:nvPr/>
            </p:nvSpPr>
            <p:spPr>
              <a:xfrm flipH="1">
                <a:off x="5738020" y="1680259"/>
                <a:ext cx="7580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2</a:t>
                </a:r>
                <a:endParaRPr lang="zh-CN" altLang="en-US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Text Box 12">
              <a:extLst>
                <a:ext uri="{FF2B5EF4-FFF2-40B4-BE49-F238E27FC236}">
                  <a16:creationId xmlns:a16="http://schemas.microsoft.com/office/drawing/2014/main" id="{548F25D9-91E7-45EA-A639-86A80B9E7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999" y="2793588"/>
              <a:ext cx="7162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</a:rPr>
                <a:t>chứa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tiếng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bắt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g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hay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</a:rPr>
                <a:t>gh</a:t>
              </a:r>
              <a:r>
                <a:rPr lang="en-US" altLang="en-US" b="1" dirty="0">
                  <a:latin typeface="Times New Roman" pitchFamily="18" charset="0"/>
                </a:rPr>
                <a:t>   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D29B207-C05D-4BBF-9EB3-B1FA5D9285D0}"/>
              </a:ext>
            </a:extLst>
          </p:cNvPr>
          <p:cNvGrpSpPr/>
          <p:nvPr/>
        </p:nvGrpSpPr>
        <p:grpSpPr>
          <a:xfrm>
            <a:off x="2287208" y="3521087"/>
            <a:ext cx="8044779" cy="833677"/>
            <a:chOff x="2287208" y="3521087"/>
            <a:chExt cx="8044779" cy="833677"/>
          </a:xfrm>
        </p:grpSpPr>
        <p:grpSp>
          <p:nvGrpSpPr>
            <p:cNvPr id="27" name="组合 26"/>
            <p:cNvGrpSpPr/>
            <p:nvPr/>
          </p:nvGrpSpPr>
          <p:grpSpPr>
            <a:xfrm>
              <a:off x="2287208" y="3521087"/>
              <a:ext cx="947361" cy="833677"/>
              <a:chOff x="5607764" y="2597795"/>
              <a:chExt cx="947361" cy="833677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64" y="2597795"/>
                <a:ext cx="947361" cy="833677"/>
              </a:xfrm>
              <a:prstGeom prst="rect">
                <a:avLst/>
              </a:prstGeom>
            </p:spPr>
          </p:pic>
          <p:sp>
            <p:nvSpPr>
              <p:cNvPr id="24" name="TextBox 50"/>
              <p:cNvSpPr txBox="1"/>
              <p:nvPr/>
            </p:nvSpPr>
            <p:spPr>
              <a:xfrm flipH="1">
                <a:off x="5743914" y="2793658"/>
                <a:ext cx="7580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3</a:t>
                </a:r>
                <a:endParaRPr lang="zh-CN" altLang="en-US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Text Box 13">
              <a:extLst>
                <a:ext uri="{FF2B5EF4-FFF2-40B4-BE49-F238E27FC236}">
                  <a16:creationId xmlns:a16="http://schemas.microsoft.com/office/drawing/2014/main" id="{B77F8AA1-E0D1-4782-8768-4B6B5C616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9187" y="3655086"/>
              <a:ext cx="7162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</a:rPr>
                <a:t>chứa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tiếng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bắt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hay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k </a:t>
              </a:r>
              <a:r>
                <a:rPr lang="en-US" altLang="en-US" b="1" dirty="0">
                  <a:latin typeface="Times New Roman" pitchFamily="18" charset="0"/>
                </a:rPr>
                <a:t>  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0907C2-5253-4005-A93B-587A4A047814}"/>
              </a:ext>
            </a:extLst>
          </p:cNvPr>
          <p:cNvGrpSpPr/>
          <p:nvPr/>
        </p:nvGrpSpPr>
        <p:grpSpPr>
          <a:xfrm>
            <a:off x="-1851943" y="-70175"/>
            <a:ext cx="15458023" cy="3638535"/>
            <a:chOff x="-2121421" y="-147543"/>
            <a:chExt cx="15458023" cy="363853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/>
          </p:blipFill>
          <p:spPr>
            <a:xfrm>
              <a:off x="-184096" y="635376"/>
              <a:ext cx="1247813" cy="285561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EE0003-D2FD-4EC3-A48A-5299AEEDB3D2}"/>
                </a:ext>
              </a:extLst>
            </p:cNvPr>
            <p:cNvGrpSpPr/>
            <p:nvPr/>
          </p:nvGrpSpPr>
          <p:grpSpPr>
            <a:xfrm>
              <a:off x="-2121421" y="-147543"/>
              <a:ext cx="15458023" cy="1863025"/>
              <a:chOff x="-2121421" y="-147543"/>
              <a:chExt cx="15458023" cy="186302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21421" y="-147543"/>
                <a:ext cx="15458023" cy="1863025"/>
              </a:xfrm>
              <a:prstGeom prst="rect">
                <a:avLst/>
              </a:prstGeom>
            </p:spPr>
          </p:pic>
          <p:sp>
            <p:nvSpPr>
              <p:cNvPr id="45" name="Text Box 7">
                <a:extLst>
                  <a:ext uri="{FF2B5EF4-FFF2-40B4-BE49-F238E27FC236}">
                    <a16:creationId xmlns:a16="http://schemas.microsoft.com/office/drawing/2014/main" id="{B90C8405-45F4-4677-B7BE-6149CB8185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1065" y="384159"/>
                <a:ext cx="8726826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   1.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Tìm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tiếng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thích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hợp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với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mỗi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ô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trống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để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hoàn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thành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bài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văn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sau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.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Biết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rằng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:</a:t>
                </a: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99C0D51-FA82-4AAF-8B59-B0CBD7402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35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8">
            <a:extLst>
              <a:ext uri="{FF2B5EF4-FFF2-40B4-BE49-F238E27FC236}">
                <a16:creationId xmlns:a16="http://schemas.microsoft.com/office/drawing/2014/main" id="{788E4058-8709-4303-869D-E509EF40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" y="865591"/>
            <a:ext cx="12234118" cy="6102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4AF3D-A4A9-4871-90AE-D5C953CF61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0521" t="33161" r="17708" b="25740"/>
          <a:stretch/>
        </p:blipFill>
        <p:spPr>
          <a:xfrm>
            <a:off x="193122" y="4253626"/>
            <a:ext cx="11928363" cy="2684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F35941-B42F-41F1-9A6B-6EB2C70727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000" t="22593" r="17816" b="12421"/>
          <a:stretch/>
        </p:blipFill>
        <p:spPr>
          <a:xfrm>
            <a:off x="70515" y="-50800"/>
            <a:ext cx="12050970" cy="44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9C17CAE-BC8D-407B-B926-09F0FD564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" y="-304850"/>
            <a:ext cx="12234118" cy="6412006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0493016-C930-49A6-B6AF-0C6A69100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4249467"/>
            <a:ext cx="12349503" cy="2687833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700BD176-9C20-4BA9-B813-2A9CD756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51" y="272204"/>
            <a:ext cx="1194309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	Mùng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9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1945 -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ghi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nhớ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đèn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nghỉ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búa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họp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Mọi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buôn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ngừng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trẻ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gái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,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xuống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Mọi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mặt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	Buổi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lễ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quyết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tịch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ngôn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	Lịch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sang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bắt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do,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244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8">
            <a:extLst>
              <a:ext uri="{FF2B5EF4-FFF2-40B4-BE49-F238E27FC236}">
                <a16:creationId xmlns:a16="http://schemas.microsoft.com/office/drawing/2014/main" id="{76FFBAB8-9659-4050-B899-4D8C54BC5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" y="-266750"/>
            <a:ext cx="12234118" cy="64120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4249467"/>
            <a:ext cx="12349503" cy="26878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0907C2-5253-4005-A93B-587A4A047814}"/>
              </a:ext>
            </a:extLst>
          </p:cNvPr>
          <p:cNvGrpSpPr/>
          <p:nvPr/>
        </p:nvGrpSpPr>
        <p:grpSpPr>
          <a:xfrm>
            <a:off x="-1851943" y="-70175"/>
            <a:ext cx="15458023" cy="3638535"/>
            <a:chOff x="-2121421" y="-147543"/>
            <a:chExt cx="15458023" cy="363853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/>
          </p:blipFill>
          <p:spPr>
            <a:xfrm>
              <a:off x="-184096" y="635376"/>
              <a:ext cx="1247813" cy="285561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EE0003-D2FD-4EC3-A48A-5299AEEDB3D2}"/>
                </a:ext>
              </a:extLst>
            </p:cNvPr>
            <p:cNvGrpSpPr/>
            <p:nvPr/>
          </p:nvGrpSpPr>
          <p:grpSpPr>
            <a:xfrm>
              <a:off x="-2121421" y="-147543"/>
              <a:ext cx="15458023" cy="1863025"/>
              <a:chOff x="-2121421" y="-147543"/>
              <a:chExt cx="15458023" cy="186302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21421" y="-147543"/>
                <a:ext cx="15458023" cy="1863025"/>
              </a:xfrm>
              <a:prstGeom prst="rect">
                <a:avLst/>
              </a:prstGeom>
            </p:spPr>
          </p:pic>
          <p:sp>
            <p:nvSpPr>
              <p:cNvPr id="45" name="Text Box 7">
                <a:extLst>
                  <a:ext uri="{FF2B5EF4-FFF2-40B4-BE49-F238E27FC236}">
                    <a16:creationId xmlns:a16="http://schemas.microsoft.com/office/drawing/2014/main" id="{B90C8405-45F4-4677-B7BE-6149CB8185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7481" y="522359"/>
                <a:ext cx="872682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    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. </a:t>
                </a:r>
                <a:r>
                  <a:rPr lang="en-US" altLang="en-US" sz="2800" b="1" err="1">
                    <a:solidFill>
                      <a:schemeClr val="bg1"/>
                    </a:solidFill>
                    <a:latin typeface="Times New Roman" pitchFamily="18" charset="0"/>
                  </a:rPr>
                  <a:t>Tìm</a:t>
                </a: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 chữ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thích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hợp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với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err="1">
                    <a:solidFill>
                      <a:schemeClr val="bg1"/>
                    </a:solidFill>
                    <a:latin typeface="Times New Roman" pitchFamily="18" charset="0"/>
                  </a:rPr>
                  <a:t>mỗi</a:t>
                </a: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 chỗ ô trống</a:t>
                </a:r>
                <a:endParaRPr lang="en-US" altLang="en-US" sz="2800" b="1" dirty="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B796B18-1B73-4B57-8AB4-2FE4578D88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9979" t="36173" r="14500" b="30748"/>
          <a:stretch/>
        </p:blipFill>
        <p:spPr>
          <a:xfrm>
            <a:off x="300890" y="1792849"/>
            <a:ext cx="11590220" cy="28556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B64E38-F49A-4D56-9CDC-602B25F2D338}"/>
              </a:ext>
            </a:extLst>
          </p:cNvPr>
          <p:cNvSpPr/>
          <p:nvPr/>
        </p:nvSpPr>
        <p:spPr>
          <a:xfrm>
            <a:off x="4485266" y="2417143"/>
            <a:ext cx="4876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39AB0E-6DF0-49FF-A0CB-A4AD5F0EC05D}"/>
              </a:ext>
            </a:extLst>
          </p:cNvPr>
          <p:cNvSpPr/>
          <p:nvPr/>
        </p:nvSpPr>
        <p:spPr>
          <a:xfrm>
            <a:off x="4461710" y="3087046"/>
            <a:ext cx="8386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gh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ED9306-BE80-4589-ABF7-DAC914B73E9A}"/>
              </a:ext>
            </a:extLst>
          </p:cNvPr>
          <p:cNvSpPr/>
          <p:nvPr/>
        </p:nvSpPr>
        <p:spPr>
          <a:xfrm>
            <a:off x="4519426" y="3829125"/>
            <a:ext cx="11480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ngh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D0AC62-AB07-4DBC-BE1D-38D358F50DE1}"/>
              </a:ext>
            </a:extLst>
          </p:cNvPr>
          <p:cNvSpPr/>
          <p:nvPr/>
        </p:nvSpPr>
        <p:spPr>
          <a:xfrm>
            <a:off x="8145498" y="2417143"/>
            <a:ext cx="516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c</a:t>
            </a:r>
            <a:endParaRPr lang="en-US" sz="40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DAF34E-44C4-4BD8-8B16-7A41F54B6681}"/>
              </a:ext>
            </a:extLst>
          </p:cNvPr>
          <p:cNvSpPr/>
          <p:nvPr/>
        </p:nvSpPr>
        <p:spPr>
          <a:xfrm>
            <a:off x="8172496" y="3165065"/>
            <a:ext cx="5293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2762C0-FFA3-47B7-A71D-C8AA52498364}"/>
              </a:ext>
            </a:extLst>
          </p:cNvPr>
          <p:cNvSpPr/>
          <p:nvPr/>
        </p:nvSpPr>
        <p:spPr>
          <a:xfrm>
            <a:off x="8172496" y="3794932"/>
            <a:ext cx="8386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gh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BE6A2B-F01C-4AD6-A6B3-842F84DC0C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40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31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06" y="1591935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69" y="39354"/>
            <a:ext cx="4201589" cy="24201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09" y="2732323"/>
            <a:ext cx="2672936" cy="711001"/>
          </a:xfrm>
          <a:prstGeom prst="rect">
            <a:avLst/>
          </a:prstGeom>
        </p:spPr>
      </p:pic>
      <p:sp>
        <p:nvSpPr>
          <p:cNvPr id="35" name="文本框 8">
            <a:extLst>
              <a:ext uri="{FF2B5EF4-FFF2-40B4-BE49-F238E27FC236}">
                <a16:creationId xmlns:a16="http://schemas.microsoft.com/office/drawing/2014/main" id="{9A42DA1D-17F1-44FC-BABC-7CA9B9E83D7F}"/>
              </a:ext>
            </a:extLst>
          </p:cNvPr>
          <p:cNvSpPr txBox="1"/>
          <p:nvPr/>
        </p:nvSpPr>
        <p:spPr>
          <a:xfrm>
            <a:off x="945525" y="569215"/>
            <a:ext cx="10458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Briquet" panose="020B7200000000000000" pitchFamily="34" charset="0"/>
                <a:ea typeface="inpin heiti" charset="-122"/>
              </a:rPr>
              <a:t>Thöù … ngaøy … thaùng … naêm 2021</a:t>
            </a:r>
            <a:endParaRPr lang="en-US" altLang="zh-CN" sz="4000" b="1" dirty="0">
              <a:ln w="19050">
                <a:solidFill>
                  <a:srgbClr val="0070C0"/>
                </a:solidFill>
              </a:ln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Briquet" panose="020B7200000000000000" pitchFamily="34" charset="0"/>
              <a:ea typeface="inpin heiti" charset="-122"/>
            </a:endParaRPr>
          </a:p>
        </p:txBody>
      </p:sp>
      <p:sp>
        <p:nvSpPr>
          <p:cNvPr id="29" name="矩形: 圆角 12">
            <a:extLst>
              <a:ext uri="{FF2B5EF4-FFF2-40B4-BE49-F238E27FC236}">
                <a16:creationId xmlns:a16="http://schemas.microsoft.com/office/drawing/2014/main" id="{37AEBDB7-955B-4FF5-9298-E3F79BE8DD9E}"/>
              </a:ext>
            </a:extLst>
          </p:cNvPr>
          <p:cNvSpPr/>
          <p:nvPr/>
        </p:nvSpPr>
        <p:spPr>
          <a:xfrm>
            <a:off x="3495286" y="562786"/>
            <a:ext cx="5035767" cy="8182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0" name="文本框 13">
            <a:extLst>
              <a:ext uri="{FF2B5EF4-FFF2-40B4-BE49-F238E27FC236}">
                <a16:creationId xmlns:a16="http://schemas.microsoft.com/office/drawing/2014/main" id="{C3221C6C-B0EC-4C2F-98A3-DFF9C37A4F3A}"/>
              </a:ext>
            </a:extLst>
          </p:cNvPr>
          <p:cNvSpPr txBox="1"/>
          <p:nvPr/>
        </p:nvSpPr>
        <p:spPr>
          <a:xfrm>
            <a:off x="3960405" y="1434973"/>
            <a:ext cx="4105530" cy="5766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2000">
                <a:ln w="38100">
                  <a:solidFill>
                    <a:srgbClr val="D95F85"/>
                  </a:solidFill>
                </a:ln>
                <a:solidFill>
                  <a:srgbClr val="FABCB3"/>
                </a:solidFill>
                <a:latin typeface="VNI-Auchon" pitchFamily="2" charset="0"/>
                <a:ea typeface="inpin heiti" charset="-122"/>
              </a:rPr>
              <a:t>CHÍNH TAÛ</a:t>
            </a:r>
            <a:endParaRPr lang="zh-CN" altLang="en-US" sz="2000" dirty="0">
              <a:ln w="38100">
                <a:solidFill>
                  <a:srgbClr val="D95F85"/>
                </a:solidFill>
              </a:ln>
              <a:solidFill>
                <a:srgbClr val="FABCB3"/>
              </a:solidFill>
              <a:latin typeface="VNI-Auchon" pitchFamily="2" charset="0"/>
              <a:ea typeface="inpin heiti" charset="-12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728946-B49F-4914-9BC4-F8C081F206D2}"/>
              </a:ext>
            </a:extLst>
          </p:cNvPr>
          <p:cNvGrpSpPr/>
          <p:nvPr/>
        </p:nvGrpSpPr>
        <p:grpSpPr>
          <a:xfrm>
            <a:off x="265615" y="2208082"/>
            <a:ext cx="3184421" cy="2675592"/>
            <a:chOff x="265615" y="2208082"/>
            <a:chExt cx="3184421" cy="267559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/>
          </p:blipFill>
          <p:spPr>
            <a:xfrm rot="21071679">
              <a:off x="2487032" y="2264396"/>
              <a:ext cx="963004" cy="220383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15" y="2208082"/>
              <a:ext cx="3040446" cy="2675592"/>
            </a:xfrm>
            <a:prstGeom prst="rect">
              <a:avLst/>
            </a:prstGeom>
          </p:spPr>
        </p:pic>
        <p:sp>
          <p:nvSpPr>
            <p:cNvPr id="31" name="文本框 13">
              <a:extLst>
                <a:ext uri="{FF2B5EF4-FFF2-40B4-BE49-F238E27FC236}">
                  <a16:creationId xmlns:a16="http://schemas.microsoft.com/office/drawing/2014/main" id="{1E95B25F-CE14-4894-9EAE-2885D15C4638}"/>
                </a:ext>
              </a:extLst>
            </p:cNvPr>
            <p:cNvSpPr txBox="1"/>
            <p:nvPr/>
          </p:nvSpPr>
          <p:spPr>
            <a:xfrm>
              <a:off x="581496" y="3045319"/>
              <a:ext cx="2695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>
                  <a:solidFill>
                    <a:schemeClr val="bg1"/>
                  </a:solidFill>
                  <a:latin typeface="VNI-Auchon" pitchFamily="2" charset="0"/>
                  <a:ea typeface="inpin heiti" charset="-122"/>
                </a:rPr>
                <a:t>VIEÄT</a:t>
              </a:r>
              <a:endParaRPr lang="zh-CN" altLang="en-US" sz="7200" dirty="0">
                <a:solidFill>
                  <a:schemeClr val="bg1"/>
                </a:solidFill>
                <a:latin typeface="VNI-Auchon" pitchFamily="2" charset="0"/>
                <a:ea typeface="inpin heiti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AF5FF8-24FD-40FB-98F1-95FA843CB6ED}"/>
              </a:ext>
            </a:extLst>
          </p:cNvPr>
          <p:cNvGrpSpPr/>
          <p:nvPr/>
        </p:nvGrpSpPr>
        <p:grpSpPr>
          <a:xfrm>
            <a:off x="2975853" y="2200508"/>
            <a:ext cx="3298292" cy="2690739"/>
            <a:chOff x="2975853" y="2200508"/>
            <a:chExt cx="3298292" cy="269073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853" y="2200508"/>
              <a:ext cx="3150751" cy="2690739"/>
            </a:xfrm>
            <a:prstGeom prst="rect">
              <a:avLst/>
            </a:prstGeom>
          </p:spPr>
        </p:pic>
        <p:sp>
          <p:nvSpPr>
            <p:cNvPr id="32" name="文本框 13">
              <a:extLst>
                <a:ext uri="{FF2B5EF4-FFF2-40B4-BE49-F238E27FC236}">
                  <a16:creationId xmlns:a16="http://schemas.microsoft.com/office/drawing/2014/main" id="{43CA08AA-D1A9-4C57-A0F2-209471BB05A0}"/>
                </a:ext>
              </a:extLst>
            </p:cNvPr>
            <p:cNvSpPr txBox="1"/>
            <p:nvPr/>
          </p:nvSpPr>
          <p:spPr>
            <a:xfrm>
              <a:off x="3123392" y="3007212"/>
              <a:ext cx="31507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>
                  <a:solidFill>
                    <a:schemeClr val="bg1"/>
                  </a:solidFill>
                  <a:latin typeface="VNI-Auchon" pitchFamily="2" charset="0"/>
                  <a:ea typeface="inpin heiti" charset="-122"/>
                </a:rPr>
                <a:t>NAM</a:t>
              </a:r>
              <a:endParaRPr lang="zh-CN" altLang="en-US" sz="7200" dirty="0">
                <a:solidFill>
                  <a:schemeClr val="bg1"/>
                </a:solidFill>
                <a:latin typeface="VNI-Auchon" pitchFamily="2" charset="0"/>
                <a:ea typeface="inpin heiti" charset="-122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2BEBD0-7D47-42B1-94D7-B1BC063D8A45}"/>
              </a:ext>
            </a:extLst>
          </p:cNvPr>
          <p:cNvGrpSpPr/>
          <p:nvPr/>
        </p:nvGrpSpPr>
        <p:grpSpPr>
          <a:xfrm>
            <a:off x="5721722" y="2136733"/>
            <a:ext cx="3622186" cy="2975868"/>
            <a:chOff x="5721722" y="2136733"/>
            <a:chExt cx="3622186" cy="297586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04" t="29775" b="24296"/>
            <a:stretch/>
          </p:blipFill>
          <p:spPr>
            <a:xfrm rot="20225294">
              <a:off x="7837172" y="2201023"/>
              <a:ext cx="906561" cy="146573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04" t="29775" b="24296"/>
            <a:stretch/>
          </p:blipFill>
          <p:spPr>
            <a:xfrm rot="820726">
              <a:off x="8017797" y="2968540"/>
              <a:ext cx="1326111" cy="214406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722" y="2136733"/>
              <a:ext cx="3040446" cy="2675592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B03FD117-40C8-4F5A-B3B8-BD030A4BEDC7}"/>
                </a:ext>
              </a:extLst>
            </p:cNvPr>
            <p:cNvSpPr txBox="1"/>
            <p:nvPr/>
          </p:nvSpPr>
          <p:spPr>
            <a:xfrm>
              <a:off x="5984438" y="3026266"/>
              <a:ext cx="2695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>
                  <a:solidFill>
                    <a:schemeClr val="bg1"/>
                  </a:solidFill>
                  <a:latin typeface="VNI-Auchon" pitchFamily="2" charset="0"/>
                  <a:ea typeface="inpin heiti" charset="-122"/>
                </a:rPr>
                <a:t>THAÂN </a:t>
              </a:r>
              <a:endParaRPr lang="zh-CN" altLang="en-US" sz="7200" dirty="0">
                <a:solidFill>
                  <a:schemeClr val="bg1"/>
                </a:solidFill>
                <a:latin typeface="VNI-Auchon" pitchFamily="2" charset="0"/>
                <a:ea typeface="inpin heiti" charset="-122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C29EBB-8F27-44F9-B726-DBD20A6B0FB0}"/>
              </a:ext>
            </a:extLst>
          </p:cNvPr>
          <p:cNvGrpSpPr/>
          <p:nvPr/>
        </p:nvGrpSpPr>
        <p:grpSpPr>
          <a:xfrm>
            <a:off x="8625606" y="2102202"/>
            <a:ext cx="3473214" cy="2976541"/>
            <a:chOff x="8625606" y="2102202"/>
            <a:chExt cx="3473214" cy="29765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04" t="29775" b="24296"/>
            <a:stretch/>
          </p:blipFill>
          <p:spPr>
            <a:xfrm>
              <a:off x="10772709" y="2934682"/>
              <a:ext cx="1326111" cy="214406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5606" y="2102202"/>
              <a:ext cx="3131613" cy="2887349"/>
            </a:xfrm>
            <a:prstGeom prst="rect">
              <a:avLst/>
            </a:prstGeom>
          </p:spPr>
        </p:pic>
        <p:sp>
          <p:nvSpPr>
            <p:cNvPr id="34" name="文本框 13">
              <a:extLst>
                <a:ext uri="{FF2B5EF4-FFF2-40B4-BE49-F238E27FC236}">
                  <a16:creationId xmlns:a16="http://schemas.microsoft.com/office/drawing/2014/main" id="{1ABF0BEB-7797-4C5E-BB9A-2A0DAC5E110D}"/>
                </a:ext>
              </a:extLst>
            </p:cNvPr>
            <p:cNvSpPr txBox="1"/>
            <p:nvPr/>
          </p:nvSpPr>
          <p:spPr>
            <a:xfrm>
              <a:off x="8641722" y="3007213"/>
              <a:ext cx="31507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>
                  <a:solidFill>
                    <a:schemeClr val="bg1"/>
                  </a:solidFill>
                  <a:latin typeface="VNI-Auchon" pitchFamily="2" charset="0"/>
                  <a:ea typeface="inpin heiti" charset="-122"/>
                </a:rPr>
                <a:t>YEÂU</a:t>
              </a:r>
              <a:endParaRPr lang="zh-CN" altLang="en-US" sz="7200" dirty="0">
                <a:solidFill>
                  <a:schemeClr val="bg1"/>
                </a:solidFill>
                <a:latin typeface="VNI-Auchon" pitchFamily="2" charset="0"/>
                <a:ea typeface="inpin heiti" charset="-122"/>
              </a:endParaRPr>
            </a:p>
          </p:txBody>
        </p:sp>
      </p:grpSp>
      <p:sp>
        <p:nvSpPr>
          <p:cNvPr id="39" name="文本框 8">
            <a:extLst>
              <a:ext uri="{FF2B5EF4-FFF2-40B4-BE49-F238E27FC236}">
                <a16:creationId xmlns:a16="http://schemas.microsoft.com/office/drawing/2014/main" id="{10E9F473-4495-416A-A5EF-BC879A8EABD3}"/>
              </a:ext>
            </a:extLst>
          </p:cNvPr>
          <p:cNvSpPr txBox="1"/>
          <p:nvPr/>
        </p:nvSpPr>
        <p:spPr>
          <a:xfrm>
            <a:off x="5543484" y="5908822"/>
            <a:ext cx="10458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ln w="381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VNI-Briquet" panose="020B7200000000000000" pitchFamily="34" charset="0"/>
                <a:ea typeface="inpin heiti" charset="-122"/>
              </a:rPr>
              <a:t>EduFive</a:t>
            </a:r>
            <a:endParaRPr lang="en-US" altLang="zh-CN" sz="6000" b="1" dirty="0">
              <a:ln w="381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VNI-Briquet" panose="020B7200000000000000" pitchFamily="34" charset="0"/>
              <a:ea typeface="inpin heiti" charset="-122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992D41C-73E7-4AEC-B2C0-EC01DFFFF7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42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0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80395C4-2187-4497-BD79-E27291896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B907DC38-109D-4E41-ADFD-3C8667351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081">
            <a:off x="-346453" y="-54635"/>
            <a:ext cx="4311900" cy="248365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652DAEBF-8C33-4370-B9A9-07F10DAC3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F5E641C9-5AD9-4B5C-A60A-3D34A4FB6376}"/>
              </a:ext>
            </a:extLst>
          </p:cNvPr>
          <p:cNvSpPr txBox="1"/>
          <p:nvPr/>
        </p:nvSpPr>
        <p:spPr>
          <a:xfrm>
            <a:off x="2117100" y="1407855"/>
            <a:ext cx="8115300" cy="25093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11500" b="1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Taïm bieät</a:t>
            </a:r>
            <a:endParaRPr lang="zh-CN" altLang="en-US" sz="11500" b="1" dirty="0">
              <a:ln w="7620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VNI-Dom" pitchFamily="2" charset="0"/>
              <a:ea typeface="inpin heiti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A9298D-E423-46D4-A7DB-4468B1025B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41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8">
            <a:extLst>
              <a:ext uri="{FF2B5EF4-FFF2-40B4-BE49-F238E27FC236}">
                <a16:creationId xmlns:a16="http://schemas.microsoft.com/office/drawing/2014/main" id="{788E4058-8709-4303-869D-E509EF40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2" name="图片 14">
            <a:extLst>
              <a:ext uri="{FF2B5EF4-FFF2-40B4-BE49-F238E27FC236}">
                <a16:creationId xmlns:a16="http://schemas.microsoft.com/office/drawing/2014/main" id="{7E4C0FC3-F623-4696-960C-65D43FCA5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5FDA5FB-AB1B-41F3-8913-D6911BB7F89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81206" y="0"/>
            <a:ext cx="516124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9CB788-EE88-4773-B107-35BACE162667}"/>
              </a:ext>
            </a:extLst>
          </p:cNvPr>
          <p:cNvGrpSpPr/>
          <p:nvPr/>
        </p:nvGrpSpPr>
        <p:grpSpPr>
          <a:xfrm>
            <a:off x="2099415" y="22291"/>
            <a:ext cx="9884821" cy="6735972"/>
            <a:chOff x="2099415" y="22291"/>
            <a:chExt cx="9884821" cy="6735972"/>
          </a:xfrm>
        </p:grpSpPr>
        <p:sp>
          <p:nvSpPr>
            <p:cNvPr id="40" name="Text Box 10">
              <a:extLst>
                <a:ext uri="{FF2B5EF4-FFF2-40B4-BE49-F238E27FC236}">
                  <a16:creationId xmlns:a16="http://schemas.microsoft.com/office/drawing/2014/main" id="{9EB919F9-D83B-411F-ACC1-34AA8DA54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9415" y="1080103"/>
              <a:ext cx="8573004" cy="5262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!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Mênh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mông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lúa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ctr"/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lả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dập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dờn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Mây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mờ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che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đỉnh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Sơn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sớm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chịu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thương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đau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vả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in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sâu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nhuộm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bùn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Ðất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nghèo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nuôi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hùng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Chìm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chảy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đứng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Ðạp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thù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xuống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Súng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gươm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vứt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hiền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xưa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 Box 11">
              <a:extLst>
                <a:ext uri="{FF2B5EF4-FFF2-40B4-BE49-F238E27FC236}">
                  <a16:creationId xmlns:a16="http://schemas.microsoft.com/office/drawing/2014/main" id="{33FE8D00-5542-4684-90B4-4BD6C4896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0934" y="6235043"/>
              <a:ext cx="37833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altLang="en-US" sz="28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Đình</a:t>
              </a:r>
              <a:r>
                <a:rPr lang="en-US" altLang="en-US" sz="28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Thi</a:t>
              </a:r>
              <a:endPara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88A05831-996A-44D4-8CF1-E118184891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21866" y="22291"/>
              <a:ext cx="692810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6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altLang="en-US" sz="6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alt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3762FB-FD9F-4609-89EF-0FAC4D5596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9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D9FFD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1036655"/>
            <a:ext cx="81110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viết này </a:t>
            </a:r>
          </a:p>
          <a:p>
            <a:pPr algn="ctr">
              <a:defRPr/>
            </a:pPr>
            <a:r>
              <a:rPr lang="en-US" altLang="en-US" sz="6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thuộc thể loại thơ gì ?</a:t>
            </a:r>
            <a:endParaRPr lang="en-US" altLang="en-US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Cute Little Kid Boy Read Book And Confused With Question Mark Stock Vector  - Illustration of cute, kawaii: 177079831">
            <a:extLst>
              <a:ext uri="{FF2B5EF4-FFF2-40B4-BE49-F238E27FC236}">
                <a16:creationId xmlns:a16="http://schemas.microsoft.com/office/drawing/2014/main" id="{CA38D10C-7E0B-4D04-A208-085E3CC6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6" b="89935" l="10000" r="90000">
                        <a14:foregroundMark x1="38313" y1="28774" x2="46438" y2="28774"/>
                        <a14:foregroundMark x1="48688" y1="24571" x2="54000" y2="27057"/>
                        <a14:foregroundMark x1="33500" y1="86442" x2="41813" y2="84073"/>
                        <a14:foregroundMark x1="42188" y1="79574" x2="42500" y2="84606"/>
                        <a14:foregroundMark x1="35438" y1="85080" x2="39875" y2="82060"/>
                        <a14:foregroundMark x1="44313" y1="79218" x2="44313" y2="84429"/>
                        <a14:foregroundMark x1="54375" y1="79041" x2="53438" y2="85080"/>
                        <a14:foregroundMark x1="53125" y1="80758" x2="53438" y2="84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112" y="2201486"/>
            <a:ext cx="4911495" cy="51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49999E-DC67-47B4-A88C-6DB0D4455D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4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D9FFD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1143673"/>
            <a:ext cx="83481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 Việt Nam thân yêu thuộc thể thơ lục bát</a:t>
            </a:r>
            <a:endParaRPr lang="en-US" altLang="en-US" sz="4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2" descr="Happy kids carry donate books | Premium Vector #Freepik #vector #school  #people #book #kids | Happy kids, Kids cartoon characters, Art drawings for  kids">
            <a:extLst>
              <a:ext uri="{FF2B5EF4-FFF2-40B4-BE49-F238E27FC236}">
                <a16:creationId xmlns:a16="http://schemas.microsoft.com/office/drawing/2014/main" id="{F0FC9E9C-03D7-4711-BFBD-9B9F95EFE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42" b="90415" l="7188" r="47604">
                        <a14:foregroundMark x1="22684" y1="80192" x2="22524" y2="85144"/>
                        <a14:foregroundMark x1="33227" y1="80192" x2="37859" y2="8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1" t="10223" r="50106" b="6710"/>
          <a:stretch/>
        </p:blipFill>
        <p:spPr bwMode="auto">
          <a:xfrm>
            <a:off x="38064" y="2146447"/>
            <a:ext cx="2489235" cy="490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91D276-BF32-4901-9CDD-684C3288A6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68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pic>
        <p:nvPicPr>
          <p:cNvPr id="7" name="Picture 2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F6003829-EB96-49A3-938F-DFA7E466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25" b="98375" l="10000" r="66625">
                        <a14:foregroundMark x1="69750" y1="11250" x2="69750" y2="11250"/>
                        <a14:foregroundMark x1="73625" y1="25000" x2="73625" y2="25000"/>
                        <a14:foregroundMark x1="40750" y1="86375" x2="40500" y2="90875"/>
                        <a14:foregroundMark x1="56500" y1="24875" x2="36875" y2="31375"/>
                        <a14:backgroundMark x1="32500" y1="72625" x2="37375" y2="74125"/>
                        <a14:backgroundMark x1="34000" y1="72625" x2="34000" y2="72625"/>
                        <a14:backgroundMark x1="31625" y1="62000" x2="31625" y2="62000"/>
                        <a14:backgroundMark x1="34250" y1="65875" x2="34250" y2="65875"/>
                        <a14:backgroundMark x1="25250" y1="42375" x2="25250" y2="42375"/>
                        <a14:backgroundMark x1="28250" y1="45875" x2="28250" y2="45875"/>
                        <a14:backgroundMark x1="31375" y1="49125" x2="31375" y2="49125"/>
                        <a14:backgroundMark x1="26500" y1="28000" x2="26500" y2="28000"/>
                        <a14:backgroundMark x1="27750" y1="23125" x2="27750" y2="23125"/>
                        <a14:backgroundMark x1="26625" y1="24375" x2="26625" y2="24375"/>
                        <a14:backgroundMark x1="26000" y1="36125" x2="26000" y2="36125"/>
                        <a14:backgroundMark x1="26000" y1="34000" x2="26000" y2="34000"/>
                        <a14:backgroundMark x1="64000" y1="30625" x2="64000" y2="30625"/>
                        <a14:backgroundMark x1="61500" y1="20750" x2="61500" y2="20750"/>
                        <a14:backgroundMark x1="62625" y1="26750" x2="62625" y2="26750"/>
                        <a14:backgroundMark x1="60375" y1="40750" x2="60375" y2="40750"/>
                        <a14:backgroundMark x1="63375" y1="34625" x2="63375" y2="34625"/>
                        <a14:backgroundMark x1="57000" y1="45250" x2="57000" y2="45250"/>
                        <a14:backgroundMark x1="57375" y1="67500" x2="57375" y2="67500"/>
                        <a14:backgroundMark x1="46000" y1="75125" x2="46000" y2="75125"/>
                        <a14:backgroundMark x1="52625" y1="74625" x2="52625" y2="74625"/>
                        <a14:backgroundMark x1="46750" y1="83000" x2="46750" y2="83000"/>
                        <a14:backgroundMark x1="34375" y1="89000" x2="34375" y2="89000"/>
                        <a14:backgroundMark x1="56750" y1="89375" x2="56750" y2="89375"/>
                        <a14:backgroundMark x1="32750" y1="90000" x2="30625" y2="91500"/>
                        <a14:backgroundMark x1="30500" y1="93000" x2="32000" y2="94000"/>
                        <a14:backgroundMark x1="46750" y1="93000" x2="52000" y2="93625"/>
                        <a14:backgroundMark x1="58500" y1="90500" x2="58500" y2="90375"/>
                        <a14:backgroundMark x1="46125" y1="84625" x2="46375" y2="87125"/>
                        <a14:backgroundMark x1="46125" y1="91750" x2="46375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795" y="2501900"/>
            <a:ext cx="4595354" cy="45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50118" y="1221975"/>
            <a:ext cx="81110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Nội dung của bài thơ </a:t>
            </a:r>
          </a:p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là gì ?</a:t>
            </a:r>
            <a:endParaRPr lang="en-US" altLang="en-US" sz="60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883165-E6DA-471D-98BD-5247E2506D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45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891917"/>
            <a:ext cx="834813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Bài thơ nói về những cảnh đẹp của đất nước và truyền thống yêu nước của nhân dân</a:t>
            </a:r>
            <a:endParaRPr lang="en-US" altLang="en-US" sz="48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71EC4599-BC94-4594-970C-F58A5EA35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193" y="2205803"/>
            <a:ext cx="4513893" cy="497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8649E-9CD9-4D23-A161-8AFD6B6082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52" y="-20494"/>
            <a:ext cx="1529637" cy="1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81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đẹp phong cảnh thiên nhiên Việt Nam đẹp hút m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47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ẹp thiên nhiên Việt Nam con đường hoa năm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12" y="0"/>
            <a:ext cx="5844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6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Vietnam tourism industry pushed forward, rivalling with neighb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77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9" y="1"/>
            <a:ext cx="6154271" cy="684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2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557</Words>
  <Application>Microsoft Office PowerPoint</Application>
  <PresentationFormat>Widescreen</PresentationFormat>
  <Paragraphs>58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微软雅黑</vt:lpstr>
      <vt:lpstr>Arial</vt:lpstr>
      <vt:lpstr>Arial Rounded MT Bold</vt:lpstr>
      <vt:lpstr>Calibri</vt:lpstr>
      <vt:lpstr>Calibri Light</vt:lpstr>
      <vt:lpstr>inpin heiti</vt:lpstr>
      <vt:lpstr>Times New Roman</vt:lpstr>
      <vt:lpstr>VNI-Auchon</vt:lpstr>
      <vt:lpstr>VNI-Avo</vt:lpstr>
      <vt:lpstr>VNI-Briquet</vt:lpstr>
      <vt:lpstr>VNI-Dom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ÁNH NHUNG NGUYỄN NGỌC</cp:lastModifiedBy>
  <cp:revision>121</cp:revision>
  <dcterms:created xsi:type="dcterms:W3CDTF">2017-03-18T13:24:14Z</dcterms:created>
  <dcterms:modified xsi:type="dcterms:W3CDTF">2021-09-07T09:49:24Z</dcterms:modified>
</cp:coreProperties>
</file>