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7614" r:id="rId2"/>
    <p:sldId id="7681" r:id="rId3"/>
    <p:sldId id="352" r:id="rId4"/>
    <p:sldId id="359" r:id="rId5"/>
    <p:sldId id="7691" r:id="rId6"/>
    <p:sldId id="7692" r:id="rId7"/>
    <p:sldId id="7693" r:id="rId8"/>
    <p:sldId id="7679" r:id="rId9"/>
    <p:sldId id="7680" r:id="rId10"/>
    <p:sldId id="358" r:id="rId11"/>
    <p:sldId id="7678" r:id="rId12"/>
    <p:sldId id="7649" r:id="rId13"/>
    <p:sldId id="258" r:id="rId14"/>
    <p:sldId id="7677" r:id="rId15"/>
    <p:sldId id="7682" r:id="rId16"/>
    <p:sldId id="7684" r:id="rId17"/>
    <p:sldId id="7685" r:id="rId18"/>
    <p:sldId id="7683" r:id="rId19"/>
    <p:sldId id="7686" r:id="rId20"/>
    <p:sldId id="7687" r:id="rId21"/>
    <p:sldId id="7688" r:id="rId22"/>
    <p:sldId id="7689" r:id="rId23"/>
    <p:sldId id="371" r:id="rId24"/>
    <p:sldId id="7690" r:id="rId25"/>
    <p:sldId id="351" r:id="rId26"/>
    <p:sldId id="7670" r:id="rId27"/>
    <p:sldId id="7694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64FF"/>
    <a:srgbClr val="FF66CC"/>
    <a:srgbClr val="9B9BFF"/>
    <a:srgbClr val="FFCCFF"/>
    <a:srgbClr val="8A01AF"/>
    <a:srgbClr val="8FD9F4"/>
    <a:srgbClr val="60F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9672" autoAdjust="0"/>
    <p:restoredTop sz="94660"/>
  </p:normalViewPr>
  <p:slideViewPr>
    <p:cSldViewPr snapToGrid="0">
      <p:cViewPr>
        <p:scale>
          <a:sx n="60" d="100"/>
          <a:sy n="60" d="100"/>
        </p:scale>
        <p:origin x="534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F0948F-9C8E-4BDE-B490-92F2F4E8E8E5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6BCF94-2A14-4103-8C8E-EAC7D8C77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221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856BA7-E8BB-473A-834E-7CB64B1E70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28B9D25-E2C5-46A8-8A49-1C65AD3265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CB2F11B-93A8-4F30-ADBD-F07545EE1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53A12-C094-4DAD-A94C-2A02A3DF1951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C8FBDD6-A5DD-4E75-90DF-CB8C41948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5A98E7E-EED0-425E-A53A-0ED42F7D4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929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5F69FD-B81C-45F2-8154-685D7AC28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404CE38-8057-4B9E-BCD3-3FD5CCF9ED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CE6FE55-B7FC-4C0C-B647-9B57B4A8B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53A12-C094-4DAD-A94C-2A02A3DF1951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A9DE9AB-B6E1-4E4F-A7BE-3D6E2D98F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059EC8E-F135-48E8-B21B-F7674FFE0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033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FC7C71E-3860-4A08-9E29-EE430D4105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1FAEDFC-88BE-415C-B66E-D06D3E5D79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20DDC3B-71E4-4518-A8AA-D2C5A1A47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53A12-C094-4DAD-A94C-2A02A3DF1951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728FC3C-126F-4869-A9D4-EEE54EC27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4D07EC8-872A-43CA-A98D-52C15402F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801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1A4181-E645-4560-A1CE-1557709A6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8271347-5BD4-4FA6-A809-C8DCB5DCD7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FC16F1-BEE6-4B0B-8BCB-66570B015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53A12-C094-4DAD-A94C-2A02A3DF1951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684FF0F-8BD1-4528-A3D0-2860208D4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4F9D506-BFA3-4429-8AAF-D1292B433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925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3B34C9-4FEB-44AC-9755-33186C702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657F40A-A1DF-473B-8F6D-716526D1BE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81220B2-8874-416A-A0AD-AA443E3EF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53A12-C094-4DAD-A94C-2A02A3DF1951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170483E-2242-49FE-ADC7-3EB20E886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0447A6C-F35E-4A4B-BEAF-B3989E0E4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622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A1044F-0DDE-41BF-A996-DF5B2C384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C882C1D-B949-41B7-B50D-AF1D6CAD33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AA176C6-3C3B-4659-90EF-564E1EFDF5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D0B9154-92A4-4391-B9AC-3029AE836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53A12-C094-4DAD-A94C-2A02A3DF1951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A20E0C7-1A3F-43DB-9E87-2B1F18BEF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77A3213-97E9-4D25-B78A-16A989327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048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734A80-2BAE-4B32-87DC-0F0B73980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F09A0E0-032F-472A-B75D-C9BB56CA10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9F489EF-BA7B-407E-ACEA-97C4C425A7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7374389-8902-43CB-8984-5EA7030F90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DBBCB71-4020-489C-B645-784F5616CB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DD21D67-F240-4CBF-9BCF-CCB9D3136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53A12-C094-4DAD-A94C-2A02A3DF1951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15F361A-D8E5-4882-A513-01272607E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A010029-433F-46DC-9CDD-4CA2C4B3A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292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D58ED7-8D6E-45F6-9320-42952D3A5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83F7286-6EB0-4D91-8005-66F7E2617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53A12-C094-4DAD-A94C-2A02A3DF1951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C2174D5-0597-4235-BFA1-99E3FAEEA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516A6A1-D6AC-43E6-B428-2E2BCD84B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028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614CA36-5AB1-4D1D-A09A-EC68E05BB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53A12-C094-4DAD-A94C-2A02A3DF1951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B05E28C-F8B7-4A65-BEC2-6B50D9C37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6D5666B-55BB-4EA5-A584-70501172C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480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52129E-DC85-41B8-9744-800EB694E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4FFD501-53FC-4C42-AB68-B0E77E0617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21E4CED-6D8D-4225-9F6C-8A90F217B6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668C906-F643-4DC3-AD47-C5AA32F89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53A12-C094-4DAD-A94C-2A02A3DF1951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E46FABC-6CFA-4CD3-9487-14E2F79BE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C97144D-AF2E-4E7A-9335-DE554869E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222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58C7BB-DD59-4CD2-8F97-350F366AA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8B0A423-C0A9-49A6-A7E2-6F91358BD6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C00AF61-50EC-46E6-9371-FCFA65E362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8C41522-6C31-4402-890F-CECAFE83E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53A12-C094-4DAD-A94C-2A02A3DF1951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C1CDA79-13F4-46A4-96A9-FA46F62FD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17C90EC-9E37-4769-9B02-40086A9F6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74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7276997-301F-4327-B134-F26B93105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64A5CD8-2FFE-4178-AB51-EC2471FC6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61BCE7A-031B-4E5F-B196-75FCC1A6BC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53A12-C094-4DAD-A94C-2A02A3DF1951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5EDFCB1-9641-4AE4-B18D-A834EBAD4E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EEF0920-7CAA-4EBC-8BE2-552A49667B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83EBE85A-C808-4328-B45E-E12F7AB2D7CA}"/>
              </a:ext>
            </a:extLst>
          </p:cNvPr>
          <p:cNvSpPr/>
          <p:nvPr userDrawn="1"/>
        </p:nvSpPr>
        <p:spPr>
          <a:xfrm>
            <a:off x="13356076" y="-2052537"/>
            <a:ext cx="1459149" cy="1459149"/>
          </a:xfrm>
          <a:prstGeom prst="ellipse">
            <a:avLst/>
          </a:prstGeom>
          <a:blipFill dpi="0"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FD3B73FE-D484-4B64-B322-D9E9FEF0EA8E}"/>
              </a:ext>
            </a:extLst>
          </p:cNvPr>
          <p:cNvSpPr/>
          <p:nvPr userDrawn="1"/>
        </p:nvSpPr>
        <p:spPr>
          <a:xfrm>
            <a:off x="-2227635" y="7441659"/>
            <a:ext cx="1459149" cy="1459149"/>
          </a:xfrm>
          <a:prstGeom prst="ellipse">
            <a:avLst/>
          </a:prstGeom>
          <a:blipFill dpi="0"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236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2.jpeg"/><Relationship Id="rId7" Type="http://schemas.microsoft.com/office/2007/relationships/hdphoto" Target="../media/hdphoto5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microsoft.com/office/2007/relationships/hdphoto" Target="../media/hdphoto6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microsoft.com/office/2007/relationships/hdphoto" Target="../media/hdphoto7.wdp"/><Relationship Id="rId9" Type="http://schemas.openxmlformats.org/officeDocument/2006/relationships/image" Target="../media/image1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8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microsoft.com/office/2007/relationships/hdphoto" Target="../media/hdphoto7.wdp"/><Relationship Id="rId9" Type="http://schemas.openxmlformats.org/officeDocument/2006/relationships/image" Target="../media/image18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4.png"/><Relationship Id="rId7" Type="http://schemas.openxmlformats.org/officeDocument/2006/relationships/image" Target="../media/image18.e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microsoft.com/office/2007/relationships/hdphoto" Target="../media/hdphoto7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e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7.png"/><Relationship Id="rId4" Type="http://schemas.microsoft.com/office/2007/relationships/hdphoto" Target="../media/hdphoto7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microsoft.com/office/2007/relationships/hdphoto" Target="../media/hdphoto4.wdp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NUL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xmlns="" id="{507FA5F7-5F0B-4914-B20E-942738CF41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loud 15">
            <a:extLst>
              <a:ext uri="{FF2B5EF4-FFF2-40B4-BE49-F238E27FC236}">
                <a16:creationId xmlns:a16="http://schemas.microsoft.com/office/drawing/2014/main" xmlns="" id="{A5D221B4-1A5D-46B4-990B-BFB44F9A462F}"/>
              </a:ext>
            </a:extLst>
          </p:cNvPr>
          <p:cNvSpPr/>
          <p:nvPr/>
        </p:nvSpPr>
        <p:spPr>
          <a:xfrm rot="11223102">
            <a:off x="436425" y="466899"/>
            <a:ext cx="11369370" cy="6212757"/>
          </a:xfrm>
          <a:prstGeom prst="cloud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loud 14">
            <a:extLst>
              <a:ext uri="{FF2B5EF4-FFF2-40B4-BE49-F238E27FC236}">
                <a16:creationId xmlns:a16="http://schemas.microsoft.com/office/drawing/2014/main" xmlns="" id="{15464B4B-18BA-48BB-91E4-E166F4D399CE}"/>
              </a:ext>
            </a:extLst>
          </p:cNvPr>
          <p:cNvSpPr/>
          <p:nvPr/>
        </p:nvSpPr>
        <p:spPr>
          <a:xfrm rot="11223102">
            <a:off x="780727" y="816066"/>
            <a:ext cx="10591800" cy="553909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9E3D7E6D-DB18-4016-A805-881B51987545}"/>
              </a:ext>
            </a:extLst>
          </p:cNvPr>
          <p:cNvGrpSpPr/>
          <p:nvPr/>
        </p:nvGrpSpPr>
        <p:grpSpPr>
          <a:xfrm>
            <a:off x="2292605" y="2073657"/>
            <a:ext cx="7606788" cy="1618225"/>
            <a:chOff x="3148195" y="2023846"/>
            <a:chExt cx="7606788" cy="1618225"/>
          </a:xfrm>
        </p:grpSpPr>
        <p:sp>
          <p:nvSpPr>
            <p:cNvPr id="11" name="文本框 15">
              <a:extLst>
                <a:ext uri="{FF2B5EF4-FFF2-40B4-BE49-F238E27FC236}">
                  <a16:creationId xmlns:a16="http://schemas.microsoft.com/office/drawing/2014/main" xmlns="" id="{4ED9D170-0DFE-4248-BD63-FF965833E4DD}"/>
                </a:ext>
              </a:extLst>
            </p:cNvPr>
            <p:cNvSpPr txBox="1"/>
            <p:nvPr/>
          </p:nvSpPr>
          <p:spPr>
            <a:xfrm>
              <a:off x="3212534" y="2072411"/>
              <a:ext cx="7542449" cy="156966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vi-VN" altLang="zh-CN" sz="9600">
                  <a:solidFill>
                    <a:srgbClr val="00206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TM Showcard" panose="02040603050506020204" pitchFamily="18" charset="0"/>
                  <a:ea typeface="inpin heiti" panose="00000500000000000000" pitchFamily="2" charset="-122"/>
                  <a:sym typeface="inpin heiti" panose="00000500000000000000" pitchFamily="2" charset="-122"/>
                </a:rPr>
                <a:t>TOÁN - LỚP 5</a:t>
              </a:r>
              <a:endParaRPr lang="zh-CN" altLang="en-US" sz="9600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Showcard" panose="02040603050506020204" pitchFamily="18" charset="0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2" name="文本框 15">
              <a:extLst>
                <a:ext uri="{FF2B5EF4-FFF2-40B4-BE49-F238E27FC236}">
                  <a16:creationId xmlns:a16="http://schemas.microsoft.com/office/drawing/2014/main" xmlns="" id="{02EA8AEC-F4A7-46DB-AEDC-788524A7654E}"/>
                </a:ext>
              </a:extLst>
            </p:cNvPr>
            <p:cNvSpPr txBox="1"/>
            <p:nvPr/>
          </p:nvSpPr>
          <p:spPr>
            <a:xfrm>
              <a:off x="3148195" y="2023846"/>
              <a:ext cx="7542449" cy="156966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vi-VN" altLang="zh-CN" sz="9600">
                  <a:solidFill>
                    <a:srgbClr val="FEB02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TM Showcard" panose="02040603050506020204" pitchFamily="18" charset="0"/>
                  <a:ea typeface="inpin heiti" panose="00000500000000000000" pitchFamily="2" charset="-122"/>
                  <a:sym typeface="inpin heiti" panose="00000500000000000000" pitchFamily="2" charset="-122"/>
                </a:rPr>
                <a:t>TOÁN - LỚP 5</a:t>
              </a:r>
              <a:endParaRPr lang="zh-CN" altLang="en-US" sz="9600" dirty="0">
                <a:solidFill>
                  <a:srgbClr val="FEB02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Showcard" panose="02040603050506020204" pitchFamily="18" charset="0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pic>
        <p:nvPicPr>
          <p:cNvPr id="17" name="Picture 2" descr="Hướng dẫn cách làm bánh rán Đôrêmon siêu ngon - Tiệm Bánh Nguyệt An Nhiên">
            <a:extLst>
              <a:ext uri="{FF2B5EF4-FFF2-40B4-BE49-F238E27FC236}">
                <a16:creationId xmlns:a16="http://schemas.microsoft.com/office/drawing/2014/main" xmlns="" id="{93008CEB-3EC7-4A97-AAE7-8462CB5635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72" b="100000" l="5296" r="94073">
                        <a14:foregroundMark x1="70113" y1="52428" x2="71375" y2="55542"/>
                        <a14:backgroundMark x1="82093" y1="93524" x2="78689" y2="97385"/>
                        <a14:backgroundMark x1="33544" y1="93524" x2="38714" y2="97385"/>
                      </a14:backgroundRemoval>
                    </a14:imgEffect>
                    <a14:imgEffect>
                      <a14:saturation sat="3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819261" y="3542984"/>
            <a:ext cx="3089050" cy="312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8479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xmlns="" id="{9BF5A41C-19DF-4F54-B63B-751AD1890E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hú mèo máy Doreamon ăn bánh rán hình ảnh PNG">
            <a:extLst>
              <a:ext uri="{FF2B5EF4-FFF2-40B4-BE49-F238E27FC236}">
                <a16:creationId xmlns:a16="http://schemas.microsoft.com/office/drawing/2014/main" xmlns="" id="{67FE5ABC-126B-4350-8C1F-EDFF9184A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7667" y1="7237" x2="70833" y2="16974"/>
                        <a14:foregroundMark x1="53833" y1="5395" x2="65500" y2="18158"/>
                        <a14:foregroundMark x1="7500" y1="23289" x2="67667" y2="51842"/>
                        <a14:foregroundMark x1="70000" y1="13684" x2="49333" y2="64605"/>
                        <a14:foregroundMark x1="35500" y1="11316" x2="33333" y2="62237"/>
                        <a14:foregroundMark x1="41500" y1="8947" x2="47500" y2="55132"/>
                        <a14:foregroundMark x1="17000" y1="15921" x2="32000" y2="63158"/>
                        <a14:foregroundMark x1="28000" y1="14211" x2="20667" y2="58158"/>
                        <a14:foregroundMark x1="72333" y1="18553" x2="72500" y2="41711"/>
                        <a14:foregroundMark x1="78000" y1="22763" x2="78833" y2="27763"/>
                        <a14:foregroundMark x1="72500" y1="44211" x2="66000" y2="60395"/>
                        <a14:foregroundMark x1="82833" y1="51316" x2="86833" y2="55921"/>
                        <a14:foregroundMark x1="68833" y1="41711" x2="95667" y2="41053"/>
                        <a14:foregroundMark x1="91000" y1="48684" x2="85667" y2="57763"/>
                        <a14:foregroundMark x1="97167" y1="40526" x2="94833" y2="46842"/>
                        <a14:foregroundMark x1="67667" y1="41447" x2="68000" y2="47632"/>
                        <a14:foregroundMark x1="78667" y1="31974" x2="78333" y2="40789"/>
                        <a14:foregroundMark x1="29167" y1="46053" x2="52667" y2="49474"/>
                        <a14:foregroundMark x1="12667" y1="28684" x2="25667" y2="58947"/>
                        <a14:foregroundMark x1="34333" y1="62368" x2="55167" y2="88553"/>
                        <a14:foregroundMark x1="51833" y1="52763" x2="62667" y2="94211"/>
                        <a14:foregroundMark x1="73167" y1="59079" x2="57000" y2="95921"/>
                        <a14:foregroundMark x1="37333" y1="62632" x2="58000" y2="74211"/>
                        <a14:foregroundMark x1="51000" y1="16447" x2="56167" y2="17632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78755" y="1673157"/>
            <a:ext cx="3642619" cy="4613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loud 5">
            <a:extLst>
              <a:ext uri="{FF2B5EF4-FFF2-40B4-BE49-F238E27FC236}">
                <a16:creationId xmlns:a16="http://schemas.microsoft.com/office/drawing/2014/main" xmlns="" id="{E02C5B54-9609-47A1-B5EB-4405104D37B3}"/>
              </a:ext>
            </a:extLst>
          </p:cNvPr>
          <p:cNvSpPr/>
          <p:nvPr/>
        </p:nvSpPr>
        <p:spPr>
          <a:xfrm>
            <a:off x="-1225138" y="-1314174"/>
            <a:ext cx="9154039" cy="4910660"/>
          </a:xfrm>
          <a:prstGeom prst="cloud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xmlns="" id="{BADC29F1-D9A9-4BD3-AB6E-68E0E324F853}"/>
              </a:ext>
            </a:extLst>
          </p:cNvPr>
          <p:cNvSpPr/>
          <p:nvPr/>
        </p:nvSpPr>
        <p:spPr>
          <a:xfrm>
            <a:off x="-947069" y="-1036894"/>
            <a:ext cx="8597900" cy="435610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6132D75-470E-493B-8B95-0B8487C10814}"/>
              </a:ext>
            </a:extLst>
          </p:cNvPr>
          <p:cNvSpPr txBox="1"/>
          <p:nvPr/>
        </p:nvSpPr>
        <p:spPr>
          <a:xfrm>
            <a:off x="-896783" y="173363"/>
            <a:ext cx="92417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600">
                <a:ln w="381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Cookies" panose="02040603050506020204" pitchFamily="18" charset="0"/>
              </a:rPr>
              <a:t>TÌM BÁNH RÁN GIÚP</a:t>
            </a:r>
            <a:endParaRPr lang="en-US" sz="6600" dirty="0">
              <a:ln w="38100"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UTM Cookies" panose="02040603050506020204" pitchFamily="18" charset="0"/>
            </a:endParaRPr>
          </a:p>
        </p:txBody>
      </p:sp>
      <p:pic>
        <p:nvPicPr>
          <p:cNvPr id="9" name="Picture 6" descr="100+ hình ảnh doremon yasuo - hinhanhsieudep.net">
            <a:extLst>
              <a:ext uri="{FF2B5EF4-FFF2-40B4-BE49-F238E27FC236}">
                <a16:creationId xmlns:a16="http://schemas.microsoft.com/office/drawing/2014/main" xmlns="" id="{BED2E67B-BBC5-42C9-8796-60DF825956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01" y="1419999"/>
            <a:ext cx="5817655" cy="1206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5846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2" name="Slide moi.wav"/>
          </p:stSnd>
        </p:sndAc>
      </p:transition>
    </mc:Choice>
    <mc:Fallback xmlns="">
      <p:transition spd="slow">
        <p:random/>
        <p:sndAc>
          <p:stSnd>
            <p:snd r:embed="rId8" name="Slide moi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xmlns="" id="{9FB90D5C-20DF-41AC-A615-304FB99E7C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hú mèo máy Doreamon ăn bánh rán hình ảnh PNG">
            <a:extLst>
              <a:ext uri="{FF2B5EF4-FFF2-40B4-BE49-F238E27FC236}">
                <a16:creationId xmlns:a16="http://schemas.microsoft.com/office/drawing/2014/main" xmlns="" id="{A1283289-2923-4F5F-AEFE-262BA031CB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7667" y1="7237" x2="70833" y2="16974"/>
                        <a14:foregroundMark x1="53833" y1="5395" x2="65500" y2="18158"/>
                        <a14:foregroundMark x1="7500" y1="23289" x2="67667" y2="51842"/>
                        <a14:foregroundMark x1="70000" y1="13684" x2="49333" y2="64605"/>
                        <a14:foregroundMark x1="35500" y1="11316" x2="33333" y2="62237"/>
                        <a14:foregroundMark x1="41500" y1="8947" x2="47500" y2="55132"/>
                        <a14:foregroundMark x1="17000" y1="15921" x2="32000" y2="63158"/>
                        <a14:foregroundMark x1="28000" y1="14211" x2="20667" y2="58158"/>
                        <a14:foregroundMark x1="72333" y1="18553" x2="72500" y2="41711"/>
                        <a14:foregroundMark x1="78000" y1="22763" x2="78833" y2="27763"/>
                        <a14:foregroundMark x1="72500" y1="44211" x2="66000" y2="60395"/>
                        <a14:foregroundMark x1="82833" y1="51316" x2="86833" y2="55921"/>
                        <a14:foregroundMark x1="68833" y1="41711" x2="95667" y2="41053"/>
                        <a14:foregroundMark x1="91000" y1="48684" x2="85667" y2="57763"/>
                        <a14:foregroundMark x1="97167" y1="40526" x2="94833" y2="46842"/>
                        <a14:foregroundMark x1="67667" y1="41447" x2="68000" y2="47632"/>
                        <a14:foregroundMark x1="78667" y1="31974" x2="78333" y2="40789"/>
                        <a14:foregroundMark x1="29167" y1="46053" x2="52667" y2="49474"/>
                        <a14:foregroundMark x1="12667" y1="28684" x2="25667" y2="58947"/>
                        <a14:foregroundMark x1="34333" y1="62368" x2="55167" y2="88553"/>
                        <a14:foregroundMark x1="51833" y1="52763" x2="62667" y2="94211"/>
                        <a14:foregroundMark x1="73167" y1="59079" x2="57000" y2="95921"/>
                        <a14:foregroundMark x1="37333" y1="62632" x2="58000" y2="74211"/>
                        <a14:foregroundMark x1="51000" y1="16447" x2="56167" y2="17632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37499" y="1868589"/>
            <a:ext cx="3642619" cy="4613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1509A4D5-4E7A-42F3-AA3F-2E5F4572D5D1}"/>
              </a:ext>
            </a:extLst>
          </p:cNvPr>
          <p:cNvGrpSpPr/>
          <p:nvPr/>
        </p:nvGrpSpPr>
        <p:grpSpPr>
          <a:xfrm>
            <a:off x="220392" y="376068"/>
            <a:ext cx="7717107" cy="3675232"/>
            <a:chOff x="220392" y="376068"/>
            <a:chExt cx="7717107" cy="3675232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04E4A989-4FF5-4E4B-91AA-B5E3F391C9C8}"/>
                </a:ext>
              </a:extLst>
            </p:cNvPr>
            <p:cNvGrpSpPr/>
            <p:nvPr/>
          </p:nvGrpSpPr>
          <p:grpSpPr>
            <a:xfrm flipH="1">
              <a:off x="220392" y="376068"/>
              <a:ext cx="7717107" cy="3675232"/>
              <a:chOff x="-869731" y="1603218"/>
              <a:chExt cx="5155048" cy="2764353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xmlns="" id="{7B6323AB-9E85-487B-952F-554D9C7919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-869731" y="1603218"/>
                <a:ext cx="5155048" cy="2764353"/>
              </a:xfrm>
              <a:prstGeom prst="rect">
                <a:avLst/>
              </a:prstGeom>
            </p:spPr>
          </p:pic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C193210F-28D1-4A27-B53B-03D021F1F05C}"/>
                  </a:ext>
                </a:extLst>
              </p:cNvPr>
              <p:cNvSpPr txBox="1"/>
              <p:nvPr/>
            </p:nvSpPr>
            <p:spPr>
              <a:xfrm>
                <a:off x="-558906" y="1967574"/>
                <a:ext cx="4533398" cy="17362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36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Luật chơi:</a:t>
                </a:r>
              </a:p>
              <a:p>
                <a:pPr algn="ctr"/>
                <a:r>
                  <a:rPr lang="vi-VN" sz="3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Chúng mình cũng nhau thực hiện các yêu cầu của từng chặn để tìm bánh rán giúp                     nhé!</a:t>
                </a:r>
                <a:endPara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pic>
          <p:nvPicPr>
            <p:cNvPr id="9" name="Picture 6" descr="100+ hình ảnh doremon yasuo - hinhanhsieudep.net">
              <a:extLst>
                <a:ext uri="{FF2B5EF4-FFF2-40B4-BE49-F238E27FC236}">
                  <a16:creationId xmlns:a16="http://schemas.microsoft.com/office/drawing/2014/main" xmlns="" id="{614647F8-AEB8-4B17-9784-5C50F2D96F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7071" y="2597620"/>
              <a:ext cx="2508836" cy="520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34837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97 Herbal Texture. Vector Grass. Green Grass Illustrations &amp;amp; Clip Art -  iStock">
            <a:extLst>
              <a:ext uri="{FF2B5EF4-FFF2-40B4-BE49-F238E27FC236}">
                <a16:creationId xmlns:a16="http://schemas.microsoft.com/office/drawing/2014/main" xmlns="" id="{D8AE7D4C-7E41-4C34-8856-1AA631AF7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9788117-9DDD-48C4-9E21-84C824ADB9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407" b="98889" l="6250" r="97656">
                        <a14:backgroundMark x1="15521" y1="12778" x2="9896" y2="32870"/>
                        <a14:backgroundMark x1="19063" y1="15278" x2="12344" y2="32407"/>
                        <a14:backgroundMark x1="23229" y1="9630" x2="39271" y2="14074"/>
                        <a14:backgroundMark x1="38490" y1="13056" x2="45000" y2="12593"/>
                        <a14:backgroundMark x1="38490" y1="17963" x2="46927" y2="15370"/>
                        <a14:backgroundMark x1="25677" y1="37222" x2="34063" y2="55093"/>
                        <a14:backgroundMark x1="26094" y1="34537" x2="42656" y2="40741"/>
                        <a14:backgroundMark x1="44688" y1="40741" x2="63854" y2="37315"/>
                        <a14:backgroundMark x1="38229" y1="42407" x2="34896" y2="62037"/>
                        <a14:backgroundMark x1="59740" y1="37500" x2="59740" y2="46389"/>
                        <a14:backgroundMark x1="78333" y1="40278" x2="76146" y2="53333"/>
                        <a14:backgroundMark x1="78073" y1="44167" x2="76563" y2="52593"/>
                        <a14:backgroundMark x1="41406" y1="47407" x2="50417" y2="42500"/>
                        <a14:backgroundMark x1="50417" y1="42500" x2="50417" y2="42500"/>
                        <a14:backgroundMark x1="51927" y1="75093" x2="63594" y2="73056"/>
                        <a14:backgroundMark x1="33438" y1="13148" x2="37396" y2="16574"/>
                        <a14:backgroundMark x1="44219" y1="19722" x2="46198" y2="18519"/>
                        <a14:backgroundMark x1="18333" y1="15556" x2="24010" y2="10093"/>
                        <a14:backgroundMark x1="19219" y1="16111" x2="23646" y2="12130"/>
                        <a14:backgroundMark x1="29063" y1="12778" x2="33385" y2="14537"/>
                      </a14:backgroundRemoval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48260"/>
            <a:ext cx="12192000" cy="68580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xmlns="" id="{681A7C98-55EC-47E5-860F-19D7B3038A4C}"/>
              </a:ext>
            </a:extLst>
          </p:cNvPr>
          <p:cNvSpPr/>
          <p:nvPr/>
        </p:nvSpPr>
        <p:spPr>
          <a:xfrm>
            <a:off x="1680633" y="5676900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59205B42-7D7B-4207-9086-1A2CB0323FC0}"/>
              </a:ext>
            </a:extLst>
          </p:cNvPr>
          <p:cNvSpPr/>
          <p:nvPr/>
        </p:nvSpPr>
        <p:spPr>
          <a:xfrm>
            <a:off x="2931917" y="393472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62669FE5-97E7-4B3A-9122-C23DC3AC83E6}"/>
              </a:ext>
            </a:extLst>
          </p:cNvPr>
          <p:cNvSpPr/>
          <p:nvPr/>
        </p:nvSpPr>
        <p:spPr>
          <a:xfrm>
            <a:off x="1873138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E1B7A12F-679E-47BD-AC74-9664A639304E}"/>
              </a:ext>
            </a:extLst>
          </p:cNvPr>
          <p:cNvSpPr/>
          <p:nvPr/>
        </p:nvSpPr>
        <p:spPr>
          <a:xfrm>
            <a:off x="4722216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DF36D649-FBFF-4864-9182-100E75EF5E93}"/>
              </a:ext>
            </a:extLst>
          </p:cNvPr>
          <p:cNvSpPr/>
          <p:nvPr/>
        </p:nvSpPr>
        <p:spPr>
          <a:xfrm>
            <a:off x="7831175" y="129740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10D1A002-6525-4B0F-BDD4-36023849B9A5}"/>
              </a:ext>
            </a:extLst>
          </p:cNvPr>
          <p:cNvSpPr/>
          <p:nvPr/>
        </p:nvSpPr>
        <p:spPr>
          <a:xfrm>
            <a:off x="6887899" y="354737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8F3B4B32-0AF0-4730-9529-BA9D269E14C0}"/>
              </a:ext>
            </a:extLst>
          </p:cNvPr>
          <p:cNvSpPr/>
          <p:nvPr/>
        </p:nvSpPr>
        <p:spPr>
          <a:xfrm>
            <a:off x="4778452" y="3385048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A0DC976A-9A4D-4D0A-8559-7CF73C48B708}"/>
              </a:ext>
            </a:extLst>
          </p:cNvPr>
          <p:cNvSpPr/>
          <p:nvPr/>
        </p:nvSpPr>
        <p:spPr>
          <a:xfrm>
            <a:off x="5322191" y="526341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75E97C01-FDD5-4615-8FE4-2D82B9966FE0}"/>
              </a:ext>
            </a:extLst>
          </p:cNvPr>
          <p:cNvSpPr/>
          <p:nvPr/>
        </p:nvSpPr>
        <p:spPr>
          <a:xfrm>
            <a:off x="7935828" y="5058946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7D7F8249-6889-4D3D-96A8-8AC3F6F577C1}"/>
              </a:ext>
            </a:extLst>
          </p:cNvPr>
          <p:cNvSpPr/>
          <p:nvPr/>
        </p:nvSpPr>
        <p:spPr>
          <a:xfrm>
            <a:off x="9556904" y="2874011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BD6DCBA9-C5C8-48B9-BBF3-6C6350674E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3779" y="1709948"/>
            <a:ext cx="3065788" cy="307133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0EEAD1D5-41CC-4625-9E3A-3385A19BBF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5" b="8885"/>
          <a:stretch/>
        </p:blipFill>
        <p:spPr>
          <a:xfrm>
            <a:off x="5483112" y="537979"/>
            <a:ext cx="2264021" cy="186636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C0141F44-7555-48E4-AF11-42D5BC126DD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60804" y="4322077"/>
            <a:ext cx="3275455" cy="3281379"/>
          </a:xfrm>
          <a:prstGeom prst="rect">
            <a:avLst/>
          </a:prstGeom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xmlns="" id="{95DD04FB-437B-4455-B918-01F12B378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426965" y="53073"/>
            <a:ext cx="3877800" cy="243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65B45DD-5326-455F-8D8E-7C97AB275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57398">
            <a:off x="250730" y="4203537"/>
            <a:ext cx="1975822" cy="272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3207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86 -0.01319 L 0.1086 -0.01273 C 0.12318 -0.0206 0.13985 -0.0243 0.153 -0.03541 C 0.16563 -0.04699 0.18295 -0.09467 0.18933 -0.10972 C 0.19961 -0.18588 0.19584 -0.14282 0.18321 -0.28819 C 0.18177 -0.30463 0.17969 -0.29977 0.17513 -0.31041 C 0.17422 -0.31296 0.17318 -0.31782 0.17318 -0.31759 " pathEditMode="relative" rAng="0" ptsTypes="AAAAA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23" y="-1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xmlns="" id="{84492161-124E-4170-AB8B-1CACA1198B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41C34BA1-5449-4506-9F54-C4A1A6DEA9A7}"/>
              </a:ext>
            </a:extLst>
          </p:cNvPr>
          <p:cNvSpPr/>
          <p:nvPr/>
        </p:nvSpPr>
        <p:spPr>
          <a:xfrm>
            <a:off x="800100" y="501650"/>
            <a:ext cx="10591800" cy="58547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xmlns="" id="{35F2597A-57DD-4D5B-A6DA-2C70D5A133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9050" y="792162"/>
            <a:ext cx="97599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i="1">
                <a:solidFill>
                  <a:srgbClr val="002060"/>
                </a:solidFill>
                <a:cs typeface="Arial" panose="020B0604020202020204" pitchFamily="34" charset="0"/>
              </a:rPr>
              <a:t>1/ Tính diện tích xung quanh và diện tích toàn phần của hình hộp chữ nhật có:</a:t>
            </a:r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xmlns="" id="{C5E34080-326D-4FC3-AD0E-E1BA1EA25D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6875" y="2116137"/>
            <a:ext cx="88582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002060"/>
                </a:solidFill>
                <a:cs typeface="Arial" panose="020B0604020202020204" pitchFamily="34" charset="0"/>
              </a:rPr>
              <a:t>a) Chiều dài 2,5m; chiều rộng 1,1m; chiều cao 0,5m</a:t>
            </a:r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xmlns="" id="{CFE5A0F1-C8B9-456C-B804-0409ED26DB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6875" y="3389312"/>
            <a:ext cx="88582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002060"/>
                </a:solidFill>
                <a:cs typeface="Arial" panose="020B0604020202020204" pitchFamily="34" charset="0"/>
              </a:rPr>
              <a:t>b) Chiều dài 3m; chiều rộng 15dm; chiều cao 9dm</a:t>
            </a:r>
          </a:p>
        </p:txBody>
      </p:sp>
      <p:pic>
        <p:nvPicPr>
          <p:cNvPr id="12" name="Picture 2" descr="100+ hình ảnh doremon ăn bánh rán - hinhanhsieudep.net">
            <a:extLst>
              <a:ext uri="{FF2B5EF4-FFF2-40B4-BE49-F238E27FC236}">
                <a16:creationId xmlns:a16="http://schemas.microsoft.com/office/drawing/2014/main" xmlns="" id="{F04C4845-4BE4-4334-8422-D1E7B41B5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9778" y1="23650" x2="70667" y2="85205"/>
                        <a14:foregroundMark x1="68667" y1="19978" x2="57222" y2="92009"/>
                        <a14:foregroundMark x1="53222" y1="11447" x2="73000" y2="19330"/>
                        <a14:foregroundMark x1="32111" y1="27646" x2="85000" y2="29266"/>
                        <a14:foregroundMark x1="82333" y1="36069" x2="74444" y2="70734"/>
                        <a14:foregroundMark x1="33000" y1="42873" x2="64556" y2="78618"/>
                        <a14:foregroundMark x1="26556" y1="58207" x2="38333" y2="55940"/>
                        <a14:foregroundMark x1="26889" y1="53996" x2="26889" y2="53996"/>
                        <a14:foregroundMark x1="30444" y1="53132" x2="27222" y2="69006"/>
                        <a14:foregroundMark x1="27222" y1="69006" x2="62556" y2="82937"/>
                        <a14:foregroundMark x1="43556" y1="87149" x2="50889" y2="89201"/>
                        <a14:foregroundMark x1="19556" y1="93089" x2="26889" y2="98488"/>
                        <a14:foregroundMark x1="16111" y1="90281" x2="30667" y2="93952"/>
                        <a14:foregroundMark x1="20222" y1="87473" x2="11111" y2="982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570" y="4102099"/>
            <a:ext cx="2390494" cy="2459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4463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xmlns="" id="{AD297295-6223-44C3-BA48-538389CEDC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41C34BA1-5449-4506-9F54-C4A1A6DEA9A7}"/>
              </a:ext>
            </a:extLst>
          </p:cNvPr>
          <p:cNvSpPr/>
          <p:nvPr/>
        </p:nvSpPr>
        <p:spPr>
          <a:xfrm>
            <a:off x="800100" y="501650"/>
            <a:ext cx="10591800" cy="58547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 Box 6">
            <a:extLst>
              <a:ext uri="{FF2B5EF4-FFF2-40B4-BE49-F238E27FC236}">
                <a16:creationId xmlns:a16="http://schemas.microsoft.com/office/drawing/2014/main" xmlns="" id="{3D850B24-5E4F-488C-B274-FC6AB680FE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4493" y="602457"/>
            <a:ext cx="9206707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100" b="1" i="1">
                <a:solidFill>
                  <a:srgbClr val="002060"/>
                </a:solidFill>
                <a:cs typeface="Arial" panose="020B0604020202020204" pitchFamily="34" charset="0"/>
              </a:rPr>
              <a:t>1/ Tính diện tích xung quanh và diện tích toàn phần của hình hộp chữ nhật có:</a:t>
            </a:r>
          </a:p>
        </p:txBody>
      </p:sp>
      <p:sp>
        <p:nvSpPr>
          <p:cNvPr id="37" name="Text Box 7">
            <a:extLst>
              <a:ext uri="{FF2B5EF4-FFF2-40B4-BE49-F238E27FC236}">
                <a16:creationId xmlns:a16="http://schemas.microsoft.com/office/drawing/2014/main" xmlns="" id="{792F1553-8D5F-4222-BA57-09EA2C10FD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793" y="1309603"/>
            <a:ext cx="79692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100" b="1">
                <a:solidFill>
                  <a:srgbClr val="002060"/>
                </a:solidFill>
                <a:cs typeface="Arial" panose="020B0604020202020204" pitchFamily="34" charset="0"/>
              </a:rPr>
              <a:t>a) Chiều dài 2,5m; chiều rộng 1,1m; chiều cao 0,5m</a:t>
            </a:r>
          </a:p>
        </p:txBody>
      </p:sp>
      <p:sp>
        <p:nvSpPr>
          <p:cNvPr id="38" name="Text Box 9">
            <a:extLst>
              <a:ext uri="{FF2B5EF4-FFF2-40B4-BE49-F238E27FC236}">
                <a16:creationId xmlns:a16="http://schemas.microsoft.com/office/drawing/2014/main" xmlns="" id="{74AC48A1-6310-438B-9245-735DFC1746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5531" y="3163888"/>
            <a:ext cx="1081087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100">
                <a:solidFill>
                  <a:srgbClr val="0033CC"/>
                </a:solidFill>
                <a:cs typeface="Arial" panose="020B0604020202020204" pitchFamily="34" charset="0"/>
              </a:rPr>
              <a:t>Bài giải</a:t>
            </a:r>
          </a:p>
        </p:txBody>
      </p:sp>
      <p:sp>
        <p:nvSpPr>
          <p:cNvPr id="39" name="Text Box 11">
            <a:extLst>
              <a:ext uri="{FF2B5EF4-FFF2-40B4-BE49-F238E27FC236}">
                <a16:creationId xmlns:a16="http://schemas.microsoft.com/office/drawing/2014/main" xmlns="" id="{473802FD-92B0-47C6-9CC9-08422FB9E0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0681" y="3690938"/>
            <a:ext cx="61118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100">
                <a:solidFill>
                  <a:srgbClr val="BE02B1"/>
                </a:solidFill>
                <a:cs typeface="Arial" panose="020B0604020202020204" pitchFamily="34" charset="0"/>
              </a:rPr>
              <a:t>   </a:t>
            </a:r>
            <a:r>
              <a:rPr lang="vi-VN" altLang="en-US" sz="2100">
                <a:solidFill>
                  <a:srgbClr val="BE02B1"/>
                </a:solidFill>
                <a:cs typeface="Arial" panose="020B0604020202020204" pitchFamily="34" charset="0"/>
              </a:rPr>
              <a:t> </a:t>
            </a:r>
            <a:r>
              <a:rPr lang="en-US" altLang="en-US" sz="2100">
                <a:solidFill>
                  <a:srgbClr val="BE02B1"/>
                </a:solidFill>
                <a:cs typeface="Arial" panose="020B0604020202020204" pitchFamily="34" charset="0"/>
              </a:rPr>
              <a:t>Diện tích xung quanh của hình hộp chữ nhật là: </a:t>
            </a:r>
          </a:p>
        </p:txBody>
      </p:sp>
      <p:sp>
        <p:nvSpPr>
          <p:cNvPr id="40" name="Text Box 13">
            <a:extLst>
              <a:ext uri="{FF2B5EF4-FFF2-40B4-BE49-F238E27FC236}">
                <a16:creationId xmlns:a16="http://schemas.microsoft.com/office/drawing/2014/main" xmlns="" id="{858E0028-B6B6-4A2C-B60F-72A579CE39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6731" y="4217988"/>
            <a:ext cx="3894137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100">
                <a:solidFill>
                  <a:srgbClr val="BE02B1"/>
                </a:solidFill>
                <a:cs typeface="Arial" panose="020B0604020202020204" pitchFamily="34" charset="0"/>
              </a:rPr>
              <a:t>(2,5 + 1,1) x 2 x 0,5 = 3,6 (m</a:t>
            </a:r>
            <a:r>
              <a:rPr lang="en-US" altLang="en-US" sz="2100" baseline="30000">
                <a:solidFill>
                  <a:srgbClr val="BE02B1"/>
                </a:solidFill>
                <a:cs typeface="Arial" panose="020B0604020202020204" pitchFamily="34" charset="0"/>
              </a:rPr>
              <a:t>2</a:t>
            </a:r>
            <a:r>
              <a:rPr lang="en-US" altLang="en-US" sz="2100">
                <a:solidFill>
                  <a:srgbClr val="BE02B1"/>
                </a:solidFill>
                <a:cs typeface="Arial" panose="020B0604020202020204" pitchFamily="34" charset="0"/>
              </a:rPr>
              <a:t>)</a:t>
            </a:r>
          </a:p>
        </p:txBody>
      </p:sp>
      <p:sp>
        <p:nvSpPr>
          <p:cNvPr id="41" name="Text Box 14">
            <a:extLst>
              <a:ext uri="{FF2B5EF4-FFF2-40B4-BE49-F238E27FC236}">
                <a16:creationId xmlns:a16="http://schemas.microsoft.com/office/drawing/2014/main" xmlns="" id="{EA451E73-8B07-4ACC-B6E0-F94839B528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0118" y="4643438"/>
            <a:ext cx="57531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100">
                <a:solidFill>
                  <a:srgbClr val="002060"/>
                </a:solidFill>
                <a:cs typeface="Arial" panose="020B0604020202020204" pitchFamily="34" charset="0"/>
              </a:rPr>
              <a:t>Diện tích toàn phần của hình hộp chữ nhật là: </a:t>
            </a:r>
          </a:p>
        </p:txBody>
      </p:sp>
      <p:sp>
        <p:nvSpPr>
          <p:cNvPr id="42" name="Text Box 15">
            <a:extLst>
              <a:ext uri="{FF2B5EF4-FFF2-40B4-BE49-F238E27FC236}">
                <a16:creationId xmlns:a16="http://schemas.microsoft.com/office/drawing/2014/main" xmlns="" id="{F1C66D8B-FB2B-42AA-B9D4-670B6F6907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1468" y="5140325"/>
            <a:ext cx="41973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100">
                <a:solidFill>
                  <a:srgbClr val="002060"/>
                </a:solidFill>
                <a:cs typeface="Arial" panose="020B0604020202020204" pitchFamily="34" charset="0"/>
              </a:rPr>
              <a:t> 3,6 + (2,5 x 1,1 x 2) = 9,1 (m</a:t>
            </a:r>
            <a:r>
              <a:rPr lang="en-US" altLang="en-US" sz="2100" baseline="30000">
                <a:solidFill>
                  <a:srgbClr val="002060"/>
                </a:solidFill>
                <a:cs typeface="Arial" panose="020B0604020202020204" pitchFamily="34" charset="0"/>
              </a:rPr>
              <a:t>2</a:t>
            </a:r>
            <a:r>
              <a:rPr lang="en-US" altLang="en-US" sz="2100">
                <a:solidFill>
                  <a:srgbClr val="002060"/>
                </a:solidFill>
                <a:cs typeface="Arial" panose="020B0604020202020204" pitchFamily="34" charset="0"/>
              </a:rPr>
              <a:t>)</a:t>
            </a:r>
          </a:p>
        </p:txBody>
      </p:sp>
      <p:sp>
        <p:nvSpPr>
          <p:cNvPr id="43" name="Text Box 14">
            <a:extLst>
              <a:ext uri="{FF2B5EF4-FFF2-40B4-BE49-F238E27FC236}">
                <a16:creationId xmlns:a16="http://schemas.microsoft.com/office/drawing/2014/main" xmlns="" id="{FC23BDFD-6C2B-4B75-B281-F971507D8E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3137" y="5614769"/>
            <a:ext cx="34036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 u="sng">
                <a:solidFill>
                  <a:srgbClr val="0033CC"/>
                </a:solidFill>
                <a:cs typeface="Arial" panose="020B0604020202020204" pitchFamily="34" charset="0"/>
              </a:rPr>
              <a:t>Đáp số</a:t>
            </a:r>
            <a:r>
              <a:rPr lang="en-US" altLang="en-US" sz="2100">
                <a:solidFill>
                  <a:srgbClr val="0033CC"/>
                </a:solidFill>
                <a:cs typeface="Arial" panose="020B0604020202020204" pitchFamily="34" charset="0"/>
              </a:rPr>
              <a:t>: S</a:t>
            </a:r>
            <a:r>
              <a:rPr lang="en-US" altLang="en-US" sz="2100" baseline="-25000">
                <a:solidFill>
                  <a:srgbClr val="0033CC"/>
                </a:solidFill>
                <a:cs typeface="Arial" panose="020B0604020202020204" pitchFamily="34" charset="0"/>
              </a:rPr>
              <a:t>xq</a:t>
            </a:r>
            <a:r>
              <a:rPr lang="en-US" altLang="en-US" sz="2100">
                <a:solidFill>
                  <a:srgbClr val="0033CC"/>
                </a:solidFill>
                <a:cs typeface="Arial" panose="020B0604020202020204" pitchFamily="34" charset="0"/>
              </a:rPr>
              <a:t>: 3,6 m</a:t>
            </a:r>
            <a:r>
              <a:rPr lang="en-US" altLang="en-US" sz="2100" baseline="30000">
                <a:solidFill>
                  <a:srgbClr val="0033CC"/>
                </a:solidFill>
                <a:cs typeface="Arial" panose="020B0604020202020204" pitchFamily="34" charset="0"/>
              </a:rPr>
              <a:t>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>
                <a:solidFill>
                  <a:srgbClr val="0033CC"/>
                </a:solidFill>
                <a:cs typeface="Arial" panose="020B0604020202020204" pitchFamily="34" charset="0"/>
              </a:rPr>
              <a:t>              S</a:t>
            </a:r>
            <a:r>
              <a:rPr lang="en-US" altLang="en-US" sz="2100" baseline="-25000">
                <a:solidFill>
                  <a:srgbClr val="0033CC"/>
                </a:solidFill>
                <a:cs typeface="Arial" panose="020B0604020202020204" pitchFamily="34" charset="0"/>
              </a:rPr>
              <a:t>tp</a:t>
            </a:r>
            <a:r>
              <a:rPr lang="en-US" altLang="en-US" sz="2100">
                <a:solidFill>
                  <a:srgbClr val="0033CC"/>
                </a:solidFill>
                <a:cs typeface="Arial" panose="020B0604020202020204" pitchFamily="34" charset="0"/>
              </a:rPr>
              <a:t>: 9,1 m</a:t>
            </a:r>
            <a:r>
              <a:rPr lang="en-US" altLang="en-US" sz="2100" baseline="30000">
                <a:solidFill>
                  <a:srgbClr val="0033CC"/>
                </a:solidFill>
                <a:cs typeface="Arial" panose="020B0604020202020204" pitchFamily="34" charset="0"/>
              </a:rPr>
              <a:t>2</a:t>
            </a:r>
          </a:p>
        </p:txBody>
      </p:sp>
      <p:sp>
        <p:nvSpPr>
          <p:cNvPr id="44" name="Text Box 9">
            <a:extLst>
              <a:ext uri="{FF2B5EF4-FFF2-40B4-BE49-F238E27FC236}">
                <a16:creationId xmlns:a16="http://schemas.microsoft.com/office/drawing/2014/main" xmlns="" id="{7BF5022B-1B4B-4F11-BEEE-816399BE03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9842" y="1895585"/>
            <a:ext cx="22510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100" b="1" i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Tóm </a:t>
            </a:r>
            <a:r>
              <a:rPr lang="vi-VN" altLang="en-US" sz="2100" b="1" i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tắt:</a:t>
            </a:r>
            <a:endParaRPr lang="en-US" altLang="en-US" sz="2100" b="1" i="1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45" name="Text Box 9">
            <a:extLst>
              <a:ext uri="{FF2B5EF4-FFF2-40B4-BE49-F238E27FC236}">
                <a16:creationId xmlns:a16="http://schemas.microsoft.com/office/drawing/2014/main" xmlns="" id="{545EC313-C599-4A4A-B32E-1FA4A6A9FE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9204" y="2416285"/>
            <a:ext cx="18161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100">
                <a:solidFill>
                  <a:srgbClr val="0033CC"/>
                </a:solidFill>
                <a:cs typeface="Arial" panose="020B0604020202020204" pitchFamily="34" charset="0"/>
              </a:rPr>
              <a:t>S</a:t>
            </a:r>
            <a:r>
              <a:rPr lang="en-US" altLang="en-US" sz="2100" baseline="-25000">
                <a:solidFill>
                  <a:srgbClr val="0033CC"/>
                </a:solidFill>
                <a:cs typeface="Arial" panose="020B0604020202020204" pitchFamily="34" charset="0"/>
              </a:rPr>
              <a:t>xq</a:t>
            </a:r>
            <a:r>
              <a:rPr lang="en-US" altLang="en-US" sz="2100">
                <a:solidFill>
                  <a:srgbClr val="0033CC"/>
                </a:solidFill>
                <a:cs typeface="Arial" panose="020B0604020202020204" pitchFamily="34" charset="0"/>
              </a:rPr>
              <a:t> = ? m</a:t>
            </a:r>
            <a:r>
              <a:rPr lang="en-US" altLang="en-US" sz="2100" baseline="30000">
                <a:solidFill>
                  <a:srgbClr val="0033CC"/>
                </a:solidFill>
                <a:cs typeface="Arial" panose="020B0604020202020204" pitchFamily="34" charset="0"/>
              </a:rPr>
              <a:t>2</a:t>
            </a:r>
            <a:r>
              <a:rPr lang="en-US" altLang="en-US" sz="2100">
                <a:solidFill>
                  <a:srgbClr val="0033CC"/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46" name="Text Box 9">
            <a:extLst>
              <a:ext uri="{FF2B5EF4-FFF2-40B4-BE49-F238E27FC236}">
                <a16:creationId xmlns:a16="http://schemas.microsoft.com/office/drawing/2014/main" xmlns="" id="{0BFAA9A7-5A29-44CB-B35A-2DA4409E85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7142" y="2979847"/>
            <a:ext cx="147002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100">
                <a:solidFill>
                  <a:srgbClr val="0033CC"/>
                </a:solidFill>
                <a:cs typeface="Arial" panose="020B0604020202020204" pitchFamily="34" charset="0"/>
              </a:rPr>
              <a:t>S</a:t>
            </a:r>
            <a:r>
              <a:rPr lang="en-US" altLang="en-US" sz="2100" baseline="-25000">
                <a:solidFill>
                  <a:srgbClr val="0033CC"/>
                </a:solidFill>
                <a:cs typeface="Arial" panose="020B0604020202020204" pitchFamily="34" charset="0"/>
              </a:rPr>
              <a:t>tp</a:t>
            </a:r>
            <a:r>
              <a:rPr lang="en-US" altLang="en-US" sz="2100">
                <a:solidFill>
                  <a:srgbClr val="0033CC"/>
                </a:solidFill>
                <a:cs typeface="Arial" panose="020B0604020202020204" pitchFamily="34" charset="0"/>
              </a:rPr>
              <a:t> = ? m</a:t>
            </a:r>
            <a:r>
              <a:rPr lang="en-US" altLang="en-US" sz="2100" baseline="30000">
                <a:solidFill>
                  <a:srgbClr val="0033CC"/>
                </a:solidFill>
                <a:cs typeface="Arial" panose="020B0604020202020204" pitchFamily="34" charset="0"/>
              </a:rPr>
              <a:t>2</a:t>
            </a:r>
            <a:r>
              <a:rPr lang="en-US" altLang="en-US" sz="2100">
                <a:solidFill>
                  <a:srgbClr val="0033CC"/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9BE0ADE2-7F06-4E2A-B0E7-7193735032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9679" y="3492610"/>
            <a:ext cx="13398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100">
                <a:solidFill>
                  <a:srgbClr val="0033CC"/>
                </a:solidFill>
              </a:rPr>
              <a:t>a = 2,5 m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7B51E8B0-0510-494D-B4D1-760C7CCC7F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3017" y="4014897"/>
            <a:ext cx="13398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100">
                <a:solidFill>
                  <a:srgbClr val="0033CC"/>
                </a:solidFill>
              </a:rPr>
              <a:t>b = 1,1 m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05A3C9AE-47AC-48FC-91EF-8890E317B9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7142" y="4500672"/>
            <a:ext cx="13398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100">
                <a:solidFill>
                  <a:srgbClr val="0033CC"/>
                </a:solidFill>
              </a:rPr>
              <a:t>c = 0,5 m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xmlns="" id="{1664EB35-84EF-4BD6-9787-521AD6AD60A6}"/>
              </a:ext>
            </a:extLst>
          </p:cNvPr>
          <p:cNvCxnSpPr>
            <a:cxnSpLocks/>
          </p:cNvCxnSpPr>
          <p:nvPr/>
        </p:nvCxnSpPr>
        <p:spPr>
          <a:xfrm>
            <a:off x="4237317" y="1944688"/>
            <a:ext cx="0" cy="431085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11ED1DC7-1D78-4322-8EC7-308CE8B0FE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143" y="5159053"/>
            <a:ext cx="3527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S</a:t>
            </a:r>
            <a:r>
              <a:rPr lang="en-US" altLang="en-US" sz="2400" b="1" baseline="-25000">
                <a:solidFill>
                  <a:srgbClr val="FF0000"/>
                </a:solidFill>
              </a:rPr>
              <a:t>xq</a:t>
            </a:r>
            <a:r>
              <a:rPr lang="en-US" altLang="en-US" sz="2400" b="1">
                <a:solidFill>
                  <a:srgbClr val="FF0000"/>
                </a:solidFill>
              </a:rPr>
              <a:t> = (a +b ) x 2 x c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02F1C5BC-A60F-440C-BFE1-7BF991E70D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343" y="5808341"/>
            <a:ext cx="38846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54864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5486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5486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5486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5486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486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486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486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486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400" b="1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tp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Sxq + (a x b x 2)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xmlns="" id="{3FD62357-59EF-485B-980B-0E02D111A915}"/>
              </a:ext>
            </a:extLst>
          </p:cNvPr>
          <p:cNvGrpSpPr>
            <a:grpSpLocks/>
          </p:cNvGrpSpPr>
          <p:nvPr/>
        </p:nvGrpSpPr>
        <p:grpSpPr bwMode="auto">
          <a:xfrm>
            <a:off x="7767936" y="1482150"/>
            <a:ext cx="2580878" cy="1703124"/>
            <a:chOff x="1810" y="1152"/>
            <a:chExt cx="2510" cy="1886"/>
          </a:xfrm>
          <a:noFill/>
        </p:grpSpPr>
        <p:sp>
          <p:nvSpPr>
            <p:cNvPr id="54" name="AutoShape 20">
              <a:extLst>
                <a:ext uri="{FF2B5EF4-FFF2-40B4-BE49-F238E27FC236}">
                  <a16:creationId xmlns:a16="http://schemas.microsoft.com/office/drawing/2014/main" xmlns="" id="{E2FEF59D-3B28-4705-86CE-591E7AB0A4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1152"/>
              <a:ext cx="2496" cy="1872"/>
            </a:xfrm>
            <a:prstGeom prst="cube">
              <a:avLst>
                <a:gd name="adj" fmla="val 25000"/>
              </a:avLst>
            </a:prstGeom>
            <a:grp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55" name="Line 21">
              <a:extLst>
                <a:ext uri="{FF2B5EF4-FFF2-40B4-BE49-F238E27FC236}">
                  <a16:creationId xmlns:a16="http://schemas.microsoft.com/office/drawing/2014/main" xmlns="" id="{5BC3EC9A-0EA3-44E6-85A2-DEEDF20CB9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90" y="1166"/>
              <a:ext cx="0" cy="1392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prstDash val="dash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56" name="Line 22">
              <a:extLst>
                <a:ext uri="{FF2B5EF4-FFF2-40B4-BE49-F238E27FC236}">
                  <a16:creationId xmlns:a16="http://schemas.microsoft.com/office/drawing/2014/main" xmlns="" id="{48887B3B-9DA4-45BF-B50E-1D37114D6A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90" y="2558"/>
              <a:ext cx="2016" cy="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prstDash val="dash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57" name="Line 23">
              <a:extLst>
                <a:ext uri="{FF2B5EF4-FFF2-40B4-BE49-F238E27FC236}">
                  <a16:creationId xmlns:a16="http://schemas.microsoft.com/office/drawing/2014/main" xmlns="" id="{AFC8C93A-524B-4E05-9D50-7B699F5BAC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10" y="2558"/>
              <a:ext cx="480" cy="48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prstDash val="dash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</p:grpSp>
      <p:sp>
        <p:nvSpPr>
          <p:cNvPr id="58" name="Text Box 10">
            <a:extLst>
              <a:ext uri="{FF2B5EF4-FFF2-40B4-BE49-F238E27FC236}">
                <a16:creationId xmlns:a16="http://schemas.microsoft.com/office/drawing/2014/main" xmlns="" id="{F578D927-99FF-46F1-B00B-12AE5B924C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5818" y="2832100"/>
            <a:ext cx="146685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2,5</a:t>
            </a:r>
            <a:r>
              <a:rPr lang="vi-VN" altLang="en-US" sz="1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 altLang="en-US" sz="1800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 Box 10">
            <a:extLst>
              <a:ext uri="{FF2B5EF4-FFF2-40B4-BE49-F238E27FC236}">
                <a16:creationId xmlns:a16="http://schemas.microsoft.com/office/drawing/2014/main" xmlns="" id="{56D0F96A-F3D5-4FDE-9AAF-752D5211BAE7}"/>
              </a:ext>
            </a:extLst>
          </p:cNvPr>
          <p:cNvSpPr txBox="1">
            <a:spLocks noChangeArrowheads="1"/>
          </p:cNvSpPr>
          <p:nvPr/>
        </p:nvSpPr>
        <p:spPr bwMode="auto">
          <a:xfrm rot="18517127">
            <a:off x="9938543" y="2814638"/>
            <a:ext cx="858837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1,1m</a:t>
            </a:r>
          </a:p>
        </p:txBody>
      </p:sp>
      <p:sp>
        <p:nvSpPr>
          <p:cNvPr id="60" name="Text Box 10">
            <a:extLst>
              <a:ext uri="{FF2B5EF4-FFF2-40B4-BE49-F238E27FC236}">
                <a16:creationId xmlns:a16="http://schemas.microsoft.com/office/drawing/2014/main" xmlns="" id="{E7E8E18F-8BB5-49FB-A7BF-2F1CFDD7F3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92556" y="1944688"/>
            <a:ext cx="146685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0,5m</a:t>
            </a:r>
          </a:p>
        </p:txBody>
      </p:sp>
    </p:spTree>
    <p:extLst>
      <p:ext uri="{BB962C8B-B14F-4D97-AF65-F5344CB8AC3E}">
        <p14:creationId xmlns:p14="http://schemas.microsoft.com/office/powerpoint/2010/main" val="320368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  <p:bldP spid="40" grpId="0"/>
      <p:bldP spid="41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1" grpId="0"/>
      <p:bldP spid="51" grpId="1"/>
      <p:bldP spid="52" grpId="0"/>
      <p:bldP spid="52" grpId="1"/>
      <p:bldP spid="58" grpId="0"/>
      <p:bldP spid="59" grpId="0"/>
      <p:bldP spid="6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xmlns="" id="{FE5F49CF-98F4-4B37-859E-0A23EC2AA5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00C67C1E-91C3-4CC1-8B99-3D0AF6615801}"/>
              </a:ext>
            </a:extLst>
          </p:cNvPr>
          <p:cNvSpPr/>
          <p:nvPr/>
        </p:nvSpPr>
        <p:spPr>
          <a:xfrm>
            <a:off x="800100" y="501650"/>
            <a:ext cx="10591800" cy="58547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xmlns="" id="{CF6D831A-8772-4237-A846-AE196B4374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9025" y="805657"/>
            <a:ext cx="1021397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100" b="1">
                <a:solidFill>
                  <a:srgbClr val="002060"/>
                </a:solidFill>
                <a:cs typeface="Arial" panose="020B0604020202020204" pitchFamily="34" charset="0"/>
              </a:rPr>
              <a:t>1/ Tính diện tích xung quanh và diện tích toàn phần của hình hộp chữ nhật có:</a:t>
            </a:r>
          </a:p>
        </p:txBody>
      </p:sp>
      <p:sp>
        <p:nvSpPr>
          <p:cNvPr id="7" name="Text Box 9">
            <a:extLst>
              <a:ext uri="{FF2B5EF4-FFF2-40B4-BE49-F238E27FC236}">
                <a16:creationId xmlns:a16="http://schemas.microsoft.com/office/drawing/2014/main" xmlns="" id="{B63CAF21-44F7-4C46-A25E-45769E9ABA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3650" y="2064545"/>
            <a:ext cx="20764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100">
                <a:solidFill>
                  <a:srgbClr val="FF0000"/>
                </a:solidFill>
                <a:cs typeface="Arial" panose="020B0604020202020204" pitchFamily="34" charset="0"/>
              </a:rPr>
              <a:t>Tóm tắt</a:t>
            </a:r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xmlns="" id="{05B6E3AD-E9DA-49B7-9CFD-66A8D9489F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3075" y="2632870"/>
            <a:ext cx="1470025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100">
                <a:solidFill>
                  <a:srgbClr val="0033CC"/>
                </a:solidFill>
                <a:cs typeface="Arial" panose="020B0604020202020204" pitchFamily="34" charset="0"/>
              </a:rPr>
              <a:t>S</a:t>
            </a:r>
            <a:r>
              <a:rPr lang="en-US" altLang="en-US" sz="2100" baseline="-25000">
                <a:solidFill>
                  <a:srgbClr val="0033CC"/>
                </a:solidFill>
                <a:cs typeface="Arial" panose="020B0604020202020204" pitchFamily="34" charset="0"/>
              </a:rPr>
              <a:t>xq</a:t>
            </a:r>
            <a:r>
              <a:rPr lang="en-US" altLang="en-US" sz="2100">
                <a:solidFill>
                  <a:srgbClr val="0033CC"/>
                </a:solidFill>
                <a:cs typeface="Arial" panose="020B0604020202020204" pitchFamily="34" charset="0"/>
              </a:rPr>
              <a:t> = ? m</a:t>
            </a:r>
            <a:r>
              <a:rPr lang="en-US" altLang="en-US" sz="2100" baseline="30000">
                <a:solidFill>
                  <a:srgbClr val="0033CC"/>
                </a:solidFill>
                <a:cs typeface="Arial" panose="020B0604020202020204" pitchFamily="34" charset="0"/>
              </a:rPr>
              <a:t>2</a:t>
            </a:r>
            <a:r>
              <a:rPr lang="en-US" altLang="en-US" sz="2100">
                <a:solidFill>
                  <a:srgbClr val="0033CC"/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9" name="Text Box 9">
            <a:extLst>
              <a:ext uri="{FF2B5EF4-FFF2-40B4-BE49-F238E27FC236}">
                <a16:creationId xmlns:a16="http://schemas.microsoft.com/office/drawing/2014/main" xmlns="" id="{A2F369C9-491E-4F3F-A426-DEE7A813DC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1488" y="2967832"/>
            <a:ext cx="147002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100">
                <a:solidFill>
                  <a:srgbClr val="0033CC"/>
                </a:solidFill>
                <a:cs typeface="Arial" panose="020B0604020202020204" pitchFamily="34" charset="0"/>
              </a:rPr>
              <a:t>S</a:t>
            </a:r>
            <a:r>
              <a:rPr lang="en-US" altLang="en-US" sz="2100" baseline="-25000">
                <a:solidFill>
                  <a:srgbClr val="0033CC"/>
                </a:solidFill>
                <a:cs typeface="Arial" panose="020B0604020202020204" pitchFamily="34" charset="0"/>
              </a:rPr>
              <a:t>tp</a:t>
            </a:r>
            <a:r>
              <a:rPr lang="en-US" altLang="en-US" sz="2100">
                <a:solidFill>
                  <a:srgbClr val="0033CC"/>
                </a:solidFill>
                <a:cs typeface="Arial" panose="020B0604020202020204" pitchFamily="34" charset="0"/>
              </a:rPr>
              <a:t> = ? m</a:t>
            </a:r>
            <a:r>
              <a:rPr lang="en-US" altLang="en-US" sz="2100" baseline="30000">
                <a:solidFill>
                  <a:srgbClr val="0033CC"/>
                </a:solidFill>
                <a:cs typeface="Arial" panose="020B0604020202020204" pitchFamily="34" charset="0"/>
              </a:rPr>
              <a:t>2</a:t>
            </a:r>
            <a:r>
              <a:rPr lang="en-US" altLang="en-US" sz="2100">
                <a:solidFill>
                  <a:srgbClr val="0033CC"/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C4C2132-E77E-418F-9652-D6277EB0FC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8163" y="3439320"/>
            <a:ext cx="1338262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100">
                <a:solidFill>
                  <a:srgbClr val="0033CC"/>
                </a:solidFill>
              </a:rPr>
              <a:t>a = 3 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3B65E3A-8E0E-4C99-882D-0899E62919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3238" y="4007645"/>
            <a:ext cx="1731962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100">
                <a:solidFill>
                  <a:srgbClr val="0033CC"/>
                </a:solidFill>
              </a:rPr>
              <a:t>b = 15 dm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A2A034C-4ADA-406A-A897-6022ACDEAB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2913" y="4591845"/>
            <a:ext cx="13398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100">
                <a:solidFill>
                  <a:srgbClr val="0033CC"/>
                </a:solidFill>
              </a:rPr>
              <a:t>c = 9 dm</a:t>
            </a:r>
          </a:p>
        </p:txBody>
      </p:sp>
      <p:sp>
        <p:nvSpPr>
          <p:cNvPr id="13" name="Text Box 8">
            <a:extLst>
              <a:ext uri="{FF2B5EF4-FFF2-40B4-BE49-F238E27FC236}">
                <a16:creationId xmlns:a16="http://schemas.microsoft.com/office/drawing/2014/main" xmlns="" id="{54C2E1DB-4BC0-4047-BB18-B32FD19B1E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9025" y="1256507"/>
            <a:ext cx="773588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100" b="1">
                <a:solidFill>
                  <a:srgbClr val="002060"/>
                </a:solidFill>
                <a:cs typeface="Arial" panose="020B0604020202020204" pitchFamily="34" charset="0"/>
              </a:rPr>
              <a:t>b) Chiều dài 3m; chiều rộng 15dm; chiều cao 9dm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E3D0C1AC-51FC-43D4-A27D-15F8215FDEA1}"/>
              </a:ext>
            </a:extLst>
          </p:cNvPr>
          <p:cNvCxnSpPr>
            <a:cxnSpLocks/>
          </p:cNvCxnSpPr>
          <p:nvPr/>
        </p:nvCxnSpPr>
        <p:spPr>
          <a:xfrm>
            <a:off x="3505200" y="1852217"/>
            <a:ext cx="0" cy="431085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Box 9">
            <a:extLst>
              <a:ext uri="{FF2B5EF4-FFF2-40B4-BE49-F238E27FC236}">
                <a16:creationId xmlns:a16="http://schemas.microsoft.com/office/drawing/2014/main" xmlns="" id="{C5BE9934-F9A2-4EA4-A513-0A2C30E540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5764" y="1904207"/>
            <a:ext cx="17192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u="sng"/>
              <a:t>Bài giải</a:t>
            </a:r>
          </a:p>
        </p:txBody>
      </p:sp>
      <p:sp>
        <p:nvSpPr>
          <p:cNvPr id="16" name="Text Box 12">
            <a:extLst>
              <a:ext uri="{FF2B5EF4-FFF2-40B4-BE49-F238E27FC236}">
                <a16:creationId xmlns:a16="http://schemas.microsoft.com/office/drawing/2014/main" xmlns="" id="{7BC4C59B-04A3-4356-A533-886705089C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1564" y="2513807"/>
            <a:ext cx="3835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             </a:t>
            </a:r>
            <a:r>
              <a:rPr lang="en-US" altLang="en-US" sz="2600">
                <a:solidFill>
                  <a:srgbClr val="FF0000"/>
                </a:solidFill>
              </a:rPr>
              <a:t>Đổi: 3m = 30dm</a:t>
            </a:r>
          </a:p>
        </p:txBody>
      </p:sp>
      <p:sp>
        <p:nvSpPr>
          <p:cNvPr id="17" name="Text Box 16">
            <a:extLst>
              <a:ext uri="{FF2B5EF4-FFF2-40B4-BE49-F238E27FC236}">
                <a16:creationId xmlns:a16="http://schemas.microsoft.com/office/drawing/2014/main" xmlns="" id="{8EAC0349-50EE-48CA-B869-AE63B2E64F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5901" y="3047207"/>
            <a:ext cx="784066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>
                <a:solidFill>
                  <a:srgbClr val="FF0000"/>
                </a:solidFill>
              </a:rPr>
              <a:t>Diện tích xung quanh của hình hộp chữ nhật: </a:t>
            </a:r>
          </a:p>
        </p:txBody>
      </p:sp>
      <p:sp>
        <p:nvSpPr>
          <p:cNvPr id="18" name="Text Box 17">
            <a:extLst>
              <a:ext uri="{FF2B5EF4-FFF2-40B4-BE49-F238E27FC236}">
                <a16:creationId xmlns:a16="http://schemas.microsoft.com/office/drawing/2014/main" xmlns="" id="{973D6F3B-14DC-425B-A62E-3C84ED4F7F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6364" y="3580607"/>
            <a:ext cx="44196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>
                <a:solidFill>
                  <a:srgbClr val="FF0000"/>
                </a:solidFill>
              </a:rPr>
              <a:t>(30 + 15) x 2 x 9 = 810 (dm</a:t>
            </a:r>
            <a:r>
              <a:rPr lang="en-US" altLang="en-US" sz="2600" baseline="30000">
                <a:solidFill>
                  <a:srgbClr val="FF0000"/>
                </a:solidFill>
              </a:rPr>
              <a:t>2</a:t>
            </a:r>
            <a:r>
              <a:rPr lang="en-US" altLang="en-US" sz="260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19" name="Text Box 18">
            <a:extLst>
              <a:ext uri="{FF2B5EF4-FFF2-40B4-BE49-F238E27FC236}">
                <a16:creationId xmlns:a16="http://schemas.microsoft.com/office/drawing/2014/main" xmlns="" id="{BB944DA0-1ECC-49DE-AEC1-B11151A84D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0164" y="4037807"/>
            <a:ext cx="7713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>
                <a:solidFill>
                  <a:srgbClr val="FF0000"/>
                </a:solidFill>
              </a:rPr>
              <a:t>  Diện tích toàn phần của hình hộp chữ nhật: </a:t>
            </a:r>
          </a:p>
        </p:txBody>
      </p:sp>
      <p:sp>
        <p:nvSpPr>
          <p:cNvPr id="20" name="Text Box 19">
            <a:extLst>
              <a:ext uri="{FF2B5EF4-FFF2-40B4-BE49-F238E27FC236}">
                <a16:creationId xmlns:a16="http://schemas.microsoft.com/office/drawing/2014/main" xmlns="" id="{8B07A1F6-3E11-4926-99F8-C92AD4B35E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3176" y="4571207"/>
            <a:ext cx="52482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>
                <a:solidFill>
                  <a:srgbClr val="FF0000"/>
                </a:solidFill>
              </a:rPr>
              <a:t> 810 + 30 x 15 x 2 = 1710 (dm</a:t>
            </a:r>
            <a:r>
              <a:rPr lang="en-US" altLang="en-US" sz="2600" baseline="30000">
                <a:solidFill>
                  <a:srgbClr val="FF0000"/>
                </a:solidFill>
              </a:rPr>
              <a:t>2</a:t>
            </a:r>
            <a:r>
              <a:rPr lang="en-US" altLang="en-US" sz="260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21" name="Text Box 14">
            <a:extLst>
              <a:ext uri="{FF2B5EF4-FFF2-40B4-BE49-F238E27FC236}">
                <a16:creationId xmlns:a16="http://schemas.microsoft.com/office/drawing/2014/main" xmlns="" id="{BA8FB0AD-DF31-4745-A636-E22B385868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9651" y="5028407"/>
            <a:ext cx="42418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u="sng"/>
              <a:t>Đáp số</a:t>
            </a:r>
            <a:r>
              <a:rPr lang="en-US" altLang="en-US" sz="2600"/>
              <a:t>: </a:t>
            </a:r>
            <a:r>
              <a:rPr lang="en-US" altLang="en-US" sz="2600">
                <a:solidFill>
                  <a:srgbClr val="FF0000"/>
                </a:solidFill>
              </a:rPr>
              <a:t>Sxq: 810 dm</a:t>
            </a:r>
            <a:r>
              <a:rPr lang="en-US" altLang="en-US" sz="2600" baseline="30000">
                <a:solidFill>
                  <a:srgbClr val="FF0000"/>
                </a:solidFill>
              </a:rPr>
              <a:t>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>
                <a:solidFill>
                  <a:srgbClr val="FF0000"/>
                </a:solidFill>
              </a:rPr>
              <a:t>              Stp: 1710 dm</a:t>
            </a:r>
            <a:r>
              <a:rPr lang="en-US" altLang="en-US" sz="2600" baseline="3000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388017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97 Herbal Texture. Vector Grass. Green Grass Illustrations &amp;amp; Clip Art -  iStock">
            <a:extLst>
              <a:ext uri="{FF2B5EF4-FFF2-40B4-BE49-F238E27FC236}">
                <a16:creationId xmlns:a16="http://schemas.microsoft.com/office/drawing/2014/main" xmlns="" id="{D8AE7D4C-7E41-4C34-8856-1AA631AF7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9788117-9DDD-48C4-9E21-84C824ADB9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407" b="98889" l="6250" r="97656">
                        <a14:backgroundMark x1="15521" y1="12778" x2="9896" y2="32870"/>
                        <a14:backgroundMark x1="19063" y1="15278" x2="12344" y2="32407"/>
                        <a14:backgroundMark x1="23229" y1="9630" x2="39271" y2="14074"/>
                        <a14:backgroundMark x1="38490" y1="13056" x2="45000" y2="12593"/>
                        <a14:backgroundMark x1="38490" y1="17963" x2="46927" y2="15370"/>
                        <a14:backgroundMark x1="25677" y1="37222" x2="34063" y2="55093"/>
                        <a14:backgroundMark x1="26094" y1="34537" x2="42656" y2="40741"/>
                        <a14:backgroundMark x1="44688" y1="40741" x2="63854" y2="37315"/>
                        <a14:backgroundMark x1="38229" y1="42407" x2="34896" y2="62037"/>
                        <a14:backgroundMark x1="59740" y1="37500" x2="59740" y2="46389"/>
                        <a14:backgroundMark x1="78333" y1="40278" x2="76146" y2="53333"/>
                        <a14:backgroundMark x1="78073" y1="44167" x2="76563" y2="52593"/>
                        <a14:backgroundMark x1="41406" y1="47407" x2="50417" y2="42500"/>
                        <a14:backgroundMark x1="50417" y1="42500" x2="50417" y2="42500"/>
                        <a14:backgroundMark x1="51927" y1="75093" x2="63594" y2="73056"/>
                        <a14:backgroundMark x1="33438" y1="13148" x2="37396" y2="16574"/>
                        <a14:backgroundMark x1="44219" y1="19722" x2="46198" y2="18519"/>
                        <a14:backgroundMark x1="18333" y1="15556" x2="24010" y2="10093"/>
                        <a14:backgroundMark x1="19219" y1="16111" x2="23646" y2="12130"/>
                        <a14:backgroundMark x1="29063" y1="12778" x2="33385" y2="14537"/>
                      </a14:backgroundRemoval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48260"/>
            <a:ext cx="12192000" cy="68580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xmlns="" id="{681A7C98-55EC-47E5-860F-19D7B3038A4C}"/>
              </a:ext>
            </a:extLst>
          </p:cNvPr>
          <p:cNvSpPr/>
          <p:nvPr/>
        </p:nvSpPr>
        <p:spPr>
          <a:xfrm>
            <a:off x="1680633" y="5676900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59205B42-7D7B-4207-9086-1A2CB0323FC0}"/>
              </a:ext>
            </a:extLst>
          </p:cNvPr>
          <p:cNvSpPr/>
          <p:nvPr/>
        </p:nvSpPr>
        <p:spPr>
          <a:xfrm>
            <a:off x="2931917" y="393472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62669FE5-97E7-4B3A-9122-C23DC3AC83E6}"/>
              </a:ext>
            </a:extLst>
          </p:cNvPr>
          <p:cNvSpPr/>
          <p:nvPr/>
        </p:nvSpPr>
        <p:spPr>
          <a:xfrm>
            <a:off x="1873138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E1B7A12F-679E-47BD-AC74-9664A639304E}"/>
              </a:ext>
            </a:extLst>
          </p:cNvPr>
          <p:cNvSpPr/>
          <p:nvPr/>
        </p:nvSpPr>
        <p:spPr>
          <a:xfrm>
            <a:off x="4722216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DF36D649-FBFF-4864-9182-100E75EF5E93}"/>
              </a:ext>
            </a:extLst>
          </p:cNvPr>
          <p:cNvSpPr/>
          <p:nvPr/>
        </p:nvSpPr>
        <p:spPr>
          <a:xfrm>
            <a:off x="7831175" y="129740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10D1A002-6525-4B0F-BDD4-36023849B9A5}"/>
              </a:ext>
            </a:extLst>
          </p:cNvPr>
          <p:cNvSpPr/>
          <p:nvPr/>
        </p:nvSpPr>
        <p:spPr>
          <a:xfrm>
            <a:off x="6887899" y="354737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8F3B4B32-0AF0-4730-9529-BA9D269E14C0}"/>
              </a:ext>
            </a:extLst>
          </p:cNvPr>
          <p:cNvSpPr/>
          <p:nvPr/>
        </p:nvSpPr>
        <p:spPr>
          <a:xfrm>
            <a:off x="4778452" y="3385048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A0DC976A-9A4D-4D0A-8559-7CF73C48B708}"/>
              </a:ext>
            </a:extLst>
          </p:cNvPr>
          <p:cNvSpPr/>
          <p:nvPr/>
        </p:nvSpPr>
        <p:spPr>
          <a:xfrm>
            <a:off x="5322191" y="526341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75E97C01-FDD5-4615-8FE4-2D82B9966FE0}"/>
              </a:ext>
            </a:extLst>
          </p:cNvPr>
          <p:cNvSpPr/>
          <p:nvPr/>
        </p:nvSpPr>
        <p:spPr>
          <a:xfrm>
            <a:off x="7935828" y="5058946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7D7F8249-6889-4D3D-96A8-8AC3F6F577C1}"/>
              </a:ext>
            </a:extLst>
          </p:cNvPr>
          <p:cNvSpPr/>
          <p:nvPr/>
        </p:nvSpPr>
        <p:spPr>
          <a:xfrm>
            <a:off x="9556904" y="2874011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BD6DCBA9-C5C8-48B9-BBF3-6C6350674E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3779" y="1709948"/>
            <a:ext cx="3065788" cy="307133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0EEAD1D5-41CC-4625-9E3A-3385A19BBF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5" b="8885"/>
          <a:stretch/>
        </p:blipFill>
        <p:spPr>
          <a:xfrm>
            <a:off x="5516508" y="561374"/>
            <a:ext cx="2264021" cy="186636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C0141F44-7555-48E4-AF11-42D5BC126DD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43483" y="4430264"/>
            <a:ext cx="3050727" cy="3056245"/>
          </a:xfrm>
          <a:prstGeom prst="rect">
            <a:avLst/>
          </a:prstGeom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xmlns="" id="{95DD04FB-437B-4455-B918-01F12B378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544953" y="80840"/>
            <a:ext cx="3877800" cy="243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65B45DD-5326-455F-8D8E-7C97AB275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81172" y="2618848"/>
            <a:ext cx="2083471" cy="2871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812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55 -0.09861 L -0.03555 -0.09838 C -0.03907 -0.10185 -0.04284 -0.10393 -0.04597 -0.10787 C -0.05495 -0.11898 -0.05222 -0.13588 -0.05352 -0.15601 C -0.05339 -0.19814 -0.05326 -0.24004 -0.05261 -0.28194 C -0.05248 -0.2949 -0.05079 -0.2949 -0.04792 -0.30787 C -0.04714 -0.31157 -0.04597 -0.31898 -0.04597 -0.31875 C -0.04467 -0.34537 -0.04636 -0.33472 -0.03842 -0.36342 C -0.03607 -0.37199 -0.03334 -0.38842 -0.02696 -0.3912 C -0.02188 -0.39351 -0.00651 -0.39583 -0.0004 -0.39676 C 0.00169 -0.39814 0.00403 -0.39953 0.00625 -0.40046 C 0.01822 -0.40555 0.03385 -0.40115 0.04427 -0.40046 C 0.0621 -0.39629 0.06744 -0.39652 0.08697 -0.38379 C 0.09179 -0.38078 0.09635 -0.37685 0.10117 -0.37453 C 0.10377 -0.37338 0.10638 -0.37245 0.10885 -0.37083 C 0.11197 -0.36875 0.11497 -0.36504 0.11835 -0.36342 C 0.12161 -0.3618 0.12526 -0.36226 0.12877 -0.36157 C 0.13763 -0.3574 0.14088 -0.35509 0.15156 -0.35416 C 0.16171 -0.35347 0.17174 -0.35416 0.18203 -0.35416 " pathEditMode="relative" rAng="0" ptsTypes="AAAAAAAAAAAAAAAAA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74" y="-1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4DB76B-56FD-4837-95DA-0F045B37A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4F20430-00A3-46F5-8EA4-85D9847981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xmlns="" id="{EA14F92C-6339-41D4-BA1A-B7C6A8087D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5DB297A1-8FE1-4B1E-846C-881173F70029}"/>
              </a:ext>
            </a:extLst>
          </p:cNvPr>
          <p:cNvSpPr/>
          <p:nvPr/>
        </p:nvSpPr>
        <p:spPr>
          <a:xfrm>
            <a:off x="800100" y="501650"/>
            <a:ext cx="10591800" cy="58547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3">
            <a:extLst>
              <a:ext uri="{FF2B5EF4-FFF2-40B4-BE49-F238E27FC236}">
                <a16:creationId xmlns:a16="http://schemas.microsoft.com/office/drawing/2014/main" xmlns="" id="{C32161DD-7B09-4E78-952D-F6487B20B822}"/>
              </a:ext>
            </a:extLst>
          </p:cNvPr>
          <p:cNvSpPr/>
          <p:nvPr/>
        </p:nvSpPr>
        <p:spPr>
          <a:xfrm>
            <a:off x="1493702" y="516005"/>
            <a:ext cx="7513173" cy="578882"/>
          </a:xfrm>
          <a:prstGeom prst="roundRect">
            <a:avLst/>
          </a:prstGeom>
          <a:ln w="28575" cap="rnd">
            <a:noFill/>
            <a:prstDash val="dash"/>
          </a:ln>
        </p:spPr>
        <p:txBody>
          <a:bodyPr wrap="square">
            <a:spAutoFit/>
          </a:bodyPr>
          <a:lstStyle/>
          <a:p>
            <a:r>
              <a:rPr lang="en-US" sz="2800" b="1" u="sng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b="1" u="sng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2.</a:t>
            </a:r>
            <a:r>
              <a:rPr lang="en-US" sz="2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>
                <a:latin typeface="Cambria" panose="02040503050406030204" pitchFamily="18" charset="0"/>
                <a:ea typeface="Cambria" panose="02040503050406030204" pitchFamily="18" charset="0"/>
              </a:rPr>
              <a:t>Viết số đo thích hợp vào ô trống: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xmlns="" id="{ACFA0EEF-0741-416A-9357-C1CCD36886B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4626030"/>
                  </p:ext>
                </p:extLst>
              </p:nvPr>
            </p:nvGraphicFramePr>
            <p:xfrm>
              <a:off x="1140974" y="1219728"/>
              <a:ext cx="9910052" cy="482248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259871">
                      <a:extLst>
                        <a:ext uri="{9D8B030D-6E8A-4147-A177-3AD203B41FA5}">
                          <a16:colId xmlns:a16="http://schemas.microsoft.com/office/drawing/2014/main" xmlns="" val="4198180383"/>
                        </a:ext>
                      </a:extLst>
                    </a:gridCol>
                    <a:gridCol w="2244437">
                      <a:extLst>
                        <a:ext uri="{9D8B030D-6E8A-4147-A177-3AD203B41FA5}">
                          <a16:colId xmlns:a16="http://schemas.microsoft.com/office/drawing/2014/main" xmlns="" val="211879015"/>
                        </a:ext>
                      </a:extLst>
                    </a:gridCol>
                    <a:gridCol w="2355272">
                      <a:extLst>
                        <a:ext uri="{9D8B030D-6E8A-4147-A177-3AD203B41FA5}">
                          <a16:colId xmlns:a16="http://schemas.microsoft.com/office/drawing/2014/main" xmlns="" val="2501065229"/>
                        </a:ext>
                      </a:extLst>
                    </a:gridCol>
                    <a:gridCol w="2050472">
                      <a:extLst>
                        <a:ext uri="{9D8B030D-6E8A-4147-A177-3AD203B41FA5}">
                          <a16:colId xmlns:a16="http://schemas.microsoft.com/office/drawing/2014/main" xmlns="" val="3944732558"/>
                        </a:ext>
                      </a:extLst>
                    </a:gridCol>
                  </a:tblGrid>
                  <a:tr h="633482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b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Hình</a:t>
                          </a:r>
                          <a:r>
                            <a:rPr lang="en-US" sz="2400" b="1" baseline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 hộp chữ nhật</a:t>
                          </a:r>
                          <a:endParaRPr lang="vi-VN" sz="2400" b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 (1)</a:t>
                          </a:r>
                          <a:endParaRPr lang="vi-VN" sz="2400" b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(2)</a:t>
                          </a:r>
                          <a:endParaRPr lang="vi-VN" sz="2400" b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(3)</a:t>
                          </a:r>
                          <a:endParaRPr lang="vi-VN" sz="2400" b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3187351373"/>
                      </a:ext>
                    </a:extLst>
                  </a:tr>
                  <a:tr h="78031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b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Chiều</a:t>
                          </a:r>
                          <a:r>
                            <a:rPr lang="en-US" sz="2400" b="0" baseline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 dài</a:t>
                          </a:r>
                          <a:endParaRPr lang="vi-VN" sz="2400" b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4m</a:t>
                          </a:r>
                          <a:endParaRPr lang="vi-VN" sz="2400" b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vi-VN" sz="2400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vi-VN" sz="2400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vi-VN" sz="2400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r>
                            <a:rPr lang="vi-VN" sz="2400" b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 cm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b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0,4dm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544661698"/>
                      </a:ext>
                    </a:extLst>
                  </a:tr>
                  <a:tr h="76115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b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Chiều</a:t>
                          </a:r>
                          <a:r>
                            <a:rPr lang="en-US" sz="2400" b="0" baseline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 rộng</a:t>
                          </a:r>
                          <a:endParaRPr lang="vi-VN" sz="2400" b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3m</a:t>
                          </a:r>
                          <a:endParaRPr lang="vi-VN" sz="2400" b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b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b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0.4dm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4235979827"/>
                      </a:ext>
                    </a:extLst>
                  </a:tr>
                  <a:tr h="73993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b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Chiều</a:t>
                          </a:r>
                          <a:r>
                            <a:rPr lang="en-US" sz="2400" b="0" baseline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 cao</a:t>
                          </a:r>
                          <a:endParaRPr lang="vi-VN" sz="2400" b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5m</a:t>
                          </a:r>
                          <a:endParaRPr lang="vi-VN" sz="2400" b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vi-VN" sz="2400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vi-VN" sz="2400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vi-VN" sz="2400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r>
                            <a:rPr lang="vi-VN" sz="2400" b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 cm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b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0,4dm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57285047"/>
                      </a:ext>
                    </a:extLst>
                  </a:tr>
                  <a:tr h="511397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b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Chu vi đáy</a:t>
                          </a:r>
                          <a:endParaRPr lang="vi-VN" sz="2400" b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b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b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2cm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b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3939608617"/>
                      </a:ext>
                    </a:extLst>
                  </a:tr>
                  <a:tr h="762737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b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Diện</a:t>
                          </a:r>
                          <a:r>
                            <a:rPr lang="en-US" sz="2400" b="0" baseline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 tích xung quanh</a:t>
                          </a:r>
                          <a:endParaRPr lang="vi-VN" sz="2400" b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b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b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b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931557952"/>
                      </a:ext>
                    </a:extLst>
                  </a:tr>
                  <a:tr h="633482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b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Diện</a:t>
                          </a:r>
                          <a:r>
                            <a:rPr lang="en-US" sz="2400" b="0" baseline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 tích toàn phần</a:t>
                          </a:r>
                          <a:endParaRPr lang="vi-VN" sz="2400" b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b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b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b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49023566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ACFA0EEF-0741-416A-9357-C1CCD36886B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4626030"/>
                  </p:ext>
                </p:extLst>
              </p:nvPr>
            </p:nvGraphicFramePr>
            <p:xfrm>
              <a:off x="1140974" y="1219728"/>
              <a:ext cx="9910052" cy="482248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259871">
                      <a:extLst>
                        <a:ext uri="{9D8B030D-6E8A-4147-A177-3AD203B41FA5}">
                          <a16:colId xmlns:a16="http://schemas.microsoft.com/office/drawing/2014/main" val="4198180383"/>
                        </a:ext>
                      </a:extLst>
                    </a:gridCol>
                    <a:gridCol w="2244437">
                      <a:extLst>
                        <a:ext uri="{9D8B030D-6E8A-4147-A177-3AD203B41FA5}">
                          <a16:colId xmlns:a16="http://schemas.microsoft.com/office/drawing/2014/main" val="211879015"/>
                        </a:ext>
                      </a:extLst>
                    </a:gridCol>
                    <a:gridCol w="2355272">
                      <a:extLst>
                        <a:ext uri="{9D8B030D-6E8A-4147-A177-3AD203B41FA5}">
                          <a16:colId xmlns:a16="http://schemas.microsoft.com/office/drawing/2014/main" val="2501065229"/>
                        </a:ext>
                      </a:extLst>
                    </a:gridCol>
                    <a:gridCol w="2050472">
                      <a:extLst>
                        <a:ext uri="{9D8B030D-6E8A-4147-A177-3AD203B41FA5}">
                          <a16:colId xmlns:a16="http://schemas.microsoft.com/office/drawing/2014/main" val="3944732558"/>
                        </a:ext>
                      </a:extLst>
                    </a:gridCol>
                  </a:tblGrid>
                  <a:tr h="633482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b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Hình</a:t>
                          </a:r>
                          <a:r>
                            <a:rPr lang="en-US" sz="2400" b="1" baseline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 hộp chữ nhật</a:t>
                          </a:r>
                          <a:endParaRPr lang="vi-VN" sz="2400" b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 (1)</a:t>
                          </a:r>
                          <a:endParaRPr lang="vi-VN" sz="2400" b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(2)</a:t>
                          </a:r>
                          <a:endParaRPr lang="vi-VN" sz="2400" b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(3)</a:t>
                          </a:r>
                          <a:endParaRPr lang="vi-VN" sz="2400" b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87351373"/>
                      </a:ext>
                    </a:extLst>
                  </a:tr>
                  <a:tr h="78031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b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Chiều</a:t>
                          </a:r>
                          <a:r>
                            <a:rPr lang="en-US" sz="2400" b="0" baseline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 dài</a:t>
                          </a:r>
                          <a:endParaRPr lang="vi-VN" sz="2400" b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4m</a:t>
                          </a:r>
                          <a:endParaRPr lang="vi-VN" sz="2400" b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33592" t="-87500" r="-87339" b="-44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b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0,4dm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544661698"/>
                      </a:ext>
                    </a:extLst>
                  </a:tr>
                  <a:tr h="76115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b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Chiều</a:t>
                          </a:r>
                          <a:r>
                            <a:rPr lang="en-US" sz="2400" b="0" baseline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 rộng</a:t>
                          </a:r>
                          <a:endParaRPr lang="vi-VN" sz="2400" b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3m</a:t>
                          </a:r>
                          <a:endParaRPr lang="vi-VN" sz="2400" b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b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b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0.4dm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235979827"/>
                      </a:ext>
                    </a:extLst>
                  </a:tr>
                  <a:tr h="73993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b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Chiều</a:t>
                          </a:r>
                          <a:r>
                            <a:rPr lang="en-US" sz="2400" b="0" baseline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 cao</a:t>
                          </a:r>
                          <a:endParaRPr lang="vi-VN" sz="2400" b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5m</a:t>
                          </a:r>
                          <a:endParaRPr lang="vi-VN" sz="2400" b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33592" t="-299180" r="-87339" b="-26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b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0,4dm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7285047"/>
                      </a:ext>
                    </a:extLst>
                  </a:tr>
                  <a:tr h="511397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b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Chu vi đáy</a:t>
                          </a:r>
                          <a:endParaRPr lang="vi-VN" sz="2400" b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b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b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2cm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b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939608617"/>
                      </a:ext>
                    </a:extLst>
                  </a:tr>
                  <a:tr h="762737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b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Diện</a:t>
                          </a:r>
                          <a:r>
                            <a:rPr lang="en-US" sz="2400" b="0" baseline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 tích xung quanh</a:t>
                          </a:r>
                          <a:endParaRPr lang="vi-VN" sz="2400" b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b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b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b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31557952"/>
                      </a:ext>
                    </a:extLst>
                  </a:tr>
                  <a:tr h="633482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b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Diện</a:t>
                          </a:r>
                          <a:r>
                            <a:rPr lang="en-US" sz="2400" b="0" baseline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 tích toàn phần</a:t>
                          </a:r>
                          <a:endParaRPr lang="vi-VN" sz="2400" b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b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b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b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49023566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Rounded Rectangle 14">
            <a:extLst>
              <a:ext uri="{FF2B5EF4-FFF2-40B4-BE49-F238E27FC236}">
                <a16:creationId xmlns:a16="http://schemas.microsoft.com/office/drawing/2014/main" xmlns="" id="{3815C804-1787-45BB-B7FC-B58AE7768747}"/>
              </a:ext>
            </a:extLst>
          </p:cNvPr>
          <p:cNvSpPr/>
          <p:nvPr/>
        </p:nvSpPr>
        <p:spPr>
          <a:xfrm>
            <a:off x="5058332" y="4061502"/>
            <a:ext cx="1115898" cy="578882"/>
          </a:xfrm>
          <a:prstGeom prst="roundRect">
            <a:avLst/>
          </a:prstGeom>
          <a:ln w="28575" cap="rnd">
            <a:noFill/>
            <a:prstDash val="dash"/>
          </a:ln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14m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Rounded Rectangle 15">
            <a:extLst>
              <a:ext uri="{FF2B5EF4-FFF2-40B4-BE49-F238E27FC236}">
                <a16:creationId xmlns:a16="http://schemas.microsoft.com/office/drawing/2014/main" xmlns="" id="{820867A1-1672-4452-8C13-0483173365DF}"/>
              </a:ext>
            </a:extLst>
          </p:cNvPr>
          <p:cNvSpPr/>
          <p:nvPr/>
        </p:nvSpPr>
        <p:spPr>
          <a:xfrm>
            <a:off x="5058333" y="4765225"/>
            <a:ext cx="1503824" cy="578882"/>
          </a:xfrm>
          <a:prstGeom prst="roundRect">
            <a:avLst/>
          </a:prstGeom>
          <a:ln w="28575" cap="rnd">
            <a:noFill/>
            <a:prstDash val="dash"/>
          </a:ln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70m</a:t>
            </a:r>
            <a:r>
              <a:rPr lang="en-US" sz="2800" b="1" baseline="3000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2800" b="1" baseline="30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Rounded Rectangle 16">
            <a:extLst>
              <a:ext uri="{FF2B5EF4-FFF2-40B4-BE49-F238E27FC236}">
                <a16:creationId xmlns:a16="http://schemas.microsoft.com/office/drawing/2014/main" xmlns="" id="{38EEBA77-EB66-43E6-AE31-3B0B90D52BDE}"/>
              </a:ext>
            </a:extLst>
          </p:cNvPr>
          <p:cNvSpPr/>
          <p:nvPr/>
        </p:nvSpPr>
        <p:spPr>
          <a:xfrm>
            <a:off x="5058332" y="5493973"/>
            <a:ext cx="1503824" cy="578882"/>
          </a:xfrm>
          <a:prstGeom prst="roundRect">
            <a:avLst/>
          </a:prstGeom>
          <a:ln w="28575" cap="rnd">
            <a:noFill/>
            <a:prstDash val="dash"/>
          </a:ln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94m</a:t>
            </a:r>
            <a:r>
              <a:rPr lang="en-US" sz="2800" b="1" baseline="3000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2800" b="1" baseline="30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Rounded Rectangle 17">
            <a:extLst>
              <a:ext uri="{FF2B5EF4-FFF2-40B4-BE49-F238E27FC236}">
                <a16:creationId xmlns:a16="http://schemas.microsoft.com/office/drawing/2014/main" xmlns="" id="{CF49D176-93B2-4586-9585-B06F7D6860C3}"/>
              </a:ext>
            </a:extLst>
          </p:cNvPr>
          <p:cNvSpPr/>
          <p:nvPr/>
        </p:nvSpPr>
        <p:spPr>
          <a:xfrm>
            <a:off x="9374312" y="4061502"/>
            <a:ext cx="1434552" cy="578882"/>
          </a:xfrm>
          <a:prstGeom prst="roundRect">
            <a:avLst/>
          </a:prstGeom>
          <a:ln w="28575" cap="rnd">
            <a:noFill/>
            <a:prstDash val="dash"/>
          </a:ln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1,6dm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Rounded Rectangle 20">
            <a:extLst>
              <a:ext uri="{FF2B5EF4-FFF2-40B4-BE49-F238E27FC236}">
                <a16:creationId xmlns:a16="http://schemas.microsoft.com/office/drawing/2014/main" xmlns="" id="{5BDB01D0-6181-4A4E-85A1-BF337F519208}"/>
              </a:ext>
            </a:extLst>
          </p:cNvPr>
          <p:cNvSpPr/>
          <p:nvPr/>
        </p:nvSpPr>
        <p:spPr>
          <a:xfrm>
            <a:off x="9380950" y="4773466"/>
            <a:ext cx="1670076" cy="578882"/>
          </a:xfrm>
          <a:prstGeom prst="roundRect">
            <a:avLst/>
          </a:prstGeom>
          <a:ln w="28575" cap="rnd">
            <a:noFill/>
            <a:prstDash val="dash"/>
          </a:ln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0,64dm</a:t>
            </a:r>
            <a:r>
              <a:rPr lang="en-US" sz="2800" b="1" baseline="3000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2800" b="1" baseline="30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Rounded Rectangle 21">
            <a:extLst>
              <a:ext uri="{FF2B5EF4-FFF2-40B4-BE49-F238E27FC236}">
                <a16:creationId xmlns:a16="http://schemas.microsoft.com/office/drawing/2014/main" xmlns="" id="{77821AFB-2814-40B9-8692-BB8AB1A1FEC6}"/>
              </a:ext>
            </a:extLst>
          </p:cNvPr>
          <p:cNvSpPr/>
          <p:nvPr/>
        </p:nvSpPr>
        <p:spPr>
          <a:xfrm>
            <a:off x="9374312" y="5493973"/>
            <a:ext cx="1670076" cy="578882"/>
          </a:xfrm>
          <a:prstGeom prst="roundRect">
            <a:avLst/>
          </a:prstGeom>
          <a:ln w="28575" cap="rnd">
            <a:noFill/>
            <a:prstDash val="dash"/>
          </a:ln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0,96dm</a:t>
            </a:r>
            <a:r>
              <a:rPr lang="en-US" sz="2800" b="1" baseline="3000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2800" b="1" baseline="30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22">
                <a:extLst>
                  <a:ext uri="{FF2B5EF4-FFF2-40B4-BE49-F238E27FC236}">
                    <a16:creationId xmlns:a16="http://schemas.microsoft.com/office/drawing/2014/main" xmlns="" id="{1320884C-7421-4AB7-989D-6D60B882AC2A}"/>
                  </a:ext>
                </a:extLst>
              </p:cNvPr>
              <p:cNvSpPr/>
              <p:nvPr/>
            </p:nvSpPr>
            <p:spPr>
              <a:xfrm>
                <a:off x="7440550" y="2663401"/>
                <a:ext cx="1434552" cy="818452"/>
              </a:xfrm>
              <a:prstGeom prst="roundRect">
                <a:avLst/>
              </a:prstGeom>
              <a:ln w="28575" cap="rnd">
                <a:noFill/>
                <a:prstDash val="dash"/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800" b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dm</a:t>
                </a:r>
                <a:endParaRPr lang="en-US" sz="28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Rounded Rectangle 22">
                <a:extLst>
                  <a:ext uri="{FF2B5EF4-FFF2-40B4-BE49-F238E27FC236}">
                    <a16:creationId xmlns:a16="http://schemas.microsoft.com/office/drawing/2014/main" id="{1320884C-7421-4AB7-989D-6D60B882AC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0550" y="2663401"/>
                <a:ext cx="1434552" cy="818452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28575" cap="rnd">
                <a:noFill/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23">
                <a:extLst>
                  <a:ext uri="{FF2B5EF4-FFF2-40B4-BE49-F238E27FC236}">
                    <a16:creationId xmlns:a16="http://schemas.microsoft.com/office/drawing/2014/main" xmlns="" id="{3F166277-97AF-4816-A3A4-8EBE93AFE57A}"/>
                  </a:ext>
                </a:extLst>
              </p:cNvPr>
              <p:cNvSpPr/>
              <p:nvPr/>
            </p:nvSpPr>
            <p:spPr>
              <a:xfrm>
                <a:off x="7440550" y="4675521"/>
                <a:ext cx="1434552" cy="818452"/>
              </a:xfrm>
              <a:prstGeom prst="roundRect">
                <a:avLst/>
              </a:prstGeom>
              <a:ln w="28575" cap="rnd">
                <a:noFill/>
                <a:prstDash val="dash"/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800" b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dm</a:t>
                </a:r>
                <a:r>
                  <a:rPr lang="en-US" sz="2800" b="1" baseline="3000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:endParaRPr lang="en-US" sz="2800" b="1" baseline="30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Rounded Rectangle 23">
                <a:extLst>
                  <a:ext uri="{FF2B5EF4-FFF2-40B4-BE49-F238E27FC236}">
                    <a16:creationId xmlns:a16="http://schemas.microsoft.com/office/drawing/2014/main" id="{3F166277-97AF-4816-A3A4-8EBE93AFE5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0550" y="4675521"/>
                <a:ext cx="1434552" cy="818452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28575" cap="rnd">
                <a:noFill/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24">
                <a:extLst>
                  <a:ext uri="{FF2B5EF4-FFF2-40B4-BE49-F238E27FC236}">
                    <a16:creationId xmlns:a16="http://schemas.microsoft.com/office/drawing/2014/main" xmlns="" id="{23C4B059-93D1-489C-8B94-61FB052E47B8}"/>
                  </a:ext>
                </a:extLst>
              </p:cNvPr>
              <p:cNvSpPr/>
              <p:nvPr/>
            </p:nvSpPr>
            <p:spPr>
              <a:xfrm>
                <a:off x="7440550" y="5393436"/>
                <a:ext cx="1434552" cy="818452"/>
              </a:xfrm>
              <a:prstGeom prst="roundRect">
                <a:avLst/>
              </a:prstGeom>
              <a:ln w="28575" cap="rnd">
                <a:noFill/>
                <a:prstDash val="dash"/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𝟖𝟔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𝟕𝟓</m:t>
                        </m:r>
                      </m:den>
                    </m:f>
                  </m:oMath>
                </a14:m>
                <a:r>
                  <a:rPr lang="en-US" sz="2800" b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dm</a:t>
                </a:r>
                <a:r>
                  <a:rPr lang="en-US" sz="2800" b="1" baseline="3000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:endParaRPr lang="en-US" sz="2800" b="1" baseline="30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Rounded Rectangle 24">
                <a:extLst>
                  <a:ext uri="{FF2B5EF4-FFF2-40B4-BE49-F238E27FC236}">
                    <a16:creationId xmlns:a16="http://schemas.microsoft.com/office/drawing/2014/main" id="{23C4B059-93D1-489C-8B94-61FB052E47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0550" y="5393436"/>
                <a:ext cx="1434552" cy="818452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28575" cap="rnd">
                <a:noFill/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8730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97 Herbal Texture. Vector Grass. Green Grass Illustrations &amp;amp; Clip Art -  iStock">
            <a:extLst>
              <a:ext uri="{FF2B5EF4-FFF2-40B4-BE49-F238E27FC236}">
                <a16:creationId xmlns:a16="http://schemas.microsoft.com/office/drawing/2014/main" xmlns="" id="{D8AE7D4C-7E41-4C34-8856-1AA631AF7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9788117-9DDD-48C4-9E21-84C824ADB9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407" b="98889" l="6250" r="97656">
                        <a14:backgroundMark x1="15521" y1="12778" x2="9896" y2="32870"/>
                        <a14:backgroundMark x1="19063" y1="15278" x2="12344" y2="32407"/>
                        <a14:backgroundMark x1="23229" y1="9630" x2="39271" y2="14074"/>
                        <a14:backgroundMark x1="38490" y1="13056" x2="45000" y2="12593"/>
                        <a14:backgroundMark x1="38490" y1="17963" x2="46927" y2="15370"/>
                        <a14:backgroundMark x1="25677" y1="37222" x2="34063" y2="55093"/>
                        <a14:backgroundMark x1="26094" y1="34537" x2="42656" y2="40741"/>
                        <a14:backgroundMark x1="44688" y1="40741" x2="63854" y2="37315"/>
                        <a14:backgroundMark x1="38229" y1="42407" x2="34896" y2="62037"/>
                        <a14:backgroundMark x1="59740" y1="37500" x2="59740" y2="46389"/>
                        <a14:backgroundMark x1="78333" y1="40278" x2="76146" y2="53333"/>
                        <a14:backgroundMark x1="78073" y1="44167" x2="76563" y2="52593"/>
                        <a14:backgroundMark x1="41406" y1="47407" x2="50417" y2="42500"/>
                        <a14:backgroundMark x1="50417" y1="42500" x2="50417" y2="42500"/>
                        <a14:backgroundMark x1="51927" y1="75093" x2="63594" y2="73056"/>
                        <a14:backgroundMark x1="33438" y1="13148" x2="37396" y2="16574"/>
                        <a14:backgroundMark x1="44219" y1="19722" x2="46198" y2="18519"/>
                        <a14:backgroundMark x1="18333" y1="15556" x2="24010" y2="10093"/>
                        <a14:backgroundMark x1="19219" y1="16111" x2="23646" y2="12130"/>
                        <a14:backgroundMark x1="29063" y1="12778" x2="33385" y2="14537"/>
                      </a14:backgroundRemoval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48260"/>
            <a:ext cx="12192000" cy="68580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xmlns="" id="{681A7C98-55EC-47E5-860F-19D7B3038A4C}"/>
              </a:ext>
            </a:extLst>
          </p:cNvPr>
          <p:cNvSpPr/>
          <p:nvPr/>
        </p:nvSpPr>
        <p:spPr>
          <a:xfrm>
            <a:off x="1680633" y="5676900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59205B42-7D7B-4207-9086-1A2CB0323FC0}"/>
              </a:ext>
            </a:extLst>
          </p:cNvPr>
          <p:cNvSpPr/>
          <p:nvPr/>
        </p:nvSpPr>
        <p:spPr>
          <a:xfrm>
            <a:off x="2931917" y="393472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62669FE5-97E7-4B3A-9122-C23DC3AC83E6}"/>
              </a:ext>
            </a:extLst>
          </p:cNvPr>
          <p:cNvSpPr/>
          <p:nvPr/>
        </p:nvSpPr>
        <p:spPr>
          <a:xfrm>
            <a:off x="1873138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E1B7A12F-679E-47BD-AC74-9664A639304E}"/>
              </a:ext>
            </a:extLst>
          </p:cNvPr>
          <p:cNvSpPr/>
          <p:nvPr/>
        </p:nvSpPr>
        <p:spPr>
          <a:xfrm>
            <a:off x="4722216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DF36D649-FBFF-4864-9182-100E75EF5E93}"/>
              </a:ext>
            </a:extLst>
          </p:cNvPr>
          <p:cNvSpPr/>
          <p:nvPr/>
        </p:nvSpPr>
        <p:spPr>
          <a:xfrm>
            <a:off x="7831175" y="129740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10D1A002-6525-4B0F-BDD4-36023849B9A5}"/>
              </a:ext>
            </a:extLst>
          </p:cNvPr>
          <p:cNvSpPr/>
          <p:nvPr/>
        </p:nvSpPr>
        <p:spPr>
          <a:xfrm>
            <a:off x="6887899" y="354737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8F3B4B32-0AF0-4730-9529-BA9D269E14C0}"/>
              </a:ext>
            </a:extLst>
          </p:cNvPr>
          <p:cNvSpPr/>
          <p:nvPr/>
        </p:nvSpPr>
        <p:spPr>
          <a:xfrm>
            <a:off x="4778452" y="3385048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A0DC976A-9A4D-4D0A-8559-7CF73C48B708}"/>
              </a:ext>
            </a:extLst>
          </p:cNvPr>
          <p:cNvSpPr/>
          <p:nvPr/>
        </p:nvSpPr>
        <p:spPr>
          <a:xfrm>
            <a:off x="5322191" y="526341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75E97C01-FDD5-4615-8FE4-2D82B9966FE0}"/>
              </a:ext>
            </a:extLst>
          </p:cNvPr>
          <p:cNvSpPr/>
          <p:nvPr/>
        </p:nvSpPr>
        <p:spPr>
          <a:xfrm>
            <a:off x="7935828" y="5058946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7D7F8249-6889-4D3D-96A8-8AC3F6F577C1}"/>
              </a:ext>
            </a:extLst>
          </p:cNvPr>
          <p:cNvSpPr/>
          <p:nvPr/>
        </p:nvSpPr>
        <p:spPr>
          <a:xfrm>
            <a:off x="9556904" y="2874011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0EEAD1D5-41CC-4625-9E3A-3385A19BBF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5" b="8885"/>
          <a:stretch/>
        </p:blipFill>
        <p:spPr>
          <a:xfrm>
            <a:off x="5824753" y="631725"/>
            <a:ext cx="2264021" cy="186636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C0141F44-7555-48E4-AF11-42D5BC126D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97795" y="4645833"/>
            <a:ext cx="2683697" cy="268855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65B45DD-5326-455F-8D8E-7C97AB275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22930" y="341583"/>
            <a:ext cx="2083471" cy="2871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xmlns="" id="{AF99E638-20B7-44B5-9669-5F7EA50AB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544953" y="80840"/>
            <a:ext cx="3877800" cy="243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0505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424 -0.06412 L 0.08424 -0.06389 C 0.10169 -0.07153 0.10872 -0.07384 0.12591 -0.08195 C 0.15208 -0.09468 0.1345 -0.08843 0.1582 -0.09537 C 0.172 -0.09259 0.18659 -0.0963 0.19987 -0.08658 C 0.20351 -0.08403 0.23685 -0.03611 0.24453 -0.01713 C 0.25234 0.00162 0.25716 0.02569 0.26224 0.04768 C 0.26484 0.10301 0.26601 0.11481 0.26015 0.19768 C 0.25963 0.20671 0.25547 0.21273 0.25286 0.21967 C 0.24987 0.22847 0.24596 0.23889 0.2414 0.24444 C 0.23646 0.25116 0.23086 0.25578 0.22578 0.2625 C 0.21836 0.27245 0.21159 0.28472 0.20403 0.29398 C 0.19284 0.30694 0.18203 0.32407 0.16966 0.32963 C 0.16784 0.33032 0.16614 0.33171 0.16445 0.33194 L 0.01758 0.34537 C -0.003 0.38194 0.01159 0.35162 -0.00117 0.38796 C -0.01862 0.43703 -0.01068 0.40602 -0.01888 0.44166 C -0.02019 0.46458 -0.02084 0.46458 -0.01888 0.49305 C -0.0181 0.50416 -0.0181 0.5037 -0.01576 0.50856 " pathEditMode="relative" rAng="0" ptsTypes="AAAAAAAAAAAAAAAAA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76" y="27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xmlns="" id="{E5119BCA-0FDC-4D9D-9EB8-0BFEA1FD40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D8285A10-30F6-410C-98C7-E1697A6DF592}"/>
              </a:ext>
            </a:extLst>
          </p:cNvPr>
          <p:cNvSpPr/>
          <p:nvPr/>
        </p:nvSpPr>
        <p:spPr>
          <a:xfrm>
            <a:off x="800100" y="501650"/>
            <a:ext cx="10591800" cy="58547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xmlns="" id="{08A4E301-B6D7-4093-94F9-2DCF87A029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8413" y="652463"/>
            <a:ext cx="96408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u="sng">
                <a:solidFill>
                  <a:srgbClr val="002060"/>
                </a:solidFill>
              </a:rPr>
              <a:t>Bài 3</a:t>
            </a:r>
            <a:r>
              <a:rPr lang="en-US" altLang="en-US" sz="2400" b="1">
                <a:solidFill>
                  <a:srgbClr val="002060"/>
                </a:solidFill>
              </a:rPr>
              <a:t>. Một hình lập phương có cạnh 4cm, nếu gấp cạnh của hình lập phương lên 3 lần thì diện tích xung quanh và diện tích toàn phần của nó gấp bao nhiêu lần? Vì sao?  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xmlns="" id="{55918DA5-F3A3-4072-B4FE-0DF3AC5AA3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8413" y="2003426"/>
            <a:ext cx="92202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vi-V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Tính diện tích xung quanh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vi-V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Bước 1: Tìm cạnh của HLP lúc sau: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Bước 2: Tính S xq của HLP lúc sau;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Bước 3: tính Sxq của HLP lúc đầu: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Bước 4: </a:t>
            </a:r>
            <a:r>
              <a:rPr lang="vi-V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Tính Sxq của HLP lúc sau gấp Sxq của HLP lúc đầu là</a:t>
            </a: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xmlns="" id="{64FC33D8-420E-416E-B004-B28EB228B4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8413" y="4192589"/>
            <a:ext cx="92202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vi-V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Tính diện tích toàn phần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Bước 1: Tính S</a:t>
            </a:r>
            <a:r>
              <a:rPr lang="vi-V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tp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của HLP lúc sau;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Bước 3: </a:t>
            </a:r>
            <a:r>
              <a:rPr lang="vi-V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Tí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nh S</a:t>
            </a:r>
            <a:r>
              <a:rPr lang="vi-V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tp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của HLP lúc đầu: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Bước 4: </a:t>
            </a:r>
            <a:r>
              <a:rPr lang="vi-V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Tính Stp của HLP lúc sau gấp Stp của HLP lúc đầu là</a:t>
            </a: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Cách làm bánh rán Doremon (Dorayaki) nhân đậu đỏ | Doraemon, Anime, Đang yêu">
            <a:extLst>
              <a:ext uri="{FF2B5EF4-FFF2-40B4-BE49-F238E27FC236}">
                <a16:creationId xmlns:a16="http://schemas.microsoft.com/office/drawing/2014/main" xmlns="" id="{323EB67C-7404-49A9-9807-7ADCC1E0E6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48" b="97025" l="0" r="100000"/>
                    </a14:imgEffect>
                    <a14:imgEffect>
                      <a14:sharpenSoften amount="250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5263" y="3061861"/>
            <a:ext cx="3036737" cy="3645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0851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xmlns="" id="{15C1099E-8E90-4506-BAFC-F71DE37A36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3">
            <a:extLst>
              <a:ext uri="{FF2B5EF4-FFF2-40B4-BE49-F238E27FC236}">
                <a16:creationId xmlns:a16="http://schemas.microsoft.com/office/drawing/2014/main" xmlns="" id="{23C0E85E-1ADF-4173-B673-B5ACA2E27B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954" b="70982"/>
          <a:stretch/>
        </p:blipFill>
        <p:spPr bwMode="auto">
          <a:xfrm flipH="1">
            <a:off x="203198" y="1397000"/>
            <a:ext cx="3958503" cy="546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6">
            <a:extLst>
              <a:ext uri="{FF2B5EF4-FFF2-40B4-BE49-F238E27FC236}">
                <a16:creationId xmlns:a16="http://schemas.microsoft.com/office/drawing/2014/main" xmlns="" id="{1472342F-DB0C-407A-8821-35FA61F509B4}"/>
              </a:ext>
            </a:extLst>
          </p:cNvPr>
          <p:cNvGrpSpPr>
            <a:grpSpLocks/>
          </p:cNvGrpSpPr>
          <p:nvPr/>
        </p:nvGrpSpPr>
        <p:grpSpPr bwMode="auto">
          <a:xfrm>
            <a:off x="3288554" y="546099"/>
            <a:ext cx="8534399" cy="3581401"/>
            <a:chOff x="-366682" y="503709"/>
            <a:chExt cx="6986523" cy="4729018"/>
          </a:xfrm>
        </p:grpSpPr>
        <p:sp>
          <p:nvSpPr>
            <p:cNvPr id="7" name="椭圆 14">
              <a:extLst>
                <a:ext uri="{FF2B5EF4-FFF2-40B4-BE49-F238E27FC236}">
                  <a16:creationId xmlns:a16="http://schemas.microsoft.com/office/drawing/2014/main" xmlns="" id="{7151C843-44E6-4524-B2CC-A0CCD6ECDE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041" y="503709"/>
              <a:ext cx="6400800" cy="47290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SimSun" panose="02010600030101010101" pitchFamily="2" charset="-122"/>
                <a:sym typeface="SimSun" panose="02010600030101010101" pitchFamily="2" charset="-122"/>
              </a:endParaRPr>
            </a:p>
          </p:txBody>
        </p:sp>
        <p:sp>
          <p:nvSpPr>
            <p:cNvPr id="8" name="等腰三角形 15">
              <a:extLst>
                <a:ext uri="{FF2B5EF4-FFF2-40B4-BE49-F238E27FC236}">
                  <a16:creationId xmlns:a16="http://schemas.microsoft.com/office/drawing/2014/main" xmlns="" id="{5A43FC5A-D141-485F-B872-74D000428CA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4462880">
              <a:off x="-247967" y="2511906"/>
              <a:ext cx="803563" cy="1040993"/>
            </a:xfrm>
            <a:prstGeom prst="triangle">
              <a:avLst>
                <a:gd name="adj" fmla="val 68591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SimSun" panose="02010600030101010101" pitchFamily="2" charset="-122"/>
                <a:sym typeface="SimSun" panose="02010600030101010101" pitchFamily="2" charset="-122"/>
              </a:endParaRPr>
            </a:p>
          </p:txBody>
        </p:sp>
      </p:grpSp>
      <p:sp>
        <p:nvSpPr>
          <p:cNvPr id="11" name="文本框 19">
            <a:extLst>
              <a:ext uri="{FF2B5EF4-FFF2-40B4-BE49-F238E27FC236}">
                <a16:creationId xmlns:a16="http://schemas.microsoft.com/office/drawing/2014/main" xmlns="" id="{BB2AA445-807E-4166-9A7A-39489E59C257}"/>
              </a:ext>
            </a:extLst>
          </p:cNvPr>
          <p:cNvSpPr txBox="1"/>
          <p:nvPr/>
        </p:nvSpPr>
        <p:spPr>
          <a:xfrm>
            <a:off x="3158883" y="1396999"/>
            <a:ext cx="97428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vi-VN" altLang="zh-CN" sz="9600" spc="600" dirty="0">
                <a:ln w="381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Ciel Soup of Justice" pitchFamily="2" charset="0"/>
                <a:ea typeface="字魂17号-萌趣果冻体" panose="02000000000000000000" pitchFamily="2" charset="-122"/>
                <a:sym typeface="字魂17号-萌趣果冻体" panose="02000000000000000000" pitchFamily="2" charset="-122"/>
              </a:rPr>
              <a:t>KHỞI ĐỘNG</a:t>
            </a:r>
            <a:endParaRPr lang="zh-CN" altLang="en-US" sz="9600" spc="600" dirty="0">
              <a:ln w="38100"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Ciel Soup of Justice" pitchFamily="2" charset="0"/>
              <a:ea typeface="字魂17号-萌趣果冻体" panose="02000000000000000000" pitchFamily="2" charset="-122"/>
              <a:sym typeface="字魂17号-萌趣果冻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8261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25FEB9-332D-4A3E-BB46-41AD51097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69A16CF-4B7A-49E2-80E0-EFAB1C4F00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01825"/>
            <a:ext cx="10515600" cy="4351338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xmlns="" id="{2A1A0987-4C9F-4CC0-9E99-2462B588B7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0E614CA2-49F3-4CA8-8302-3FCFED436CF3}"/>
              </a:ext>
            </a:extLst>
          </p:cNvPr>
          <p:cNvSpPr/>
          <p:nvPr/>
        </p:nvSpPr>
        <p:spPr>
          <a:xfrm>
            <a:off x="800100" y="501650"/>
            <a:ext cx="10591800" cy="58547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Box 11">
            <a:extLst>
              <a:ext uri="{FF2B5EF4-FFF2-40B4-BE49-F238E27FC236}">
                <a16:creationId xmlns:a16="http://schemas.microsoft.com/office/drawing/2014/main" xmlns="" id="{16AA4418-A192-4467-A406-C24307962E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9600" y="1792288"/>
            <a:ext cx="1593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u="sng">
                <a:solidFill>
                  <a:srgbClr val="FF0000"/>
                </a:solidFill>
              </a:rPr>
              <a:t>Bài giải:</a:t>
            </a:r>
          </a:p>
        </p:txBody>
      </p:sp>
      <p:sp>
        <p:nvSpPr>
          <p:cNvPr id="8" name="Text Box 12">
            <a:extLst>
              <a:ext uri="{FF2B5EF4-FFF2-40B4-BE49-F238E27FC236}">
                <a16:creationId xmlns:a16="http://schemas.microsoft.com/office/drawing/2014/main" xmlns="" id="{0C77832F-7C0B-4615-AB07-DBA9E2D9F0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6175" y="2152651"/>
            <a:ext cx="4543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FF"/>
                </a:solidFill>
              </a:rPr>
              <a:t>Cạnh của hình lập phương lúc sau là:</a:t>
            </a:r>
          </a:p>
        </p:txBody>
      </p:sp>
      <p:sp>
        <p:nvSpPr>
          <p:cNvPr id="9" name="Text Box 13">
            <a:extLst>
              <a:ext uri="{FF2B5EF4-FFF2-40B4-BE49-F238E27FC236}">
                <a16:creationId xmlns:a16="http://schemas.microsoft.com/office/drawing/2014/main" xmlns="" id="{19206ECB-CB6C-4909-A644-DEE2011858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1575" y="2836863"/>
            <a:ext cx="4394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FF"/>
                </a:solidFill>
              </a:rPr>
              <a:t>Diện tích xung quanh của hình lập phương lúc sau là:</a:t>
            </a:r>
          </a:p>
        </p:txBody>
      </p:sp>
      <p:sp>
        <p:nvSpPr>
          <p:cNvPr id="10" name="Text Box 15">
            <a:extLst>
              <a:ext uri="{FF2B5EF4-FFF2-40B4-BE49-F238E27FC236}">
                <a16:creationId xmlns:a16="http://schemas.microsoft.com/office/drawing/2014/main" xmlns="" id="{C26961EC-1EC8-4EA7-A676-2EA75B6681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5550" y="3844926"/>
            <a:ext cx="4165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FF"/>
                </a:solidFill>
              </a:rPr>
              <a:t>Diện tích xung quanh của hình lập phương lúc đầu là:</a:t>
            </a:r>
          </a:p>
        </p:txBody>
      </p:sp>
      <p:sp>
        <p:nvSpPr>
          <p:cNvPr id="11" name="Text Box 16">
            <a:extLst>
              <a:ext uri="{FF2B5EF4-FFF2-40B4-BE49-F238E27FC236}">
                <a16:creationId xmlns:a16="http://schemas.microsoft.com/office/drawing/2014/main" xmlns="" id="{BF0B8B4B-3544-40B2-8640-54B4A5FC97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6962" y="4792663"/>
            <a:ext cx="4592638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900">
                <a:solidFill>
                  <a:srgbClr val="0000FF"/>
                </a:solidFill>
              </a:rPr>
              <a:t>Diện tích xung quanh của hình lập phương lúc sau gấp diện tích xung quanh của hình lập phương lúc đầu là:</a:t>
            </a:r>
          </a:p>
        </p:txBody>
      </p:sp>
      <p:sp>
        <p:nvSpPr>
          <p:cNvPr id="12" name="Text Box 18">
            <a:extLst>
              <a:ext uri="{FF2B5EF4-FFF2-40B4-BE49-F238E27FC236}">
                <a16:creationId xmlns:a16="http://schemas.microsoft.com/office/drawing/2014/main" xmlns="" id="{5524167B-3900-485D-9386-2B78620C51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8049" y="2262188"/>
            <a:ext cx="47053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FF"/>
                </a:solidFill>
              </a:rPr>
              <a:t>Diện tích toàn phần của hình lập phương lúc sau là:</a:t>
            </a:r>
          </a:p>
        </p:txBody>
      </p:sp>
      <p:sp>
        <p:nvSpPr>
          <p:cNvPr id="13" name="Text Box 19">
            <a:extLst>
              <a:ext uri="{FF2B5EF4-FFF2-40B4-BE49-F238E27FC236}">
                <a16:creationId xmlns:a16="http://schemas.microsoft.com/office/drawing/2014/main" xmlns="" id="{5650000B-19AE-42E2-940C-44E78E32D9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6199" y="3211513"/>
            <a:ext cx="3886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FF"/>
                </a:solidFill>
              </a:rPr>
              <a:t>Diện tích toàn phần của hình lập phương lúc đầu là:</a:t>
            </a:r>
          </a:p>
        </p:txBody>
      </p:sp>
      <p:sp>
        <p:nvSpPr>
          <p:cNvPr id="14" name="Text Box 20">
            <a:extLst>
              <a:ext uri="{FF2B5EF4-FFF2-40B4-BE49-F238E27FC236}">
                <a16:creationId xmlns:a16="http://schemas.microsoft.com/office/drawing/2014/main" xmlns="" id="{66DEDE4A-EB1B-4F81-8F1D-F2B5D28CAA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7112" y="4259263"/>
            <a:ext cx="451802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FF"/>
                </a:solidFill>
              </a:rPr>
              <a:t>Diện tích toàn phần của hình lập phương lúc sau gấp diện tích toàn phần của hình lập phương lúc đầu là :</a:t>
            </a:r>
          </a:p>
        </p:txBody>
      </p:sp>
      <p:sp>
        <p:nvSpPr>
          <p:cNvPr id="15" name="Line 21">
            <a:extLst>
              <a:ext uri="{FF2B5EF4-FFF2-40B4-BE49-F238E27FC236}">
                <a16:creationId xmlns:a16="http://schemas.microsoft.com/office/drawing/2014/main" xmlns="" id="{08694CF0-3A3E-4201-9F70-A8028B59F695}"/>
              </a:ext>
            </a:extLst>
          </p:cNvPr>
          <p:cNvSpPr>
            <a:spLocks noChangeShapeType="1"/>
          </p:cNvSpPr>
          <p:nvPr/>
        </p:nvSpPr>
        <p:spPr bwMode="auto">
          <a:xfrm>
            <a:off x="6119812" y="2236788"/>
            <a:ext cx="0" cy="419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Rectangle 22">
            <a:extLst>
              <a:ext uri="{FF2B5EF4-FFF2-40B4-BE49-F238E27FC236}">
                <a16:creationId xmlns:a16="http://schemas.microsoft.com/office/drawing/2014/main" xmlns="" id="{C640E8EB-CEB4-4377-9E0F-A82B6F3434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3625" y="2533651"/>
            <a:ext cx="1949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4 x 3  = 12 (cm)</a:t>
            </a:r>
          </a:p>
        </p:txBody>
      </p:sp>
      <p:sp>
        <p:nvSpPr>
          <p:cNvPr id="17" name="Rectangle 23">
            <a:extLst>
              <a:ext uri="{FF2B5EF4-FFF2-40B4-BE49-F238E27FC236}">
                <a16:creationId xmlns:a16="http://schemas.microsoft.com/office/drawing/2014/main" xmlns="" id="{CB7A63AB-9211-4E05-9208-1381648F51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3225" y="3522663"/>
            <a:ext cx="31416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 (12  x 12) x 4 = 576 (cm</a:t>
            </a:r>
            <a:r>
              <a:rPr lang="en-US" altLang="en-US" sz="2000" baseline="30000"/>
              <a:t>2</a:t>
            </a:r>
            <a:r>
              <a:rPr lang="en-US" altLang="en-US" sz="2000"/>
              <a:t>)</a:t>
            </a:r>
          </a:p>
        </p:txBody>
      </p:sp>
      <p:sp>
        <p:nvSpPr>
          <p:cNvPr id="18" name="Rectangle 24">
            <a:extLst>
              <a:ext uri="{FF2B5EF4-FFF2-40B4-BE49-F238E27FC236}">
                <a16:creationId xmlns:a16="http://schemas.microsoft.com/office/drawing/2014/main" xmlns="" id="{AC091323-5C44-4AD6-9582-1D1176D51A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5775" y="4468813"/>
            <a:ext cx="26209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(4 x 4) x 4 = 64 (cm</a:t>
            </a:r>
            <a:r>
              <a:rPr lang="en-US" altLang="en-US" sz="2000" baseline="30000"/>
              <a:t>2</a:t>
            </a:r>
            <a:r>
              <a:rPr lang="en-US" altLang="en-US" sz="2000"/>
              <a:t>)</a:t>
            </a:r>
          </a:p>
        </p:txBody>
      </p:sp>
      <p:sp>
        <p:nvSpPr>
          <p:cNvPr id="19" name="Rectangle 25">
            <a:extLst>
              <a:ext uri="{FF2B5EF4-FFF2-40B4-BE49-F238E27FC236}">
                <a16:creationId xmlns:a16="http://schemas.microsoft.com/office/drawing/2014/main" xmlns="" id="{1614BC62-6AD5-493D-842F-3129B1D1AE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1988" y="5853113"/>
            <a:ext cx="2266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576 : 64  = 9 (lần)</a:t>
            </a:r>
          </a:p>
        </p:txBody>
      </p:sp>
      <p:sp>
        <p:nvSpPr>
          <p:cNvPr id="20" name="Rectangle 26">
            <a:extLst>
              <a:ext uri="{FF2B5EF4-FFF2-40B4-BE49-F238E27FC236}">
                <a16:creationId xmlns:a16="http://schemas.microsoft.com/office/drawing/2014/main" xmlns="" id="{7F0DEF69-1C7E-4D54-8287-26F76B9743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5637" y="2921000"/>
            <a:ext cx="31194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(12  x 12) x 6 = 864 (cm</a:t>
            </a:r>
            <a:r>
              <a:rPr lang="en-US" altLang="en-US" sz="2000" baseline="30000"/>
              <a:t>2</a:t>
            </a:r>
            <a:r>
              <a:rPr lang="en-US" altLang="en-US" sz="2000"/>
              <a:t>)</a:t>
            </a:r>
          </a:p>
        </p:txBody>
      </p:sp>
      <p:sp>
        <p:nvSpPr>
          <p:cNvPr id="21" name="Rectangle 27">
            <a:extLst>
              <a:ext uri="{FF2B5EF4-FFF2-40B4-BE49-F238E27FC236}">
                <a16:creationId xmlns:a16="http://schemas.microsoft.com/office/drawing/2014/main" xmlns="" id="{800E1646-6492-4E3C-A6DA-B727DE1F59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5637" y="3929063"/>
            <a:ext cx="2762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(4  x  4) x 6 = 96 (cm</a:t>
            </a:r>
            <a:r>
              <a:rPr lang="en-US" altLang="en-US" sz="2000" baseline="30000"/>
              <a:t>2</a:t>
            </a:r>
            <a:r>
              <a:rPr lang="en-US" altLang="en-US" sz="2000"/>
              <a:t>)</a:t>
            </a:r>
          </a:p>
        </p:txBody>
      </p:sp>
      <p:sp>
        <p:nvSpPr>
          <p:cNvPr id="22" name="Rectangle 28">
            <a:extLst>
              <a:ext uri="{FF2B5EF4-FFF2-40B4-BE49-F238E27FC236}">
                <a16:creationId xmlns:a16="http://schemas.microsoft.com/office/drawing/2014/main" xmlns="" id="{3737C7E1-F4CC-4E97-942A-DD7C5FE23E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7249" y="5265738"/>
            <a:ext cx="2266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864 : 96  = 9 (lần)</a:t>
            </a:r>
          </a:p>
        </p:txBody>
      </p:sp>
      <p:sp>
        <p:nvSpPr>
          <p:cNvPr id="23" name="Text Box 14">
            <a:extLst>
              <a:ext uri="{FF2B5EF4-FFF2-40B4-BE49-F238E27FC236}">
                <a16:creationId xmlns:a16="http://schemas.microsoft.com/office/drawing/2014/main" xmlns="" id="{29FC144B-EBB3-419D-88F9-7DC407C23A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5949" y="5683250"/>
            <a:ext cx="1889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u="sng"/>
              <a:t>Đáp số</a:t>
            </a:r>
            <a:r>
              <a:rPr lang="en-US" altLang="en-US" sz="2000"/>
              <a:t>: 9 lần</a:t>
            </a:r>
            <a:endParaRPr lang="en-US" altLang="en-US" sz="2000" baseline="30000"/>
          </a:p>
        </p:txBody>
      </p:sp>
      <p:sp>
        <p:nvSpPr>
          <p:cNvPr id="24" name="Text Box 9">
            <a:extLst>
              <a:ext uri="{FF2B5EF4-FFF2-40B4-BE49-F238E27FC236}">
                <a16:creationId xmlns:a16="http://schemas.microsoft.com/office/drawing/2014/main" xmlns="" id="{C5EC3E72-A43F-4FF2-BA1D-ECE36CDA22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8413" y="652463"/>
            <a:ext cx="96408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u="sng">
                <a:solidFill>
                  <a:srgbClr val="002060"/>
                </a:solidFill>
              </a:rPr>
              <a:t>Bài 3</a:t>
            </a:r>
            <a:r>
              <a:rPr lang="en-US" altLang="en-US" sz="2400" b="1">
                <a:solidFill>
                  <a:srgbClr val="002060"/>
                </a:solidFill>
              </a:rPr>
              <a:t>. Một hình lập phương có cạnh 4cm, nếu gấp cạnh của hình lập phương lên 3 lần thì diện tích xung quanh và diện tích toàn phần của nó gấp bao nhiêu lần? Vì sao?  </a:t>
            </a:r>
          </a:p>
        </p:txBody>
      </p:sp>
    </p:spTree>
    <p:extLst>
      <p:ext uri="{BB962C8B-B14F-4D97-AF65-F5344CB8AC3E}">
        <p14:creationId xmlns:p14="http://schemas.microsoft.com/office/powerpoint/2010/main" val="2203451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F11491-CDE0-485F-9717-50803205A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" y="345670"/>
            <a:ext cx="10515600" cy="1325563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A2BCE69-31AA-40E5-BD4A-35F3F997CA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xmlns="" id="{3A17E653-6A31-40D4-A341-4DB1603B9C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7F3128B1-BBB0-4983-85E5-4CD26BF87D42}"/>
              </a:ext>
            </a:extLst>
          </p:cNvPr>
          <p:cNvSpPr/>
          <p:nvPr/>
        </p:nvSpPr>
        <p:spPr>
          <a:xfrm>
            <a:off x="800100" y="501650"/>
            <a:ext cx="10591800" cy="58547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875416D-F735-4CA2-AE1B-799FB109B7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7738" y="901319"/>
            <a:ext cx="50831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</a:rPr>
              <a:t>Sxq hình lập phương cũ = a x a x 4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3D029A5-9746-46A0-AEE9-3C8C3A41FA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0238" y="1496632"/>
            <a:ext cx="7010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Sxq HLP mới = (a x 3) x (a x 3) x 4 = 9 x a x a x 4 </a:t>
            </a:r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xmlns="" id="{87463BEA-1987-4E1B-A42F-CD7688D6F7AE}"/>
              </a:ext>
            </a:extLst>
          </p:cNvPr>
          <p:cNvSpPr/>
          <p:nvPr/>
        </p:nvSpPr>
        <p:spPr>
          <a:xfrm rot="5400000">
            <a:off x="8054975" y="1498219"/>
            <a:ext cx="146050" cy="1066800"/>
          </a:xfrm>
          <a:prstGeom prst="rightBrace">
            <a:avLst>
              <a:gd name="adj1" fmla="val 8333"/>
              <a:gd name="adj2" fmla="val 51239"/>
            </a:avLst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BD612E6-8A83-4D38-A47E-3BF41C3FE7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2338" y="2763433"/>
            <a:ext cx="50149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</a:rPr>
              <a:t>Stp hình lập phương cũ = a x a x 6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19F913B-8AD3-4036-885E-1C26E04E29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9113" y="3520670"/>
            <a:ext cx="72326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Stp  HLP mới = (a x 3) x (a x 3) x 6 = 9 x a x a x 6 </a:t>
            </a:r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xmlns="" id="{BF67F376-18EC-4509-AD9F-8022FDD05D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060" y="4737173"/>
            <a:ext cx="783844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"/>
              </a:spcBef>
              <a:buFontTx/>
              <a:buNone/>
            </a:pPr>
            <a:r>
              <a:rPr lang="en-US" altLang="en-US" sz="2400" b="1">
                <a:solidFill>
                  <a:schemeClr val="accent2"/>
                </a:solidFill>
              </a:rPr>
              <a:t>    Nếu gấp cạnh của hình lập phương lên </a:t>
            </a:r>
            <a:r>
              <a:rPr lang="en-US" altLang="en-US" sz="2400" b="1">
                <a:solidFill>
                  <a:srgbClr val="FF0000"/>
                </a:solidFill>
              </a:rPr>
              <a:t>3 lần </a:t>
            </a:r>
            <a:r>
              <a:rPr lang="en-US" altLang="en-US" sz="2400" b="1">
                <a:solidFill>
                  <a:schemeClr val="accent2"/>
                </a:solidFill>
              </a:rPr>
              <a:t>thì diện tích xung quanh và diện tích toàn phần của nó gấp lên </a:t>
            </a:r>
            <a:r>
              <a:rPr lang="en-US" altLang="en-US" sz="2400" b="1">
                <a:solidFill>
                  <a:srgbClr val="FF0000"/>
                </a:solidFill>
              </a:rPr>
              <a:t>9 lần</a:t>
            </a:r>
            <a:r>
              <a:rPr lang="en-US" altLang="en-US" sz="2400" b="1">
                <a:solidFill>
                  <a:schemeClr val="accent2"/>
                </a:solidFill>
              </a:rPr>
              <a:t>.</a:t>
            </a:r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xmlns="" id="{FBE59B7E-EB02-42DF-A3ED-353A388CF516}"/>
              </a:ext>
            </a:extLst>
          </p:cNvPr>
          <p:cNvSpPr/>
          <p:nvPr/>
        </p:nvSpPr>
        <p:spPr>
          <a:xfrm rot="5400000">
            <a:off x="7823200" y="3528134"/>
            <a:ext cx="301625" cy="1066800"/>
          </a:xfrm>
          <a:prstGeom prst="rightBrace">
            <a:avLst>
              <a:gd name="adj1" fmla="val 8333"/>
              <a:gd name="adj2" fmla="val 51239"/>
            </a:avLst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</a:endParaRPr>
          </a:p>
        </p:txBody>
      </p:sp>
      <p:pic>
        <p:nvPicPr>
          <p:cNvPr id="13" name="Picture 2" descr="Cách làm bánh rán Doremon (Dorayaki) nhân đậu đỏ | Doraemon, Anime, Đang yêu">
            <a:extLst>
              <a:ext uri="{FF2B5EF4-FFF2-40B4-BE49-F238E27FC236}">
                <a16:creationId xmlns:a16="http://schemas.microsoft.com/office/drawing/2014/main" xmlns="" id="{8BCC8746-4034-40A9-AD0E-BDA1983707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48" b="97025" l="0" r="100000"/>
                    </a14:imgEffect>
                    <a14:imgEffect>
                      <a14:sharpenSoften amount="250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1690" y="2370964"/>
            <a:ext cx="3737485" cy="4487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429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/>
      <p:bldP spid="10" grpId="0"/>
      <p:bldP spid="11" grpId="0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97 Herbal Texture. Vector Grass. Green Grass Illustrations &amp;amp; Clip Art -  iStock">
            <a:extLst>
              <a:ext uri="{FF2B5EF4-FFF2-40B4-BE49-F238E27FC236}">
                <a16:creationId xmlns:a16="http://schemas.microsoft.com/office/drawing/2014/main" xmlns="" id="{D8AE7D4C-7E41-4C34-8856-1AA631AF7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9788117-9DDD-48C4-9E21-84C824ADB9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407" b="98889" l="6250" r="97656">
                        <a14:backgroundMark x1="15521" y1="12778" x2="9896" y2="32870"/>
                        <a14:backgroundMark x1="19063" y1="15278" x2="12344" y2="32407"/>
                        <a14:backgroundMark x1="23229" y1="9630" x2="39271" y2="14074"/>
                        <a14:backgroundMark x1="38490" y1="13056" x2="45000" y2="12593"/>
                        <a14:backgroundMark x1="38490" y1="17963" x2="46927" y2="15370"/>
                        <a14:backgroundMark x1="25677" y1="37222" x2="34063" y2="55093"/>
                        <a14:backgroundMark x1="26094" y1="34537" x2="42656" y2="40741"/>
                        <a14:backgroundMark x1="44688" y1="40741" x2="63854" y2="37315"/>
                        <a14:backgroundMark x1="38229" y1="42407" x2="34896" y2="62037"/>
                        <a14:backgroundMark x1="59740" y1="37500" x2="59740" y2="46389"/>
                        <a14:backgroundMark x1="78333" y1="40278" x2="76146" y2="53333"/>
                        <a14:backgroundMark x1="78073" y1="44167" x2="76563" y2="52593"/>
                        <a14:backgroundMark x1="41406" y1="47407" x2="50417" y2="42500"/>
                        <a14:backgroundMark x1="50417" y1="42500" x2="50417" y2="42500"/>
                        <a14:backgroundMark x1="51927" y1="75093" x2="63594" y2="73056"/>
                        <a14:backgroundMark x1="33438" y1="13148" x2="37396" y2="16574"/>
                        <a14:backgroundMark x1="44219" y1="19722" x2="46198" y2="18519"/>
                        <a14:backgroundMark x1="18333" y1="15556" x2="24010" y2="10093"/>
                        <a14:backgroundMark x1="19219" y1="16111" x2="23646" y2="12130"/>
                        <a14:backgroundMark x1="29063" y1="12778" x2="33385" y2="14537"/>
                      </a14:backgroundRemoval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48260"/>
            <a:ext cx="12192000" cy="68580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xmlns="" id="{681A7C98-55EC-47E5-860F-19D7B3038A4C}"/>
              </a:ext>
            </a:extLst>
          </p:cNvPr>
          <p:cNvSpPr/>
          <p:nvPr/>
        </p:nvSpPr>
        <p:spPr>
          <a:xfrm>
            <a:off x="1680633" y="5676900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59205B42-7D7B-4207-9086-1A2CB0323FC0}"/>
              </a:ext>
            </a:extLst>
          </p:cNvPr>
          <p:cNvSpPr/>
          <p:nvPr/>
        </p:nvSpPr>
        <p:spPr>
          <a:xfrm>
            <a:off x="2931917" y="393472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62669FE5-97E7-4B3A-9122-C23DC3AC83E6}"/>
              </a:ext>
            </a:extLst>
          </p:cNvPr>
          <p:cNvSpPr/>
          <p:nvPr/>
        </p:nvSpPr>
        <p:spPr>
          <a:xfrm>
            <a:off x="1873138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E1B7A12F-679E-47BD-AC74-9664A639304E}"/>
              </a:ext>
            </a:extLst>
          </p:cNvPr>
          <p:cNvSpPr/>
          <p:nvPr/>
        </p:nvSpPr>
        <p:spPr>
          <a:xfrm>
            <a:off x="4722216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DF36D649-FBFF-4864-9182-100E75EF5E93}"/>
              </a:ext>
            </a:extLst>
          </p:cNvPr>
          <p:cNvSpPr/>
          <p:nvPr/>
        </p:nvSpPr>
        <p:spPr>
          <a:xfrm>
            <a:off x="7831175" y="129740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10D1A002-6525-4B0F-BDD4-36023849B9A5}"/>
              </a:ext>
            </a:extLst>
          </p:cNvPr>
          <p:cNvSpPr/>
          <p:nvPr/>
        </p:nvSpPr>
        <p:spPr>
          <a:xfrm>
            <a:off x="6887899" y="354737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8F3B4B32-0AF0-4730-9529-BA9D269E14C0}"/>
              </a:ext>
            </a:extLst>
          </p:cNvPr>
          <p:cNvSpPr/>
          <p:nvPr/>
        </p:nvSpPr>
        <p:spPr>
          <a:xfrm>
            <a:off x="4778452" y="3385048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A0DC976A-9A4D-4D0A-8559-7CF73C48B708}"/>
              </a:ext>
            </a:extLst>
          </p:cNvPr>
          <p:cNvSpPr/>
          <p:nvPr/>
        </p:nvSpPr>
        <p:spPr>
          <a:xfrm>
            <a:off x="5322191" y="526341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75E97C01-FDD5-4615-8FE4-2D82B9966FE0}"/>
              </a:ext>
            </a:extLst>
          </p:cNvPr>
          <p:cNvSpPr/>
          <p:nvPr/>
        </p:nvSpPr>
        <p:spPr>
          <a:xfrm>
            <a:off x="7935828" y="5058946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7D7F8249-6889-4D3D-96A8-8AC3F6F577C1}"/>
              </a:ext>
            </a:extLst>
          </p:cNvPr>
          <p:cNvSpPr/>
          <p:nvPr/>
        </p:nvSpPr>
        <p:spPr>
          <a:xfrm>
            <a:off x="9556904" y="2874011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B2D0502B-68AD-44F1-8A86-744D5792D6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92407" y="4241739"/>
            <a:ext cx="3334951" cy="3340983"/>
          </a:xfrm>
          <a:prstGeom prst="rect">
            <a:avLst/>
          </a:prstGeom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xmlns="" id="{95DD04FB-437B-4455-B918-01F12B378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439271" y="80840"/>
            <a:ext cx="3877800" cy="243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65B45DD-5326-455F-8D8E-7C97AB275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57983" y="3958749"/>
            <a:ext cx="2083471" cy="2871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9730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454 0.06737 L 0.09454 0.06737 C 0.12644 0.0625 0.1586 0.06158 0.19024 0.05301 C 0.19727 0.05116 0.20326 0.0426 0.20938 0.03612 C 0.21654 0.02824 0.21159 0.025 0.22045 0.01899 C 0.22514 0.01598 0.23008 0.01528 0.2349 0.01343 C 0.23646 0.01135 0.23816 0.00996 0.23959 0.00764 C 0.24831 -0.00532 0.25547 -0.02176 0.26524 -0.03194 C 0.27045 -0.03773 0.27553 -0.04421 0.28112 -0.04907 C 0.28321 -0.05092 0.28529 -0.05347 0.2875 -0.05463 C 0.29167 -0.05717 0.29597 -0.05856 0.30027 -0.06041 C 0.3056 -0.0662 0.31133 -0.0706 0.31628 -0.07754 C 0.32266 -0.08657 0.33165 -0.10301 0.33698 -0.11713 C 0.33972 -0.12453 0.34271 -0.13194 0.34493 -0.13981 C 0.34701 -0.14699 0.34818 -0.15509 0.34974 -0.1625 C 0.35118 -0.19027 0.3504 -0.22152 0.35769 -0.24768 C 0.35925 -0.25301 0.36198 -0.25717 0.36407 -0.2618 C 0.36732 -0.27592 0.37032 -0.29027 0.3737 -0.30439 C 0.37461 -0.30833 0.37644 -0.31157 0.37683 -0.31574 C 0.37852 -0.33078 0.37878 -0.34606 0.38008 -0.36111 C 0.38204 -0.38541 0.38425 -0.39444 0.38477 -0.41782 C 0.38516 -0.43009 0.38477 -0.44236 0.38477 -0.45463 " pathEditMode="relative" ptsTypes="AAAAAAAAAAAAAAAAAAAA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xmlns="" id="{9BF5A41C-19DF-4F54-B63B-751AD1890E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hú mèo máy Doreamon ăn bánh rán hình ảnh PNG">
            <a:extLst>
              <a:ext uri="{FF2B5EF4-FFF2-40B4-BE49-F238E27FC236}">
                <a16:creationId xmlns:a16="http://schemas.microsoft.com/office/drawing/2014/main" xmlns="" id="{67FE5ABC-126B-4350-8C1F-EDFF9184A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7667" y1="7237" x2="70833" y2="16974"/>
                        <a14:foregroundMark x1="53833" y1="5395" x2="65500" y2="18158"/>
                        <a14:foregroundMark x1="7500" y1="23289" x2="67667" y2="51842"/>
                        <a14:foregroundMark x1="70000" y1="13684" x2="49333" y2="64605"/>
                        <a14:foregroundMark x1="35500" y1="11316" x2="33333" y2="62237"/>
                        <a14:foregroundMark x1="41500" y1="8947" x2="47500" y2="55132"/>
                        <a14:foregroundMark x1="17000" y1="15921" x2="32000" y2="63158"/>
                        <a14:foregroundMark x1="28000" y1="14211" x2="20667" y2="58158"/>
                        <a14:foregroundMark x1="72333" y1="18553" x2="72500" y2="41711"/>
                        <a14:foregroundMark x1="78000" y1="22763" x2="78833" y2="27763"/>
                        <a14:foregroundMark x1="72500" y1="44211" x2="66000" y2="60395"/>
                        <a14:foregroundMark x1="82833" y1="51316" x2="86833" y2="55921"/>
                        <a14:foregroundMark x1="68833" y1="41711" x2="95667" y2="41053"/>
                        <a14:foregroundMark x1="91000" y1="48684" x2="85667" y2="57763"/>
                        <a14:foregroundMark x1="97167" y1="40526" x2="94833" y2="46842"/>
                        <a14:foregroundMark x1="67667" y1="41447" x2="68000" y2="47632"/>
                        <a14:foregroundMark x1="78667" y1="31974" x2="78333" y2="40789"/>
                        <a14:foregroundMark x1="29167" y1="46053" x2="52667" y2="49474"/>
                        <a14:foregroundMark x1="12667" y1="28684" x2="25667" y2="58947"/>
                        <a14:foregroundMark x1="34333" y1="62368" x2="55167" y2="88553"/>
                        <a14:foregroundMark x1="51833" y1="52763" x2="62667" y2="94211"/>
                        <a14:foregroundMark x1="73167" y1="59079" x2="57000" y2="95921"/>
                        <a14:foregroundMark x1="37333" y1="62632" x2="58000" y2="74211"/>
                        <a14:foregroundMark x1="51000" y1="16447" x2="56167" y2="17632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78755" y="1673157"/>
            <a:ext cx="3642619" cy="4613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loud 5">
            <a:extLst>
              <a:ext uri="{FF2B5EF4-FFF2-40B4-BE49-F238E27FC236}">
                <a16:creationId xmlns:a16="http://schemas.microsoft.com/office/drawing/2014/main" xmlns="" id="{E02C5B54-9609-47A1-B5EB-4405104D37B3}"/>
              </a:ext>
            </a:extLst>
          </p:cNvPr>
          <p:cNvSpPr/>
          <p:nvPr/>
        </p:nvSpPr>
        <p:spPr>
          <a:xfrm>
            <a:off x="-1225138" y="-1314174"/>
            <a:ext cx="9513337" cy="6310520"/>
          </a:xfrm>
          <a:prstGeom prst="cloud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xmlns="" id="{BADC29F1-D9A9-4BD3-AB6E-68E0E324F853}"/>
              </a:ext>
            </a:extLst>
          </p:cNvPr>
          <p:cNvSpPr/>
          <p:nvPr/>
        </p:nvSpPr>
        <p:spPr>
          <a:xfrm>
            <a:off x="-947070" y="-1036894"/>
            <a:ext cx="8935369" cy="5597874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6132D75-470E-493B-8B95-0B8487C10814}"/>
              </a:ext>
            </a:extLst>
          </p:cNvPr>
          <p:cNvSpPr txBox="1"/>
          <p:nvPr/>
        </p:nvSpPr>
        <p:spPr>
          <a:xfrm>
            <a:off x="-468256" y="571500"/>
            <a:ext cx="924176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600">
                <a:ln w="381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Cookies" panose="02040603050506020204" pitchFamily="18" charset="0"/>
              </a:rPr>
              <a:t>Cám ơn các bạn</a:t>
            </a:r>
          </a:p>
          <a:p>
            <a:pPr algn="ctr"/>
            <a:r>
              <a:rPr lang="vi-VN" sz="6600">
                <a:ln w="381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Cookies" panose="02040603050506020204" pitchFamily="18" charset="0"/>
              </a:rPr>
              <a:t>Bánh rán ngon quá !</a:t>
            </a:r>
            <a:endParaRPr lang="en-US" sz="6600" dirty="0">
              <a:ln w="38100"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934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2" name="Slide moi.wav"/>
          </p:stSnd>
        </p:sndAc>
      </p:transition>
    </mc:Choice>
    <mc:Fallback xmlns="">
      <p:transition spd="slow">
        <p:random/>
        <p:sndAc>
          <p:stSnd>
            <p:snd r:embed="rId6" name="Slide moi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xmlns="" id="{15C1099E-8E90-4506-BAFC-F71DE37A36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3">
            <a:extLst>
              <a:ext uri="{FF2B5EF4-FFF2-40B4-BE49-F238E27FC236}">
                <a16:creationId xmlns:a16="http://schemas.microsoft.com/office/drawing/2014/main" xmlns="" id="{23C0E85E-1ADF-4173-B673-B5ACA2E27B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954" b="70982"/>
          <a:stretch/>
        </p:blipFill>
        <p:spPr bwMode="auto">
          <a:xfrm flipH="1">
            <a:off x="203198" y="1397000"/>
            <a:ext cx="3958503" cy="546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6">
            <a:extLst>
              <a:ext uri="{FF2B5EF4-FFF2-40B4-BE49-F238E27FC236}">
                <a16:creationId xmlns:a16="http://schemas.microsoft.com/office/drawing/2014/main" xmlns="" id="{1472342F-DB0C-407A-8821-35FA61F509B4}"/>
              </a:ext>
            </a:extLst>
          </p:cNvPr>
          <p:cNvGrpSpPr>
            <a:grpSpLocks/>
          </p:cNvGrpSpPr>
          <p:nvPr/>
        </p:nvGrpSpPr>
        <p:grpSpPr bwMode="auto">
          <a:xfrm>
            <a:off x="3302001" y="887663"/>
            <a:ext cx="8534399" cy="3581401"/>
            <a:chOff x="-366682" y="503709"/>
            <a:chExt cx="6986523" cy="4729018"/>
          </a:xfrm>
        </p:grpSpPr>
        <p:sp>
          <p:nvSpPr>
            <p:cNvPr id="7" name="椭圆 14">
              <a:extLst>
                <a:ext uri="{FF2B5EF4-FFF2-40B4-BE49-F238E27FC236}">
                  <a16:creationId xmlns:a16="http://schemas.microsoft.com/office/drawing/2014/main" xmlns="" id="{7151C843-44E6-4524-B2CC-A0CCD6ECDE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041" y="503709"/>
              <a:ext cx="6400800" cy="47290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SimSun" panose="02010600030101010101" pitchFamily="2" charset="-122"/>
                <a:sym typeface="SimSun" panose="02010600030101010101" pitchFamily="2" charset="-122"/>
              </a:endParaRPr>
            </a:p>
          </p:txBody>
        </p:sp>
        <p:sp>
          <p:nvSpPr>
            <p:cNvPr id="8" name="等腰三角形 15">
              <a:extLst>
                <a:ext uri="{FF2B5EF4-FFF2-40B4-BE49-F238E27FC236}">
                  <a16:creationId xmlns:a16="http://schemas.microsoft.com/office/drawing/2014/main" xmlns="" id="{5A43FC5A-D141-485F-B872-74D000428CA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4462880">
              <a:off x="-247967" y="2511906"/>
              <a:ext cx="803563" cy="1040993"/>
            </a:xfrm>
            <a:prstGeom prst="triangle">
              <a:avLst>
                <a:gd name="adj" fmla="val 68591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SimSun" panose="02010600030101010101" pitchFamily="2" charset="-122"/>
                <a:sym typeface="SimSun" panose="02010600030101010101" pitchFamily="2" charset="-122"/>
              </a:endParaRPr>
            </a:p>
          </p:txBody>
        </p:sp>
      </p:grpSp>
      <p:sp>
        <p:nvSpPr>
          <p:cNvPr id="11" name="文本框 19">
            <a:extLst>
              <a:ext uri="{FF2B5EF4-FFF2-40B4-BE49-F238E27FC236}">
                <a16:creationId xmlns:a16="http://schemas.microsoft.com/office/drawing/2014/main" xmlns="" id="{BB2AA445-807E-4166-9A7A-39489E59C257}"/>
              </a:ext>
            </a:extLst>
          </p:cNvPr>
          <p:cNvSpPr txBox="1"/>
          <p:nvPr/>
        </p:nvSpPr>
        <p:spPr>
          <a:xfrm>
            <a:off x="2828142" y="1396999"/>
            <a:ext cx="9742835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vi-VN" altLang="zh-CN" sz="10700" spc="600">
                <a:ln w="381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Ciel Soup of Justice" pitchFamily="2" charset="0"/>
                <a:ea typeface="字魂17号-萌趣果冻体" panose="02000000000000000000" pitchFamily="2" charset="-122"/>
                <a:sym typeface="字魂17号-萌趣果冻体" panose="02000000000000000000" pitchFamily="2" charset="-122"/>
              </a:rPr>
              <a:t>CỦNG CỐ</a:t>
            </a:r>
            <a:endParaRPr lang="zh-CN" altLang="en-US" sz="10700" spc="600" dirty="0">
              <a:ln w="38100"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Ciel Soup of Justice" pitchFamily="2" charset="0"/>
              <a:ea typeface="字魂17号-萌趣果冻体" panose="02000000000000000000" pitchFamily="2" charset="-122"/>
              <a:sym typeface="字魂17号-萌趣果冻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59196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xmlns="" id="{903A3607-ED06-40B6-8EE9-876A8EE64C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xmlns="" id="{C26ED844-AB67-412E-B50C-DA079E354093}"/>
              </a:ext>
            </a:extLst>
          </p:cNvPr>
          <p:cNvSpPr/>
          <p:nvPr/>
        </p:nvSpPr>
        <p:spPr>
          <a:xfrm>
            <a:off x="800100" y="501650"/>
            <a:ext cx="10591800" cy="58547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Hướng dẫn cách làm bánh rán Đôrêmon siêu ngon - Tiệm Bánh Nguyệt An Nhiên">
            <a:extLst>
              <a:ext uri="{FF2B5EF4-FFF2-40B4-BE49-F238E27FC236}">
                <a16:creationId xmlns:a16="http://schemas.microsoft.com/office/drawing/2014/main" xmlns="" id="{F815F656-610D-4F84-AA73-51858DED9E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72" b="100000" l="5296" r="94073">
                        <a14:foregroundMark x1="70113" y1="52428" x2="71375" y2="55542"/>
                        <a14:backgroundMark x1="82093" y1="93524" x2="78689" y2="97385"/>
                        <a14:backgroundMark x1="33544" y1="93524" x2="38714" y2="97385"/>
                      </a14:backgroundRemoval>
                    </a14:imgEffect>
                    <a14:imgEffect>
                      <a14:saturation sat="3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006800" y="3226945"/>
            <a:ext cx="3351650" cy="339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Box 16">
            <a:extLst>
              <a:ext uri="{FF2B5EF4-FFF2-40B4-BE49-F238E27FC236}">
                <a16:creationId xmlns:a16="http://schemas.microsoft.com/office/drawing/2014/main" xmlns="" id="{C8726A9E-1877-4C82-9F3E-5823305EAB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2200" y="1059879"/>
            <a:ext cx="7289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1. Một hình hộp chữ nhật có chiều dài 4dm, chiều rộng 3dm và chiều cao 2dm thì diện tích xung quanh của hình đó là 28dm</a:t>
            </a:r>
            <a:r>
              <a:rPr lang="en-US" altLang="en-US" sz="2000" baseline="30000"/>
              <a:t>2</a:t>
            </a:r>
            <a:r>
              <a:rPr lang="en-US" altLang="en-US" sz="2000"/>
              <a:t>.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3B8C6C5B-E7E6-49AB-A8A6-832804F20267}"/>
              </a:ext>
            </a:extLst>
          </p:cNvPr>
          <p:cNvSpPr/>
          <p:nvPr/>
        </p:nvSpPr>
        <p:spPr>
          <a:xfrm>
            <a:off x="8598375" y="1212279"/>
            <a:ext cx="688975" cy="58261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27" name="Text Box 16">
            <a:extLst>
              <a:ext uri="{FF2B5EF4-FFF2-40B4-BE49-F238E27FC236}">
                <a16:creationId xmlns:a16="http://schemas.microsoft.com/office/drawing/2014/main" xmlns="" id="{57A67A9C-4460-4E31-BA90-A654F1BC47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2200" y="2431479"/>
            <a:ext cx="7289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2. Một hình lập phương có cạnh là 3cm thì diện tích toàn phần của hình đó là 36cm</a:t>
            </a:r>
            <a:r>
              <a:rPr lang="en-US" altLang="en-US" sz="2000" baseline="30000"/>
              <a:t>2</a:t>
            </a:r>
            <a:r>
              <a:rPr lang="en-US" altLang="en-US" sz="2000"/>
              <a:t>.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A0BC38DD-B0B1-4666-B526-88D01A67BFFA}"/>
              </a:ext>
            </a:extLst>
          </p:cNvPr>
          <p:cNvSpPr/>
          <p:nvPr/>
        </p:nvSpPr>
        <p:spPr>
          <a:xfrm>
            <a:off x="8598375" y="2355279"/>
            <a:ext cx="688975" cy="58261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31" name="Text Box 16">
            <a:extLst>
              <a:ext uri="{FF2B5EF4-FFF2-40B4-BE49-F238E27FC236}">
                <a16:creationId xmlns:a16="http://schemas.microsoft.com/office/drawing/2014/main" xmlns="" id="{803B9159-BEEC-48F1-BE6A-3E62829FA7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2200" y="3726879"/>
            <a:ext cx="74961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3. Một hình lập phương có cạnh là a, nếu gấp cạnh của hình lập phương lên 4 lần thì diện tích xung quanh và diện tích toàn phần của nó gấp lên 8 lần.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AF50E549-151B-44F1-AA3A-13B2E9C9C687}"/>
              </a:ext>
            </a:extLst>
          </p:cNvPr>
          <p:cNvSpPr/>
          <p:nvPr/>
        </p:nvSpPr>
        <p:spPr>
          <a:xfrm>
            <a:off x="8599963" y="3803079"/>
            <a:ext cx="687387" cy="5810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33" name="Text Box 16">
            <a:extLst>
              <a:ext uri="{FF2B5EF4-FFF2-40B4-BE49-F238E27FC236}">
                <a16:creationId xmlns:a16="http://schemas.microsoft.com/office/drawing/2014/main" xmlns="" id="{EBA62AEA-E1EF-4D6A-9066-39C7C394EC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1300" y="1821879"/>
            <a:ext cx="7289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Sxq = (4 + 3) x 2 x 2 = 28 dm</a:t>
            </a:r>
            <a:r>
              <a:rPr lang="en-US" altLang="en-US" sz="2000" baseline="3000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4" name="Text Box 16">
            <a:extLst>
              <a:ext uri="{FF2B5EF4-FFF2-40B4-BE49-F238E27FC236}">
                <a16:creationId xmlns:a16="http://schemas.microsoft.com/office/drawing/2014/main" xmlns="" id="{7A0580F2-9006-4F52-837F-3E0BD371B3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3838" y="3345879"/>
            <a:ext cx="7289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Stp = (3 x 3) x 6 = 54 cm</a:t>
            </a:r>
            <a:r>
              <a:rPr lang="en-US" altLang="en-US" sz="2000" baseline="3000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5" name="Text Box 16">
            <a:extLst>
              <a:ext uri="{FF2B5EF4-FFF2-40B4-BE49-F238E27FC236}">
                <a16:creationId xmlns:a16="http://schemas.microsoft.com/office/drawing/2014/main" xmlns="" id="{CDC3DCA0-576E-4D22-B7F8-72A17BA0C2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8600" y="4717479"/>
            <a:ext cx="728980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Sxq = (a x 4) x (a x 4) x 4 = </a:t>
            </a:r>
            <a:r>
              <a:rPr lang="en-US" altLang="en-US" sz="2000">
                <a:solidFill>
                  <a:srgbClr val="0000FF"/>
                </a:solidFill>
              </a:rPr>
              <a:t>16 </a:t>
            </a:r>
            <a:r>
              <a:rPr lang="en-US" altLang="en-US" sz="2000">
                <a:solidFill>
                  <a:srgbClr val="FF0000"/>
                </a:solidFill>
              </a:rPr>
              <a:t>x a x a x 4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Stp = (a x 4) x (a x 4) x 6 = </a:t>
            </a:r>
            <a:r>
              <a:rPr lang="en-US" altLang="en-US" sz="2000">
                <a:solidFill>
                  <a:srgbClr val="0000FF"/>
                </a:solidFill>
              </a:rPr>
              <a:t>16</a:t>
            </a:r>
            <a:r>
              <a:rPr lang="en-US" altLang="en-US" sz="2000">
                <a:solidFill>
                  <a:srgbClr val="FF0000"/>
                </a:solidFill>
              </a:rPr>
              <a:t> x a x a x 6</a:t>
            </a:r>
            <a:endParaRPr lang="en-US" altLang="en-US" sz="2000" baseline="30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710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 animBg="1"/>
      <p:bldP spid="27" grpId="0"/>
      <p:bldP spid="30" grpId="0" animBg="1"/>
      <p:bldP spid="31" grpId="0"/>
      <p:bldP spid="32" grpId="0" animBg="1"/>
      <p:bldP spid="33" grpId="0"/>
      <p:bldP spid="34" grpId="0"/>
      <p:bldP spid="3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xmlns="" id="{D76B4B30-A4A0-484E-A71D-C8DB783587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283ECFA8-1E84-430E-936E-509F31F73A2E}"/>
              </a:ext>
            </a:extLst>
          </p:cNvPr>
          <p:cNvSpPr/>
          <p:nvPr/>
        </p:nvSpPr>
        <p:spPr>
          <a:xfrm>
            <a:off x="800100" y="501650"/>
            <a:ext cx="10591800" cy="42227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C1F12B8-42F0-4418-9265-5C4BC5AD7CB8}"/>
              </a:ext>
            </a:extLst>
          </p:cNvPr>
          <p:cNvSpPr/>
          <p:nvPr/>
        </p:nvSpPr>
        <p:spPr>
          <a:xfrm>
            <a:off x="1497406" y="562346"/>
            <a:ext cx="919718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>
                <a:ln w="57150">
                  <a:solidFill>
                    <a:srgbClr val="EB6541"/>
                  </a:solidFill>
                  <a:prstDash val="solid"/>
                </a:ln>
                <a:solidFill>
                  <a:srgbClr val="F7E08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Cookies" panose="02040603050506020204" pitchFamily="18" charset="0"/>
              </a:rPr>
              <a:t>Dặn dò</a:t>
            </a:r>
            <a:endParaRPr lang="en-US" sz="9600" b="1" cap="none" spc="0">
              <a:ln w="57150">
                <a:solidFill>
                  <a:srgbClr val="EB6541"/>
                </a:solidFill>
                <a:prstDash val="solid"/>
              </a:ln>
              <a:solidFill>
                <a:srgbClr val="F7E08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Cookies" panose="02040603050506020204" pitchFamily="18" charset="0"/>
            </a:endParaRPr>
          </a:p>
        </p:txBody>
      </p:sp>
      <p:sp>
        <p:nvSpPr>
          <p:cNvPr id="5" name="对话气泡: 圆角矩形 1">
            <a:extLst>
              <a:ext uri="{FF2B5EF4-FFF2-40B4-BE49-F238E27FC236}">
                <a16:creationId xmlns:a16="http://schemas.microsoft.com/office/drawing/2014/main" xmlns="" id="{AC1BC7B9-47F7-477E-8FE1-4641EDD71DE4}"/>
              </a:ext>
            </a:extLst>
          </p:cNvPr>
          <p:cNvSpPr/>
          <p:nvPr/>
        </p:nvSpPr>
        <p:spPr>
          <a:xfrm>
            <a:off x="2802753" y="2250351"/>
            <a:ext cx="9389247" cy="10216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altLang="zh-CN" sz="3200" b="1">
                <a:solidFill>
                  <a:schemeClr val="tx1"/>
                </a:solidFill>
                <a:latin typeface="Times New Roman" panose="02020603050405020304" pitchFamily="18" charset="0"/>
                <a:ea typeface="Noto Sans CJK Bold" panose="020B0800000000000000" pitchFamily="34" charset="-122"/>
                <a:cs typeface="Times New Roman" panose="02020603050405020304" pitchFamily="18" charset="0"/>
              </a:rPr>
              <a:t>Học thuộc các công thức đã học.</a:t>
            </a:r>
            <a:endParaRPr lang="zh-CN" altLang="en-US" sz="3200" b="1" dirty="0">
              <a:solidFill>
                <a:schemeClr val="tx1"/>
              </a:solidFill>
              <a:latin typeface="Times New Roman" panose="02020603050405020304" pitchFamily="18" charset="0"/>
              <a:ea typeface="Noto Sans CJK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对话气泡: 圆角矩形 26">
            <a:extLst>
              <a:ext uri="{FF2B5EF4-FFF2-40B4-BE49-F238E27FC236}">
                <a16:creationId xmlns:a16="http://schemas.microsoft.com/office/drawing/2014/main" xmlns="" id="{3239F5E4-9719-4C2F-B4C1-D216FB926A57}"/>
              </a:ext>
            </a:extLst>
          </p:cNvPr>
          <p:cNvSpPr/>
          <p:nvPr/>
        </p:nvSpPr>
        <p:spPr>
          <a:xfrm>
            <a:off x="2761922" y="3329920"/>
            <a:ext cx="8821973" cy="8592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zh-CN" sz="3200" b="1">
                <a:solidFill>
                  <a:schemeClr val="tx1"/>
                </a:solidFill>
                <a:latin typeface="Times New Roman" panose="02020603050405020304" pitchFamily="18" charset="0"/>
                <a:ea typeface="Noto Sans CJK Bold" panose="020B0800000000000000" pitchFamily="34" charset="-122"/>
                <a:cs typeface="Times New Roman" panose="02020603050405020304" pitchFamily="18" charset="0"/>
              </a:rPr>
              <a:t>Chuẩn bị bài sau: Thể tích của một hình.</a:t>
            </a:r>
            <a:endParaRPr lang="zh-CN" altLang="en-US" sz="3200" b="1" i="1" dirty="0">
              <a:solidFill>
                <a:schemeClr val="tx1"/>
              </a:solidFill>
              <a:latin typeface="Times New Roman" panose="02020603050405020304" pitchFamily="18" charset="0"/>
              <a:ea typeface="Noto Sans CJK Bold" panose="020B0800000000000000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xmlns="" id="{9C954D0A-FF91-459D-9C28-3C46B253A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69020" y="2063445"/>
            <a:ext cx="1769593" cy="1110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xmlns="" id="{A48245A4-CD38-48C7-BC56-FEED4F54B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69020" y="3272019"/>
            <a:ext cx="1769593" cy="1110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ướng dẫn cách làm bánh rán Đôrêmon siêu ngon - Tiệm Bánh Nguyệt An Nhiên">
            <a:extLst>
              <a:ext uri="{FF2B5EF4-FFF2-40B4-BE49-F238E27FC236}">
                <a16:creationId xmlns:a16="http://schemas.microsoft.com/office/drawing/2014/main" xmlns="" id="{943A4E7C-7801-4260-AB05-23798F97B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72" b="100000" l="5296" r="94073">
                        <a14:foregroundMark x1="70113" y1="52428" x2="71375" y2="55542"/>
                        <a14:backgroundMark x1="82093" y1="93524" x2="78689" y2="97385"/>
                        <a14:backgroundMark x1="33544" y1="93524" x2="38714" y2="97385"/>
                      </a14:backgroundRemoval>
                    </a14:imgEffect>
                    <a14:imgEffect>
                      <a14:saturation sat="3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70517" y="2601971"/>
            <a:ext cx="3721483" cy="3768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7601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xmlns="" id="{15C1099E-8E90-4506-BAFC-F71DE37A36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3">
            <a:extLst>
              <a:ext uri="{FF2B5EF4-FFF2-40B4-BE49-F238E27FC236}">
                <a16:creationId xmlns:a16="http://schemas.microsoft.com/office/drawing/2014/main" xmlns="" id="{23C0E85E-1ADF-4173-B673-B5ACA2E27B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954" b="70982"/>
          <a:stretch/>
        </p:blipFill>
        <p:spPr bwMode="auto">
          <a:xfrm flipH="1">
            <a:off x="203198" y="1397000"/>
            <a:ext cx="3958503" cy="546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6">
            <a:extLst>
              <a:ext uri="{FF2B5EF4-FFF2-40B4-BE49-F238E27FC236}">
                <a16:creationId xmlns:a16="http://schemas.microsoft.com/office/drawing/2014/main" xmlns="" id="{1472342F-DB0C-407A-8821-35FA61F509B4}"/>
              </a:ext>
            </a:extLst>
          </p:cNvPr>
          <p:cNvGrpSpPr>
            <a:grpSpLocks/>
          </p:cNvGrpSpPr>
          <p:nvPr/>
        </p:nvGrpSpPr>
        <p:grpSpPr bwMode="auto">
          <a:xfrm>
            <a:off x="3302001" y="887663"/>
            <a:ext cx="8534399" cy="3581401"/>
            <a:chOff x="-366682" y="503709"/>
            <a:chExt cx="6986523" cy="4729018"/>
          </a:xfrm>
        </p:grpSpPr>
        <p:sp>
          <p:nvSpPr>
            <p:cNvPr id="7" name="椭圆 14">
              <a:extLst>
                <a:ext uri="{FF2B5EF4-FFF2-40B4-BE49-F238E27FC236}">
                  <a16:creationId xmlns:a16="http://schemas.microsoft.com/office/drawing/2014/main" xmlns="" id="{7151C843-44E6-4524-B2CC-A0CCD6ECDE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041" y="503709"/>
              <a:ext cx="6400800" cy="47290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SimSun" panose="02010600030101010101" pitchFamily="2" charset="-122"/>
                <a:sym typeface="SimSun" panose="02010600030101010101" pitchFamily="2" charset="-122"/>
              </a:endParaRPr>
            </a:p>
          </p:txBody>
        </p:sp>
        <p:sp>
          <p:nvSpPr>
            <p:cNvPr id="8" name="等腰三角形 15">
              <a:extLst>
                <a:ext uri="{FF2B5EF4-FFF2-40B4-BE49-F238E27FC236}">
                  <a16:creationId xmlns:a16="http://schemas.microsoft.com/office/drawing/2014/main" xmlns="" id="{5A43FC5A-D141-485F-B872-74D000428CA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4462880">
              <a:off x="-247967" y="2511906"/>
              <a:ext cx="803563" cy="1040993"/>
            </a:xfrm>
            <a:prstGeom prst="triangle">
              <a:avLst>
                <a:gd name="adj" fmla="val 68591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SimSun" panose="02010600030101010101" pitchFamily="2" charset="-122"/>
                <a:sym typeface="SimSun" panose="02010600030101010101" pitchFamily="2" charset="-122"/>
              </a:endParaRPr>
            </a:p>
          </p:txBody>
        </p:sp>
      </p:grpSp>
      <p:sp>
        <p:nvSpPr>
          <p:cNvPr id="11" name="文本框 19">
            <a:extLst>
              <a:ext uri="{FF2B5EF4-FFF2-40B4-BE49-F238E27FC236}">
                <a16:creationId xmlns:a16="http://schemas.microsoft.com/office/drawing/2014/main" xmlns="" id="{BB2AA445-807E-4166-9A7A-39489E59C257}"/>
              </a:ext>
            </a:extLst>
          </p:cNvPr>
          <p:cNvSpPr txBox="1"/>
          <p:nvPr/>
        </p:nvSpPr>
        <p:spPr>
          <a:xfrm>
            <a:off x="3158883" y="1396999"/>
            <a:ext cx="9742835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vi-VN" altLang="zh-CN" sz="10700" spc="600">
                <a:ln w="381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Ciel Soup of Justice" pitchFamily="2" charset="0"/>
                <a:ea typeface="字魂17号-萌趣果冻体" panose="02000000000000000000" pitchFamily="2" charset="-122"/>
                <a:sym typeface="字魂17号-萌趣果冻体" panose="02000000000000000000" pitchFamily="2" charset="-122"/>
              </a:rPr>
              <a:t>Tạm biệt !</a:t>
            </a:r>
            <a:endParaRPr lang="zh-CN" altLang="en-US" sz="10700" spc="600" dirty="0">
              <a:ln w="38100"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Ciel Soup of Justice" pitchFamily="2" charset="0"/>
              <a:ea typeface="字魂17号-萌趣果冻体" panose="02000000000000000000" pitchFamily="2" charset="-122"/>
              <a:sym typeface="字魂17号-萌趣果冻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95237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Doraemon: Những lần Nobita thông minh đột xuất trong manga">
            <a:extLst>
              <a:ext uri="{FF2B5EF4-FFF2-40B4-BE49-F238E27FC236}">
                <a16:creationId xmlns:a16="http://schemas.microsoft.com/office/drawing/2014/main" xmlns="" id="{383D9022-AA18-4748-B009-3ACA76441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AEB44FD5-7C49-4402-871B-78365FEEE8FD}"/>
              </a:ext>
            </a:extLst>
          </p:cNvPr>
          <p:cNvSpPr txBox="1"/>
          <p:nvPr/>
        </p:nvSpPr>
        <p:spPr>
          <a:xfrm>
            <a:off x="-1766264" y="93524"/>
            <a:ext cx="92417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400" dirty="0">
                <a:ln w="3810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Cookies" panose="02040603050506020204" pitchFamily="18" charset="0"/>
              </a:rPr>
              <a:t>HỌC BÀI CÙNG</a:t>
            </a:r>
          </a:p>
          <a:p>
            <a:pPr algn="ctr"/>
            <a:r>
              <a:rPr lang="vi-VN" sz="5400" dirty="0">
                <a:ln w="3810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Cookies" panose="02040603050506020204" pitchFamily="18" charset="0"/>
              </a:rPr>
              <a:t>NOBITA</a:t>
            </a:r>
            <a:endParaRPr lang="en-US" sz="5400" dirty="0">
              <a:ln w="38100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UTM Cookies" panose="02040603050506020204" pitchFamily="18" charset="0"/>
            </a:endParaRPr>
          </a:p>
        </p:txBody>
      </p:sp>
      <p:sp>
        <p:nvSpPr>
          <p:cNvPr id="33" name="Rounded Rectangle 2">
            <a:extLst>
              <a:ext uri="{FF2B5EF4-FFF2-40B4-BE49-F238E27FC236}">
                <a16:creationId xmlns:a16="http://schemas.microsoft.com/office/drawing/2014/main" xmlns="" id="{3C10ED4E-2F14-4CFD-BFF5-5882B99E9E03}"/>
              </a:ext>
            </a:extLst>
          </p:cNvPr>
          <p:cNvSpPr/>
          <p:nvPr/>
        </p:nvSpPr>
        <p:spPr>
          <a:xfrm>
            <a:off x="6692900" y="3695700"/>
            <a:ext cx="5410200" cy="3048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26CE4560-8BFB-405E-98D9-E467F9DD3389}"/>
              </a:ext>
            </a:extLst>
          </p:cNvPr>
          <p:cNvSpPr txBox="1"/>
          <p:nvPr/>
        </p:nvSpPr>
        <p:spPr>
          <a:xfrm>
            <a:off x="6921500" y="3942427"/>
            <a:ext cx="4953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cs typeface="Times New Roman" pitchFamily="18" charset="0"/>
              </a:rPr>
              <a:t>Nobita của chúng ta đang gặp phải câu hỏi khó, các em hãy cùng nhau giúp đỡ cậu chàng hậu đậu trả lời câu hỏi đó nhé.</a:t>
            </a:r>
          </a:p>
        </p:txBody>
      </p:sp>
    </p:spTree>
    <p:extLst>
      <p:ext uri="{BB962C8B-B14F-4D97-AF65-F5344CB8AC3E}">
        <p14:creationId xmlns:p14="http://schemas.microsoft.com/office/powerpoint/2010/main" val="1210854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2" name="Slide moi.wav"/>
          </p:stSnd>
        </p:sndAc>
      </p:transition>
    </mc:Choice>
    <mc:Fallback xmlns="">
      <p:transition spd="slow">
        <p:random/>
        <p:sndAc>
          <p:stSnd>
            <p:snd r:embed="rId5" name="Slide moi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 animBg="1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xmlns="" id="{25C17C43-4944-45DC-AD90-826253986D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Các nhân vật chính trong truyện và phim Doraemon cho bé yêu tham khảo –  hoatrinhnushojo">
            <a:extLst>
              <a:ext uri="{FF2B5EF4-FFF2-40B4-BE49-F238E27FC236}">
                <a16:creationId xmlns:a16="http://schemas.microsoft.com/office/drawing/2014/main" xmlns="" id="{19EEB249-A784-4A6D-B28A-4EBC1FF8C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450" y="2946166"/>
            <a:ext cx="3448050" cy="3662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62EB43F-9E78-4DF9-80CA-C82D3677D328}"/>
              </a:ext>
            </a:extLst>
          </p:cNvPr>
          <p:cNvSpPr/>
          <p:nvPr/>
        </p:nvSpPr>
        <p:spPr>
          <a:xfrm>
            <a:off x="270087" y="381733"/>
            <a:ext cx="8495013" cy="4075967"/>
          </a:xfrm>
          <a:prstGeom prst="rect">
            <a:avLst/>
          </a:prstGeom>
          <a:solidFill>
            <a:schemeClr val="bg1"/>
          </a:solidFill>
          <a:ln w="76200">
            <a:solidFill>
              <a:srgbClr val="FEC8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xmlns="" id="{E464B35A-1C03-444F-95CC-C854B9D2BF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888" y="701670"/>
            <a:ext cx="715327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100" b="1">
                <a:latin typeface="Times New Roman" panose="02020603050405020304" pitchFamily="18" charset="0"/>
                <a:cs typeface="Times New Roman" panose="02020603050405020304" pitchFamily="18" charset="0"/>
              </a:rPr>
              <a:t>Muốn tính diện tích xung quanh hình hộp chữ nhật ta làm như thế nào?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F26D70A-17D4-40D1-B159-BC2C08690B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485" y="1759741"/>
            <a:ext cx="7955965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1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Muốn tính diện tích xung quanh hình hộp chữ nhật ta lấy chu vi mặt đáy nhân với chiều cao (cùng một đơn vị đo)</a:t>
            </a:r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xmlns="" id="{839DE499-7DB3-4A7A-9CB6-D4850A6A3D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667" y="2770422"/>
            <a:ext cx="7308850" cy="861774"/>
          </a:xfrm>
          <a:prstGeom prst="rect">
            <a:avLst/>
          </a:prstGeom>
          <a:noFill/>
          <a:ln w="38100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5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Sxq = Chu vi đáy x chiều cao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5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Hay: Sxq = (chiều dài + chiều rộng) x 2 x chiều cao</a:t>
            </a:r>
          </a:p>
        </p:txBody>
      </p:sp>
    </p:spTree>
    <p:extLst>
      <p:ext uri="{BB962C8B-B14F-4D97-AF65-F5344CB8AC3E}">
        <p14:creationId xmlns:p14="http://schemas.microsoft.com/office/powerpoint/2010/main" val="374115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xmlns="" id="{25C17C43-4944-45DC-AD90-826253986D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Các nhân vật chính trong truyện và phim Doraemon cho bé yêu tham khảo –  hoatrinhnushojo">
            <a:extLst>
              <a:ext uri="{FF2B5EF4-FFF2-40B4-BE49-F238E27FC236}">
                <a16:creationId xmlns:a16="http://schemas.microsoft.com/office/drawing/2014/main" xmlns="" id="{19EEB249-A784-4A6D-B28A-4EBC1FF8C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450" y="2946166"/>
            <a:ext cx="3448050" cy="3662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62EB43F-9E78-4DF9-80CA-C82D3677D328}"/>
              </a:ext>
            </a:extLst>
          </p:cNvPr>
          <p:cNvSpPr/>
          <p:nvPr/>
        </p:nvSpPr>
        <p:spPr>
          <a:xfrm>
            <a:off x="270087" y="381733"/>
            <a:ext cx="8495013" cy="4075967"/>
          </a:xfrm>
          <a:prstGeom prst="rect">
            <a:avLst/>
          </a:prstGeom>
          <a:solidFill>
            <a:schemeClr val="bg1"/>
          </a:solidFill>
          <a:ln w="76200">
            <a:solidFill>
              <a:srgbClr val="FEC8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xmlns="" id="{85A418BD-D2BB-4BBB-AFF8-2A22A3D3A0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388" y="661710"/>
            <a:ext cx="87042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100" b="1">
                <a:latin typeface="Times New Roman" panose="02020603050405020304" pitchFamily="18" charset="0"/>
                <a:cs typeface="Times New Roman" panose="02020603050405020304" pitchFamily="18" charset="0"/>
              </a:rPr>
              <a:t>Muốn tính diện tích toàn phần hình hộp chữ nhật ta làm như thế nào?</a:t>
            </a:r>
          </a:p>
        </p:txBody>
      </p:sp>
      <p:sp>
        <p:nvSpPr>
          <p:cNvPr id="12" name="Rectangle 9">
            <a:extLst>
              <a:ext uri="{FF2B5EF4-FFF2-40B4-BE49-F238E27FC236}">
                <a16:creationId xmlns:a16="http://schemas.microsoft.com/office/drawing/2014/main" xmlns="" id="{2B1901C1-5B2B-4E9D-9F38-8BE3247284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400" y="2042186"/>
            <a:ext cx="7993062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vi-VN" altLang="en-US" sz="240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 tính d</a:t>
            </a:r>
            <a:r>
              <a:rPr lang="en-US" altLang="en-US" sz="240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iện tích toàn phần của hình hộp chữ nhật </a:t>
            </a:r>
            <a:r>
              <a:rPr lang="vi-VN" altLang="en-US" sz="240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lấy diện tích xung quanh cộng diện tích hai đáy</a:t>
            </a:r>
            <a:r>
              <a:rPr lang="en-US" altLang="en-US" sz="2400" b="1" i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        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endParaRPr lang="en-US" altLang="en-US" sz="2400" b="1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9">
            <a:extLst>
              <a:ext uri="{FF2B5EF4-FFF2-40B4-BE49-F238E27FC236}">
                <a16:creationId xmlns:a16="http://schemas.microsoft.com/office/drawing/2014/main" xmlns="" id="{395E9FCA-5F62-4DFB-98A4-C046F17FB5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" y="2712111"/>
            <a:ext cx="7308850" cy="1169988"/>
          </a:xfrm>
          <a:prstGeom prst="rect">
            <a:avLst/>
          </a:prstGeom>
          <a:noFill/>
          <a:ln w="38100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5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800" b="1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tp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S</a:t>
            </a:r>
            <a:r>
              <a:rPr lang="en-US" altLang="en-US" sz="2800" b="1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xq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S</a:t>
            </a:r>
            <a:r>
              <a:rPr lang="en-US" altLang="en-US" sz="2800" b="1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2đáy   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Hay S</a:t>
            </a:r>
            <a:r>
              <a:rPr lang="en-US" altLang="en-US" sz="2800" b="1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tp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S</a:t>
            </a:r>
            <a:r>
              <a:rPr lang="en-US" altLang="en-US" sz="2800" b="1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xq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(</a:t>
            </a: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 dài x chiều rộng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x 2</a:t>
            </a:r>
          </a:p>
        </p:txBody>
      </p:sp>
    </p:spTree>
    <p:extLst>
      <p:ext uri="{BB962C8B-B14F-4D97-AF65-F5344CB8AC3E}">
        <p14:creationId xmlns:p14="http://schemas.microsoft.com/office/powerpoint/2010/main" val="119577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xmlns="" id="{25C17C43-4944-45DC-AD90-826253986D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Các nhân vật chính trong truyện và phim Doraemon cho bé yêu tham khảo –  hoatrinhnushojo">
            <a:extLst>
              <a:ext uri="{FF2B5EF4-FFF2-40B4-BE49-F238E27FC236}">
                <a16:creationId xmlns:a16="http://schemas.microsoft.com/office/drawing/2014/main" xmlns="" id="{19EEB249-A784-4A6D-B28A-4EBC1FF8C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450" y="2946166"/>
            <a:ext cx="3448050" cy="3662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62EB43F-9E78-4DF9-80CA-C82D3677D328}"/>
              </a:ext>
            </a:extLst>
          </p:cNvPr>
          <p:cNvSpPr/>
          <p:nvPr/>
        </p:nvSpPr>
        <p:spPr>
          <a:xfrm>
            <a:off x="270087" y="381733"/>
            <a:ext cx="8495013" cy="4075967"/>
          </a:xfrm>
          <a:prstGeom prst="rect">
            <a:avLst/>
          </a:prstGeom>
          <a:solidFill>
            <a:schemeClr val="bg1"/>
          </a:solidFill>
          <a:ln w="76200">
            <a:solidFill>
              <a:srgbClr val="FEC8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xmlns="" id="{439A07FD-B59F-42A7-B802-A6468CA8C6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" y="805823"/>
            <a:ext cx="8704262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100" b="1">
                <a:latin typeface="Times New Roman" panose="02020603050405020304" pitchFamily="18" charset="0"/>
                <a:cs typeface="Times New Roman" panose="02020603050405020304" pitchFamily="18" charset="0"/>
              </a:rPr>
              <a:t>Muốn tính diện tích xung quanh hình lập phương ta làm như thế nào?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1603C5B-CACA-4D76-A509-47B5223E2A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200" y="1853514"/>
            <a:ext cx="771525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1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Muốn tính diện tích xung quanh hình lập phương ta lấy diện tích một mặt nhân với 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9E40CE9-E759-4371-8753-882FCE24A4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0013" y="2650439"/>
            <a:ext cx="4071937" cy="83099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400" b="1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xq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a x a x 4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vi-V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ay: 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vi-VN" altLang="en-US" sz="2400" b="1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tp 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vi-V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vi-VN" altLang="en-US" sz="2400" b="1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1mặt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4</a:t>
            </a:r>
          </a:p>
        </p:txBody>
      </p:sp>
    </p:spTree>
    <p:extLst>
      <p:ext uri="{BB962C8B-B14F-4D97-AF65-F5344CB8AC3E}">
        <p14:creationId xmlns:p14="http://schemas.microsoft.com/office/powerpoint/2010/main" val="1599716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xmlns="" id="{25C17C43-4944-45DC-AD90-826253986D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Các nhân vật chính trong truyện và phim Doraemon cho bé yêu tham khảo –  hoatrinhnushojo">
            <a:extLst>
              <a:ext uri="{FF2B5EF4-FFF2-40B4-BE49-F238E27FC236}">
                <a16:creationId xmlns:a16="http://schemas.microsoft.com/office/drawing/2014/main" xmlns="" id="{19EEB249-A784-4A6D-B28A-4EBC1FF8C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450" y="2946166"/>
            <a:ext cx="3448050" cy="3662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62EB43F-9E78-4DF9-80CA-C82D3677D328}"/>
              </a:ext>
            </a:extLst>
          </p:cNvPr>
          <p:cNvSpPr/>
          <p:nvPr/>
        </p:nvSpPr>
        <p:spPr>
          <a:xfrm>
            <a:off x="270087" y="381733"/>
            <a:ext cx="8495013" cy="4075967"/>
          </a:xfrm>
          <a:prstGeom prst="rect">
            <a:avLst/>
          </a:prstGeom>
          <a:solidFill>
            <a:schemeClr val="bg1"/>
          </a:solidFill>
          <a:ln w="76200">
            <a:solidFill>
              <a:srgbClr val="FEC8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xmlns="" id="{B9F577EE-5F84-43FC-838B-7A6DB9DF0B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681" y="969010"/>
            <a:ext cx="87042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100" b="1">
                <a:latin typeface="Times New Roman" panose="02020603050405020304" pitchFamily="18" charset="0"/>
                <a:cs typeface="Times New Roman" panose="02020603050405020304" pitchFamily="18" charset="0"/>
              </a:rPr>
              <a:t>Muốn tính diện tích toàn phần hình lập phương ta làm như thế nào?</a:t>
            </a:r>
          </a:p>
        </p:txBody>
      </p:sp>
      <p:sp>
        <p:nvSpPr>
          <p:cNvPr id="12" name="Rectangle 9">
            <a:extLst>
              <a:ext uri="{FF2B5EF4-FFF2-40B4-BE49-F238E27FC236}">
                <a16:creationId xmlns:a16="http://schemas.microsoft.com/office/drawing/2014/main" xmlns="" id="{8ABAE026-7393-458E-8BA2-B02CADD317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681" y="1925857"/>
            <a:ext cx="7750589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1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Muốn tính diện tích toàn phần hình lập phương ta lấy diện tích một mặt nhân với 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F25CAFF-47C2-4387-A953-9C31643096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6806" y="2945932"/>
            <a:ext cx="3462337" cy="83099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vi-VN" altLang="en-US" sz="2400" b="1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tp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a x a x 6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vi-V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Hay 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vi-VN" altLang="en-US" sz="2400" b="1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tp 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vi-V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vi-VN" altLang="en-US" sz="2400" b="1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1mặt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6</a:t>
            </a:r>
          </a:p>
        </p:txBody>
      </p:sp>
    </p:spTree>
    <p:extLst>
      <p:ext uri="{BB962C8B-B14F-4D97-AF65-F5344CB8AC3E}">
        <p14:creationId xmlns:p14="http://schemas.microsoft.com/office/powerpoint/2010/main" val="31839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xmlns="" id="{E015E44B-2BD2-42D3-91A9-0E712AA3F0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loud 17">
            <a:extLst>
              <a:ext uri="{FF2B5EF4-FFF2-40B4-BE49-F238E27FC236}">
                <a16:creationId xmlns:a16="http://schemas.microsoft.com/office/drawing/2014/main" xmlns="" id="{9CCF7C0F-6F7C-42BF-BF76-CB4D4BA51ED6}"/>
              </a:ext>
            </a:extLst>
          </p:cNvPr>
          <p:cNvSpPr/>
          <p:nvPr/>
        </p:nvSpPr>
        <p:spPr>
          <a:xfrm rot="11223102">
            <a:off x="484276" y="255924"/>
            <a:ext cx="11369370" cy="6212757"/>
          </a:xfrm>
          <a:prstGeom prst="cloud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loud 15">
            <a:extLst>
              <a:ext uri="{FF2B5EF4-FFF2-40B4-BE49-F238E27FC236}">
                <a16:creationId xmlns:a16="http://schemas.microsoft.com/office/drawing/2014/main" xmlns="" id="{9EF77505-2137-4EA6-9FF6-4609A59E7C66}"/>
              </a:ext>
            </a:extLst>
          </p:cNvPr>
          <p:cNvSpPr/>
          <p:nvPr/>
        </p:nvSpPr>
        <p:spPr>
          <a:xfrm rot="11223102">
            <a:off x="873060" y="505709"/>
            <a:ext cx="10591800" cy="5608235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2251D38D-C36F-40F5-855A-6BF8D516CF85}"/>
              </a:ext>
            </a:extLst>
          </p:cNvPr>
          <p:cNvSpPr/>
          <p:nvPr/>
        </p:nvSpPr>
        <p:spPr>
          <a:xfrm>
            <a:off x="1637673" y="2111528"/>
            <a:ext cx="924685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8000" b="1">
                <a:ln w="57150">
                  <a:solidFill>
                    <a:srgbClr val="EB6541"/>
                  </a:solidFill>
                  <a:prstDash val="solid"/>
                </a:ln>
                <a:solidFill>
                  <a:srgbClr val="F7E08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Cookies" panose="02040603050506020204" pitchFamily="18" charset="0"/>
              </a:rPr>
              <a:t>LUYỆN TẬP CHUNG</a:t>
            </a:r>
            <a:endParaRPr lang="en-US" sz="8000" b="1" cap="none" spc="0">
              <a:ln w="57150">
                <a:solidFill>
                  <a:srgbClr val="EB6541"/>
                </a:solidFill>
                <a:prstDash val="solid"/>
              </a:ln>
              <a:solidFill>
                <a:srgbClr val="F7E08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Cookies" panose="020406030505060202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C53FB725-76B8-48A6-87ED-A514B565BC65}"/>
              </a:ext>
            </a:extLst>
          </p:cNvPr>
          <p:cNvSpPr/>
          <p:nvPr/>
        </p:nvSpPr>
        <p:spPr>
          <a:xfrm>
            <a:off x="1637672" y="606282"/>
            <a:ext cx="924685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8000" b="1" u="sng">
                <a:ln w="57150">
                  <a:solidFill>
                    <a:srgbClr val="7030A0"/>
                  </a:solidFill>
                  <a:prstDash val="solid"/>
                </a:ln>
                <a:solidFill>
                  <a:srgbClr val="E6D5F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Cookies" panose="02040603050506020204" pitchFamily="18" charset="0"/>
              </a:rPr>
              <a:t>Toán</a:t>
            </a:r>
            <a:endParaRPr lang="en-US" sz="8000" b="1" u="sng" cap="none" spc="0">
              <a:ln w="57150">
                <a:solidFill>
                  <a:srgbClr val="7030A0"/>
                </a:solidFill>
                <a:prstDash val="solid"/>
              </a:ln>
              <a:solidFill>
                <a:srgbClr val="E6D5F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Cookies" panose="020406030505060202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E6E4BA0-C6EB-4C8B-99BD-1620981C281D}"/>
              </a:ext>
            </a:extLst>
          </p:cNvPr>
          <p:cNvSpPr/>
          <p:nvPr/>
        </p:nvSpPr>
        <p:spPr>
          <a:xfrm>
            <a:off x="3458320" y="4884142"/>
            <a:ext cx="924685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48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Trang 113</a:t>
            </a:r>
            <a:endParaRPr lang="en-US" sz="48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M Cookies" panose="02040603050506020204" pitchFamily="18" charset="0"/>
            </a:endParaRPr>
          </a:p>
        </p:txBody>
      </p:sp>
      <p:pic>
        <p:nvPicPr>
          <p:cNvPr id="12" name="Picture 2" descr="Cách làm bánh rán Doremon (Dorayaki) nhân đậu đỏ | Doraemon, Anime, Đang yêu">
            <a:extLst>
              <a:ext uri="{FF2B5EF4-FFF2-40B4-BE49-F238E27FC236}">
                <a16:creationId xmlns:a16="http://schemas.microsoft.com/office/drawing/2014/main" xmlns="" id="{94B07212-E7E6-4544-82DD-49C40480AC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48" b="97025" l="0" r="100000"/>
                    </a14:imgEffect>
                    <a14:imgEffect>
                      <a14:sharpenSoften amount="250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70220" y="2773248"/>
            <a:ext cx="3415784" cy="4100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6759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10"/>
                            </p:stCondLst>
                            <p:childTnLst>
                              <p:par>
                                <p:cTn id="1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50"/>
                            </p:stCondLst>
                            <p:childTnLst>
                              <p:par>
                                <p:cTn id="1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xmlns="" id="{10CF23A1-E725-48D1-B042-E18504C6BA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AEC58593-CA54-4FA6-873F-D940522B7552}"/>
              </a:ext>
            </a:extLst>
          </p:cNvPr>
          <p:cNvSpPr/>
          <p:nvPr/>
        </p:nvSpPr>
        <p:spPr>
          <a:xfrm>
            <a:off x="266700" y="381000"/>
            <a:ext cx="11566414" cy="520257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文本框 11">
            <a:extLst>
              <a:ext uri="{FF2B5EF4-FFF2-40B4-BE49-F238E27FC236}">
                <a16:creationId xmlns:a16="http://schemas.microsoft.com/office/drawing/2014/main" xmlns="" id="{C8699737-78B5-45C4-9CC0-8B7858BE42D4}"/>
              </a:ext>
            </a:extLst>
          </p:cNvPr>
          <p:cNvSpPr txBox="1"/>
          <p:nvPr/>
        </p:nvSpPr>
        <p:spPr>
          <a:xfrm>
            <a:off x="3980497" y="400125"/>
            <a:ext cx="495495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algn="ctr">
              <a:defRPr sz="8000" b="1">
                <a:ln w="57150">
                  <a:solidFill>
                    <a:srgbClr val="EB6541"/>
                  </a:solidFill>
                  <a:prstDash val="solid"/>
                </a:ln>
                <a:solidFill>
                  <a:srgbClr val="F7E08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Cookies" panose="02040603050506020204" pitchFamily="18" charset="0"/>
              </a:defRPr>
            </a:lvl1pPr>
          </a:lstStyle>
          <a:p>
            <a:r>
              <a:rPr lang="en-US" altLang="zh-CN" dirty="0"/>
              <a:t>MỤC TIÊU</a:t>
            </a:r>
            <a:endParaRPr lang="zh-CN" altLang="en-US" dirty="0"/>
          </a:p>
        </p:txBody>
      </p:sp>
      <p:sp>
        <p:nvSpPr>
          <p:cNvPr id="17" name="对话气泡: 圆角矩形 1">
            <a:extLst>
              <a:ext uri="{FF2B5EF4-FFF2-40B4-BE49-F238E27FC236}">
                <a16:creationId xmlns:a16="http://schemas.microsoft.com/office/drawing/2014/main" xmlns="" id="{406A97CA-5615-4287-ACD2-65AE068F8FE9}"/>
              </a:ext>
            </a:extLst>
          </p:cNvPr>
          <p:cNvSpPr/>
          <p:nvPr/>
        </p:nvSpPr>
        <p:spPr>
          <a:xfrm>
            <a:off x="2040155" y="1711224"/>
            <a:ext cx="9389247" cy="10216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altLang="zh-CN" sz="2800" b="1">
                <a:solidFill>
                  <a:schemeClr val="tx1"/>
                </a:solidFill>
                <a:latin typeface="Times New Roman" panose="02020603050405020304" pitchFamily="18" charset="0"/>
                <a:ea typeface="Noto Sans CJK Bold" panose="020B0800000000000000" pitchFamily="34" charset="-122"/>
                <a:cs typeface="Times New Roman" panose="02020603050405020304" pitchFamily="18" charset="0"/>
              </a:rPr>
              <a:t>Tính diện tích xung quanh và diện tích toàn phần của hình hộp chữ nhật và hình lập phương</a:t>
            </a:r>
            <a:endParaRPr lang="zh-CN" altLang="en-US" sz="2800" b="1" dirty="0">
              <a:solidFill>
                <a:schemeClr val="tx1"/>
              </a:solidFill>
              <a:latin typeface="Times New Roman" panose="02020603050405020304" pitchFamily="18" charset="0"/>
              <a:ea typeface="Noto Sans CJK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18" name="对话气泡: 圆角矩形 25">
            <a:extLst>
              <a:ext uri="{FF2B5EF4-FFF2-40B4-BE49-F238E27FC236}">
                <a16:creationId xmlns:a16="http://schemas.microsoft.com/office/drawing/2014/main" xmlns="" id="{CD24F6DA-F919-43B5-8CEC-6597FBCCC57F}"/>
              </a:ext>
            </a:extLst>
          </p:cNvPr>
          <p:cNvSpPr/>
          <p:nvPr/>
        </p:nvSpPr>
        <p:spPr>
          <a:xfrm flipH="1">
            <a:off x="2040155" y="3976900"/>
            <a:ext cx="8524099" cy="1110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altLang="zh-CN" sz="2800" b="1">
                <a:solidFill>
                  <a:schemeClr val="tx1"/>
                </a:solidFill>
                <a:latin typeface="Times New Roman" panose="02020603050405020304" pitchFamily="18" charset="0"/>
                <a:ea typeface="Noto Sans CJK Bold" panose="020B0800000000000000" pitchFamily="34" charset="-122"/>
                <a:cs typeface="Times New Roman" panose="02020603050405020304" pitchFamily="18" charset="0"/>
              </a:rPr>
              <a:t>Yêu thích môn học, tính toán cẩn thận</a:t>
            </a:r>
            <a:endParaRPr lang="zh-CN" altLang="en-US" sz="2800" b="1" dirty="0">
              <a:solidFill>
                <a:schemeClr val="tx1"/>
              </a:solidFill>
              <a:latin typeface="Times New Roman" panose="02020603050405020304" pitchFamily="18" charset="0"/>
              <a:ea typeface="Noto Sans CJK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19" name="对话气泡: 圆角矩形 26">
            <a:extLst>
              <a:ext uri="{FF2B5EF4-FFF2-40B4-BE49-F238E27FC236}">
                <a16:creationId xmlns:a16="http://schemas.microsoft.com/office/drawing/2014/main" xmlns="" id="{E02207C4-89D9-4F29-8821-0CF780A32EE4}"/>
              </a:ext>
            </a:extLst>
          </p:cNvPr>
          <p:cNvSpPr/>
          <p:nvPr/>
        </p:nvSpPr>
        <p:spPr>
          <a:xfrm>
            <a:off x="2018713" y="2940502"/>
            <a:ext cx="7061787" cy="8592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altLang="zh-CN" sz="2800" b="1">
                <a:solidFill>
                  <a:schemeClr val="tx1"/>
                </a:solidFill>
                <a:latin typeface="Times New Roman" panose="02020603050405020304" pitchFamily="18" charset="0"/>
                <a:ea typeface="Noto Sans CJK Bold" panose="020B0800000000000000" pitchFamily="34" charset="-122"/>
                <a:cs typeface="Times New Roman" panose="02020603050405020304" pitchFamily="18" charset="0"/>
              </a:rPr>
              <a:t>Vận dụng và giải được một số bài tập có yêu cầu tổng hợp liên quan đến các hình lập phương và hình hộp chữ nhật.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xmlns="" id="{18A2E500-E266-467E-B0F9-3D05027838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8886" y="1590555"/>
            <a:ext cx="1769593" cy="1110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xmlns="" id="{26D57182-DC4F-4967-8703-9CD505B6E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8886" y="2799129"/>
            <a:ext cx="1769593" cy="1110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xmlns="" id="{01F6C3F8-949E-4FDD-A3CD-E758392D1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8886" y="3947027"/>
            <a:ext cx="1769593" cy="1110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Hướng dẫn cách làm bánh rán Đôrêmon siêu ngon - Tiệm Bánh Nguyệt An Nhiên">
            <a:extLst>
              <a:ext uri="{FF2B5EF4-FFF2-40B4-BE49-F238E27FC236}">
                <a16:creationId xmlns:a16="http://schemas.microsoft.com/office/drawing/2014/main" xmlns="" id="{2C34D73A-4DEC-4229-B453-A72083A452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72" b="100000" l="5296" r="94073">
                        <a14:foregroundMark x1="70113" y1="52428" x2="71375" y2="55542"/>
                        <a14:backgroundMark x1="82093" y1="93524" x2="78689" y2="97385"/>
                        <a14:backgroundMark x1="33544" y1="93524" x2="38714" y2="97385"/>
                      </a14:backgroundRemoval>
                    </a14:imgEffect>
                    <a14:imgEffect>
                      <a14:saturation sat="3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70517" y="2601971"/>
            <a:ext cx="3721483" cy="3768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689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397</TotalTime>
  <Words>1397</Words>
  <Application>Microsoft Office PowerPoint</Application>
  <PresentationFormat>Widescreen</PresentationFormat>
  <Paragraphs>150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42" baseType="lpstr">
      <vt:lpstr>SimSun</vt:lpstr>
      <vt:lpstr>Arial</vt:lpstr>
      <vt:lpstr>Calibri</vt:lpstr>
      <vt:lpstr>Calibri Light</vt:lpstr>
      <vt:lpstr>Cambria</vt:lpstr>
      <vt:lpstr>Cambria Math</vt:lpstr>
      <vt:lpstr>iCiel Soup of Justice</vt:lpstr>
      <vt:lpstr>inpin heiti</vt:lpstr>
      <vt:lpstr>Noto Sans CJK Bold</vt:lpstr>
      <vt:lpstr>Times New Roman</vt:lpstr>
      <vt:lpstr>UTM Cookies</vt:lpstr>
      <vt:lpstr>UTM Showcard</vt:lpstr>
      <vt:lpstr>字魂17号-萌趣果冻体</vt:lpstr>
      <vt:lpstr>等线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Microsoft account</cp:lastModifiedBy>
  <cp:revision>54</cp:revision>
  <dcterms:created xsi:type="dcterms:W3CDTF">2021-12-30T15:12:48Z</dcterms:created>
  <dcterms:modified xsi:type="dcterms:W3CDTF">2023-02-15T15:07:02Z</dcterms:modified>
</cp:coreProperties>
</file>