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61" r:id="rId4"/>
    <p:sldId id="262" r:id="rId5"/>
    <p:sldId id="263" r:id="rId6"/>
    <p:sldId id="264" r:id="rId7"/>
    <p:sldId id="266" r:id="rId8"/>
    <p:sldId id="265" r:id="rId9"/>
    <p:sldId id="267" r:id="rId10"/>
    <p:sldId id="268" r:id="rId11"/>
    <p:sldId id="269" r:id="rId12"/>
    <p:sldId id="270" r:id="rId13"/>
    <p:sldId id="271" r:id="rId14"/>
    <p:sldId id="272" r:id="rId15"/>
    <p:sldId id="273" r:id="rId16"/>
    <p:sldId id="274"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Lobster" panose="00000500000000000000" pitchFamily="2" charset="0"/>
      <p:regular r:id="rId22"/>
    </p:embeddedFont>
    <p:embeddedFont>
      <p:font typeface="SVN-Genica Pro" panose="00000900000000000000" pitchFamily="50" charset="0"/>
      <p:bold r:id="rId23"/>
    </p:embeddedFont>
    <p:embeddedFont>
      <p:font typeface="SVN-Poky's" panose="020B0606040200020203" pitchFamily="34" charset="0"/>
      <p:regular r:id="rId24"/>
    </p:embeddedFont>
    <p:embeddedFont>
      <p:font typeface="SVN-Ready" panose="02040603050506020204" pitchFamily="18" charset="0"/>
      <p:regular r:id="rId25"/>
    </p:embeddedFont>
    <p:embeddedFont>
      <p:font typeface="SVN-Shintia Script" panose="02000804000000020003" pitchFamily="2" charset="0"/>
      <p:regular r:id="rId26"/>
    </p:embeddedFont>
    <p:embeddedFont>
      <p:font typeface="SVN-Ziclets" panose="02000603000000000000" pitchFamily="2" charset="0"/>
      <p:regular r:id="rId27"/>
    </p:embeddedFont>
    <p:embeddedFont>
      <p:font typeface="UTM Cookies" panose="0204060305050602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CD7"/>
    <a:srgbClr val="A9DA74"/>
    <a:srgbClr val="A5DBF9"/>
    <a:srgbClr val="7626BD"/>
    <a:srgbClr val="EF39F3"/>
    <a:srgbClr val="FFA7A7"/>
    <a:srgbClr val="F8A8FA"/>
    <a:srgbClr val="FABEE7"/>
    <a:srgbClr val="F481F7"/>
    <a:srgbClr val="5EB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2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DCCDC-8E09-528B-66AF-E5ABEFE62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332" t="9994" r="9578" b="9996"/>
          <a:stretch/>
        </p:blipFill>
        <p:spPr>
          <a:xfrm>
            <a:off x="-19048" y="-38100"/>
            <a:ext cx="18307048" cy="10325100"/>
          </a:xfrm>
          <a:prstGeom prst="rect">
            <a:avLst/>
          </a:prstGeom>
        </p:spPr>
      </p:pic>
      <p:sp>
        <p:nvSpPr>
          <p:cNvPr id="6" name="TextBox 5">
            <a:extLst>
              <a:ext uri="{FF2B5EF4-FFF2-40B4-BE49-F238E27FC236}">
                <a16:creationId xmlns:a16="http://schemas.microsoft.com/office/drawing/2014/main" id="{949E423D-F86F-DE20-91E9-847C59A281D8}"/>
              </a:ext>
            </a:extLst>
          </p:cNvPr>
          <p:cNvSpPr txBox="1"/>
          <p:nvPr userDrawn="1"/>
        </p:nvSpPr>
        <p:spPr>
          <a:xfrm>
            <a:off x="16764000" y="9640669"/>
            <a:ext cx="1828800" cy="646331"/>
          </a:xfrm>
          <a:prstGeom prst="rect">
            <a:avLst/>
          </a:prstGeom>
          <a:noFill/>
        </p:spPr>
        <p:txBody>
          <a:bodyPr wrap="square" rtlCol="0">
            <a:spAutoFit/>
          </a:bodyPr>
          <a:lstStyle/>
          <a:p>
            <a:r>
              <a:rPr lang="en-US" sz="3600">
                <a:solidFill>
                  <a:schemeClr val="accent2">
                    <a:lumMod val="40000"/>
                    <a:lumOff val="60000"/>
                  </a:schemeClr>
                </a:solidFill>
                <a:latin typeface="Lobster" panose="00000500000000000000" pitchFamily="2" charset="0"/>
              </a:rPr>
              <a:t>EduFive</a:t>
            </a:r>
          </a:p>
        </p:txBody>
      </p:sp>
      <p:sp>
        <p:nvSpPr>
          <p:cNvPr id="7" name="TextBox 6">
            <a:extLst>
              <a:ext uri="{FF2B5EF4-FFF2-40B4-BE49-F238E27FC236}">
                <a16:creationId xmlns:a16="http://schemas.microsoft.com/office/drawing/2014/main" id="{FEAB7293-FEF6-577C-FE4B-21FA538B6861}"/>
              </a:ext>
            </a:extLst>
          </p:cNvPr>
          <p:cNvSpPr txBox="1"/>
          <p:nvPr userDrawn="1"/>
        </p:nvSpPr>
        <p:spPr>
          <a:xfrm>
            <a:off x="29817" y="9317503"/>
            <a:ext cx="1828800" cy="646331"/>
          </a:xfrm>
          <a:prstGeom prst="rect">
            <a:avLst/>
          </a:prstGeom>
          <a:noFill/>
        </p:spPr>
        <p:txBody>
          <a:bodyPr wrap="square" rtlCol="0">
            <a:spAutoFit/>
          </a:bodyPr>
          <a:lstStyle/>
          <a:p>
            <a:r>
              <a:rPr lang="en-US" sz="3600">
                <a:solidFill>
                  <a:schemeClr val="accent2">
                    <a:lumMod val="40000"/>
                    <a:lumOff val="60000"/>
                  </a:schemeClr>
                </a:solidFill>
                <a:latin typeface="Lobster" panose="00000500000000000000" pitchFamily="2" charset="0"/>
              </a:rPr>
              <a:t>EduFive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CA3B9-C9FB-63E0-F89D-E09845DC2B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332" t="9994" r="9578" b="9996"/>
          <a:stretch/>
        </p:blipFill>
        <p:spPr>
          <a:xfrm>
            <a:off x="-19048" y="-38100"/>
            <a:ext cx="18307048" cy="10325100"/>
          </a:xfrm>
          <a:prstGeom prst="rect">
            <a:avLst/>
          </a:prstGeom>
        </p:spPr>
      </p:pic>
      <p:sp>
        <p:nvSpPr>
          <p:cNvPr id="9" name="TextBox 8">
            <a:extLst>
              <a:ext uri="{FF2B5EF4-FFF2-40B4-BE49-F238E27FC236}">
                <a16:creationId xmlns:a16="http://schemas.microsoft.com/office/drawing/2014/main" id="{0E01FCC6-E73E-A4C8-919C-9DED715B1F9C}"/>
              </a:ext>
            </a:extLst>
          </p:cNvPr>
          <p:cNvSpPr txBox="1"/>
          <p:nvPr userDrawn="1"/>
        </p:nvSpPr>
        <p:spPr>
          <a:xfrm>
            <a:off x="16764000" y="9640669"/>
            <a:ext cx="1828800" cy="646331"/>
          </a:xfrm>
          <a:prstGeom prst="rect">
            <a:avLst/>
          </a:prstGeom>
          <a:noFill/>
        </p:spPr>
        <p:txBody>
          <a:bodyPr wrap="square" rtlCol="0">
            <a:spAutoFit/>
          </a:bodyPr>
          <a:lstStyle/>
          <a:p>
            <a:r>
              <a:rPr lang="en-US" sz="3600">
                <a:solidFill>
                  <a:schemeClr val="accent2">
                    <a:lumMod val="40000"/>
                    <a:lumOff val="60000"/>
                  </a:schemeClr>
                </a:solidFill>
                <a:latin typeface="Lobster" panose="00000500000000000000" pitchFamily="2" charset="0"/>
              </a:rPr>
              <a:t>EduFive</a:t>
            </a:r>
          </a:p>
        </p:txBody>
      </p:sp>
      <p:sp>
        <p:nvSpPr>
          <p:cNvPr id="10" name="TextBox 9">
            <a:extLst>
              <a:ext uri="{FF2B5EF4-FFF2-40B4-BE49-F238E27FC236}">
                <a16:creationId xmlns:a16="http://schemas.microsoft.com/office/drawing/2014/main" id="{26A8DBBC-886C-D37A-5E66-BDC7C04F249B}"/>
              </a:ext>
            </a:extLst>
          </p:cNvPr>
          <p:cNvSpPr txBox="1"/>
          <p:nvPr userDrawn="1"/>
        </p:nvSpPr>
        <p:spPr>
          <a:xfrm>
            <a:off x="29817" y="9317503"/>
            <a:ext cx="1828800" cy="646331"/>
          </a:xfrm>
          <a:prstGeom prst="rect">
            <a:avLst/>
          </a:prstGeom>
          <a:noFill/>
        </p:spPr>
        <p:txBody>
          <a:bodyPr wrap="square" rtlCol="0">
            <a:spAutoFit/>
          </a:bodyPr>
          <a:lstStyle/>
          <a:p>
            <a:r>
              <a:rPr lang="en-US" sz="3600">
                <a:solidFill>
                  <a:schemeClr val="accent2">
                    <a:lumMod val="40000"/>
                    <a:lumOff val="60000"/>
                  </a:schemeClr>
                </a:solidFill>
                <a:latin typeface="Lobster" panose="00000500000000000000" pitchFamily="2" charset="0"/>
              </a:rPr>
              <a:t>EduFive</a:t>
            </a:r>
          </a:p>
        </p:txBody>
      </p:sp>
      <p:sp>
        <p:nvSpPr>
          <p:cNvPr id="11" name="Rectangle: Rounded Corners 10">
            <a:extLst>
              <a:ext uri="{FF2B5EF4-FFF2-40B4-BE49-F238E27FC236}">
                <a16:creationId xmlns:a16="http://schemas.microsoft.com/office/drawing/2014/main" id="{99ED9531-C654-D32C-15B6-C11F81013C7E}"/>
              </a:ext>
            </a:extLst>
          </p:cNvPr>
          <p:cNvSpPr/>
          <p:nvPr userDrawn="1"/>
        </p:nvSpPr>
        <p:spPr>
          <a:xfrm>
            <a:off x="381000" y="266700"/>
            <a:ext cx="17526000" cy="9753600"/>
          </a:xfrm>
          <a:prstGeom prst="roundRect">
            <a:avLst>
              <a:gd name="adj" fmla="val 8311"/>
            </a:avLst>
          </a:prstGeom>
          <a:ln w="5715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B2757-419D-6A2B-89EF-9ACCB2CD435A}"/>
              </a:ext>
            </a:extLst>
          </p:cNvPr>
          <p:cNvPicPr>
            <a:picLocks noChangeAspect="1"/>
          </p:cNvPicPr>
          <p:nvPr/>
        </p:nvPicPr>
        <p:blipFill rotWithShape="1">
          <a:blip r:embed="rId2">
            <a:extLst>
              <a:ext uri="{28A0092B-C50C-407E-A947-70E740481C1C}">
                <a14:useLocalDpi xmlns:a14="http://schemas.microsoft.com/office/drawing/2010/main" val="0"/>
              </a:ext>
            </a:extLst>
          </a:blip>
          <a:srcRect l="9996" t="9994" r="9578" b="9996"/>
          <a:stretch/>
        </p:blipFill>
        <p:spPr>
          <a:xfrm>
            <a:off x="0" y="14037"/>
            <a:ext cx="18383248" cy="10287000"/>
          </a:xfrm>
          <a:prstGeom prst="rect">
            <a:avLst/>
          </a:prstGeom>
        </p:spPr>
      </p:pic>
      <p:pic>
        <p:nvPicPr>
          <p:cNvPr id="6" name="Picture 2">
            <a:extLst>
              <a:ext uri="{FF2B5EF4-FFF2-40B4-BE49-F238E27FC236}">
                <a16:creationId xmlns:a16="http://schemas.microsoft.com/office/drawing/2014/main" id="{0D3857C0-16A9-637C-F844-2BC1C28779FB}"/>
              </a:ext>
            </a:extLst>
          </p:cNvPr>
          <p:cNvPicPr>
            <a:picLocks noChangeAspect="1"/>
          </p:cNvPicPr>
          <p:nvPr/>
        </p:nvPicPr>
        <p:blipFill>
          <a:blip r:embed="rId3"/>
          <a:srcRect/>
          <a:stretch>
            <a:fillRect/>
          </a:stretch>
        </p:blipFill>
        <p:spPr>
          <a:xfrm flipH="1">
            <a:off x="-148868" y="4520739"/>
            <a:ext cx="4996174" cy="5455330"/>
          </a:xfrm>
          <a:prstGeom prst="rect">
            <a:avLst/>
          </a:prstGeom>
        </p:spPr>
      </p:pic>
      <p:pic>
        <p:nvPicPr>
          <p:cNvPr id="8" name="Picture 3">
            <a:extLst>
              <a:ext uri="{FF2B5EF4-FFF2-40B4-BE49-F238E27FC236}">
                <a16:creationId xmlns:a16="http://schemas.microsoft.com/office/drawing/2014/main" id="{669F15C2-11E8-75B1-77AF-BE851A8886EF}"/>
              </a:ext>
            </a:extLst>
          </p:cNvPr>
          <p:cNvPicPr>
            <a:picLocks noChangeAspect="1"/>
          </p:cNvPicPr>
          <p:nvPr/>
        </p:nvPicPr>
        <p:blipFill>
          <a:blip r:embed="rId4"/>
          <a:srcRect/>
          <a:stretch>
            <a:fillRect/>
          </a:stretch>
        </p:blipFill>
        <p:spPr>
          <a:xfrm flipH="1">
            <a:off x="10287000" y="1143636"/>
            <a:ext cx="7620000" cy="8951542"/>
          </a:xfrm>
          <a:prstGeom prst="rect">
            <a:avLst/>
          </a:prstGeom>
        </p:spPr>
      </p:pic>
      <p:grpSp>
        <p:nvGrpSpPr>
          <p:cNvPr id="9" name="Group 8">
            <a:extLst>
              <a:ext uri="{FF2B5EF4-FFF2-40B4-BE49-F238E27FC236}">
                <a16:creationId xmlns:a16="http://schemas.microsoft.com/office/drawing/2014/main" id="{3A825A70-4182-51BB-F054-C2FBA5798B3F}"/>
              </a:ext>
            </a:extLst>
          </p:cNvPr>
          <p:cNvGrpSpPr/>
          <p:nvPr/>
        </p:nvGrpSpPr>
        <p:grpSpPr>
          <a:xfrm>
            <a:off x="3901718" y="3314700"/>
            <a:ext cx="10494363" cy="1876031"/>
            <a:chOff x="0" y="3378189"/>
            <a:chExt cx="8025060" cy="1876031"/>
          </a:xfrm>
        </p:grpSpPr>
        <p:sp>
          <p:nvSpPr>
            <p:cNvPr id="10" name="TextBox 9">
              <a:extLst>
                <a:ext uri="{FF2B5EF4-FFF2-40B4-BE49-F238E27FC236}">
                  <a16:creationId xmlns:a16="http://schemas.microsoft.com/office/drawing/2014/main" id="{F93A2ABF-DF2E-03FB-E6B6-B788AA34837C}"/>
                </a:ext>
              </a:extLst>
            </p:cNvPr>
            <p:cNvSpPr txBox="1"/>
            <p:nvPr/>
          </p:nvSpPr>
          <p:spPr>
            <a:xfrm>
              <a:off x="0" y="3392172"/>
              <a:ext cx="7928812" cy="1862048"/>
            </a:xfrm>
            <a:prstGeom prst="rect">
              <a:avLst/>
            </a:prstGeom>
            <a:noFill/>
          </p:spPr>
          <p:txBody>
            <a:bodyPr wrap="square" rtlCol="0">
              <a:spAutoFit/>
            </a:bodyPr>
            <a:lstStyle/>
            <a:p>
              <a:r>
                <a:rPr lang="en-US" sz="11500">
                  <a:ln w="215900">
                    <a:solidFill>
                      <a:schemeClr val="bg1"/>
                    </a:solidFill>
                  </a:ln>
                  <a:solidFill>
                    <a:srgbClr val="3F9DED"/>
                  </a:solidFill>
                  <a:effectLst>
                    <a:innerShdw blurRad="63500" dist="50800" dir="10800000">
                      <a:prstClr val="black">
                        <a:alpha val="50000"/>
                      </a:prstClr>
                    </a:innerShdw>
                  </a:effectLst>
                  <a:latin typeface="SVN-Ready" panose="02040603050506020204" pitchFamily="18" charset="0"/>
                </a:rPr>
                <a:t>((Dấu hai chấm</a:t>
              </a:r>
            </a:p>
          </p:txBody>
        </p:sp>
        <p:sp>
          <p:nvSpPr>
            <p:cNvPr id="11" name="TextBox 10">
              <a:extLst>
                <a:ext uri="{FF2B5EF4-FFF2-40B4-BE49-F238E27FC236}">
                  <a16:creationId xmlns:a16="http://schemas.microsoft.com/office/drawing/2014/main" id="{0CD4BB9B-690C-0FDC-3579-FC4A15EB8683}"/>
                </a:ext>
              </a:extLst>
            </p:cNvPr>
            <p:cNvSpPr txBox="1"/>
            <p:nvPr/>
          </p:nvSpPr>
          <p:spPr>
            <a:xfrm>
              <a:off x="485272" y="3378189"/>
              <a:ext cx="7539788" cy="1862048"/>
            </a:xfrm>
            <a:prstGeom prst="rect">
              <a:avLst/>
            </a:prstGeom>
            <a:noFill/>
          </p:spPr>
          <p:txBody>
            <a:bodyPr wrap="square" rtlCol="0">
              <a:spAutoFit/>
            </a:bodyPr>
            <a:lstStyle/>
            <a:p>
              <a:r>
                <a:rPr lang="en-US" sz="11500">
                  <a:ln w="3175">
                    <a:solidFill>
                      <a:schemeClr val="tx1"/>
                    </a:solidFill>
                  </a:ln>
                  <a:gradFill>
                    <a:gsLst>
                      <a:gs pos="0">
                        <a:srgbClr val="00B0F0"/>
                      </a:gs>
                      <a:gs pos="54000">
                        <a:srgbClr val="00B0F0"/>
                      </a:gs>
                      <a:gs pos="60000">
                        <a:srgbClr val="A5DBF9"/>
                      </a:gs>
                      <a:gs pos="100000">
                        <a:srgbClr val="5EBEF4"/>
                      </a:gs>
                    </a:gsLst>
                    <a:lin ang="5400000" scaled="1"/>
                  </a:gradFill>
                  <a:latin typeface="SVN-Ready" panose="02040603050506020204" pitchFamily="18" charset="0"/>
                </a:rPr>
                <a:t>Dấu hai chấm</a:t>
              </a:r>
              <a:endParaRPr lang="en-US" sz="11500"/>
            </a:p>
          </p:txBody>
        </p:sp>
      </p:grpSp>
      <p:sp>
        <p:nvSpPr>
          <p:cNvPr id="12" name="Rectangle: Rounded Corners 11">
            <a:extLst>
              <a:ext uri="{FF2B5EF4-FFF2-40B4-BE49-F238E27FC236}">
                <a16:creationId xmlns:a16="http://schemas.microsoft.com/office/drawing/2014/main" id="{F096A2DB-BB72-8C71-5864-EB7E839FD75B}"/>
              </a:ext>
            </a:extLst>
          </p:cNvPr>
          <p:cNvSpPr/>
          <p:nvPr/>
        </p:nvSpPr>
        <p:spPr>
          <a:xfrm>
            <a:off x="0" y="160322"/>
            <a:ext cx="4331247" cy="1096705"/>
          </a:xfrm>
          <a:prstGeom prst="roundRect">
            <a:avLst/>
          </a:prstGeom>
          <a:ln w="28575">
            <a:solidFill>
              <a:schemeClr val="accent6">
                <a:lumMod val="75000"/>
              </a:schemeClr>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3" name="TextBox 12">
            <a:extLst>
              <a:ext uri="{FF2B5EF4-FFF2-40B4-BE49-F238E27FC236}">
                <a16:creationId xmlns:a16="http://schemas.microsoft.com/office/drawing/2014/main" id="{E65E5E47-4193-5C85-B313-8D5B72023D08}"/>
              </a:ext>
            </a:extLst>
          </p:cNvPr>
          <p:cNvSpPr txBox="1"/>
          <p:nvPr/>
        </p:nvSpPr>
        <p:spPr>
          <a:xfrm>
            <a:off x="208581" y="192811"/>
            <a:ext cx="3914083" cy="923330"/>
          </a:xfrm>
          <a:prstGeom prst="rect">
            <a:avLst/>
          </a:prstGeom>
          <a:noFill/>
        </p:spPr>
        <p:txBody>
          <a:bodyPr wrap="square" rtlCol="0">
            <a:spAutoFit/>
          </a:bodyPr>
          <a:lstStyle/>
          <a:p>
            <a:r>
              <a:rPr lang="en-US" sz="5400">
                <a:ln>
                  <a:solidFill>
                    <a:schemeClr val="accent6">
                      <a:lumMod val="75000"/>
                    </a:schemeClr>
                  </a:solidFill>
                </a:ln>
                <a:solidFill>
                  <a:schemeClr val="accent6"/>
                </a:solidFill>
                <a:latin typeface="SVN-Shintia Script" panose="02000804000000020003" pitchFamily="2" charset="0"/>
              </a:rPr>
              <a:t>Luyện từ và câu</a:t>
            </a:r>
          </a:p>
        </p:txBody>
      </p:sp>
      <p:grpSp>
        <p:nvGrpSpPr>
          <p:cNvPr id="14" name="Group 13">
            <a:extLst>
              <a:ext uri="{FF2B5EF4-FFF2-40B4-BE49-F238E27FC236}">
                <a16:creationId xmlns:a16="http://schemas.microsoft.com/office/drawing/2014/main" id="{D7265BA2-FE49-F6F5-DBB6-459624103C48}"/>
              </a:ext>
            </a:extLst>
          </p:cNvPr>
          <p:cNvGrpSpPr/>
          <p:nvPr/>
        </p:nvGrpSpPr>
        <p:grpSpPr>
          <a:xfrm>
            <a:off x="1167730" y="1192708"/>
            <a:ext cx="15952540" cy="3634384"/>
            <a:chOff x="1620078" y="1371885"/>
            <a:chExt cx="11963401" cy="3634384"/>
          </a:xfrm>
        </p:grpSpPr>
        <p:sp>
          <p:nvSpPr>
            <p:cNvPr id="15" name="TextBox 14">
              <a:extLst>
                <a:ext uri="{FF2B5EF4-FFF2-40B4-BE49-F238E27FC236}">
                  <a16:creationId xmlns:a16="http://schemas.microsoft.com/office/drawing/2014/main" id="{E7184FE2-C769-0FE2-7C89-C5B30FD032C0}"/>
                </a:ext>
              </a:extLst>
            </p:cNvPr>
            <p:cNvSpPr txBox="1"/>
            <p:nvPr/>
          </p:nvSpPr>
          <p:spPr>
            <a:xfrm>
              <a:off x="1654523" y="1371885"/>
              <a:ext cx="11874176" cy="3631763"/>
            </a:xfrm>
            <a:prstGeom prst="rect">
              <a:avLst/>
            </a:prstGeom>
            <a:noFill/>
          </p:spPr>
          <p:txBody>
            <a:bodyPr wrap="square" rtlCol="0">
              <a:spAutoFit/>
            </a:bodyPr>
            <a:lstStyle/>
            <a:p>
              <a:pPr algn="ctr"/>
              <a:r>
                <a:rPr lang="en-US" sz="11500">
                  <a:ln w="317500">
                    <a:solidFill>
                      <a:schemeClr val="bg1"/>
                    </a:solidFill>
                  </a:ln>
                  <a:solidFill>
                    <a:srgbClr val="3F9DED"/>
                  </a:solidFill>
                  <a:effectLst>
                    <a:innerShdw blurRad="63500" dist="50800" dir="10800000">
                      <a:prstClr val="black">
                        <a:alpha val="50000"/>
                      </a:prstClr>
                    </a:innerShdw>
                  </a:effectLst>
                  <a:latin typeface="SVN-Ziclets" panose="02000603000000000000" pitchFamily="2" charset="0"/>
                </a:rPr>
                <a:t>Ôn tập về dấu câu</a:t>
              </a:r>
            </a:p>
          </p:txBody>
        </p:sp>
        <p:sp>
          <p:nvSpPr>
            <p:cNvPr id="16" name="TextBox 15">
              <a:extLst>
                <a:ext uri="{FF2B5EF4-FFF2-40B4-BE49-F238E27FC236}">
                  <a16:creationId xmlns:a16="http://schemas.microsoft.com/office/drawing/2014/main" id="{26D16BC7-E433-B8A9-3C18-033F14A3FC39}"/>
                </a:ext>
              </a:extLst>
            </p:cNvPr>
            <p:cNvSpPr txBox="1"/>
            <p:nvPr/>
          </p:nvSpPr>
          <p:spPr>
            <a:xfrm>
              <a:off x="1620078" y="1374506"/>
              <a:ext cx="11963401" cy="3631763"/>
            </a:xfrm>
            <a:prstGeom prst="rect">
              <a:avLst/>
            </a:prstGeom>
            <a:noFill/>
            <a:scene3d>
              <a:camera prst="orthographicFront"/>
              <a:lightRig rig="flat" dir="t"/>
            </a:scene3d>
            <a:sp3d prstMaterial="matte">
              <a:bevelT w="152400" h="50800" prst="softRound"/>
              <a:bevelB w="203200" h="203200"/>
              <a:extrusionClr>
                <a:srgbClr val="235305"/>
              </a:extrusionClr>
              <a:contourClr>
                <a:srgbClr val="235305"/>
              </a:contourClr>
            </a:sp3d>
          </p:spPr>
          <p:txBody>
            <a:bodyPr wrap="square" rtlCol="0">
              <a:spAutoFit/>
              <a:sp3d extrusionH="19050" prstMaterial="matte">
                <a:bevelB w="0" h="0"/>
                <a:extrusionClr>
                  <a:srgbClr val="92D050"/>
                </a:extrusionClr>
              </a:sp3d>
            </a:bodyPr>
            <a:lstStyle/>
            <a:p>
              <a:pPr algn="ctr"/>
              <a:r>
                <a:rPr lang="en-US" sz="11500">
                  <a:ln w="34925">
                    <a:solidFill>
                      <a:schemeClr val="tx1"/>
                    </a:solidFill>
                  </a:ln>
                  <a:gradFill>
                    <a:gsLst>
                      <a:gs pos="0">
                        <a:srgbClr val="D1F715"/>
                      </a:gs>
                      <a:gs pos="54000">
                        <a:srgbClr val="FFFF00"/>
                      </a:gs>
                      <a:gs pos="60000">
                        <a:srgbClr val="D1F715"/>
                      </a:gs>
                      <a:gs pos="100000">
                        <a:srgbClr val="B1E102"/>
                      </a:gs>
                    </a:gsLst>
                    <a:lin ang="5400000" scaled="1"/>
                  </a:gradFill>
                  <a:latin typeface="SVN-Ziclets" panose="02000603000000000000" pitchFamily="2" charset="0"/>
                </a:rPr>
                <a:t>Ôn tập về dấu câu</a:t>
              </a:r>
            </a:p>
          </p:txBody>
        </p:sp>
      </p:grpSp>
    </p:spTree>
    <p:extLst>
      <p:ext uri="{BB962C8B-B14F-4D97-AF65-F5344CB8AC3E}">
        <p14:creationId xmlns:p14="http://schemas.microsoft.com/office/powerpoint/2010/main" val="1201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par>
                          <p:cTn id="25" fill="hold">
                            <p:stCondLst>
                              <p:cond delay="1000"/>
                            </p:stCondLst>
                            <p:childTnLst>
                              <p:par>
                                <p:cTn id="26" presetID="5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Scale>
                                      <p:cBhvr>
                                        <p:cTn id="2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4"/>
                                        </p:tgtEl>
                                        <p:attrNameLst>
                                          <p:attrName>ppt_x</p:attrName>
                                          <p:attrName>ppt_y</p:attrName>
                                        </p:attrNameLst>
                                      </p:cBhvr>
                                    </p:animMotion>
                                    <p:animEffect transition="in" filter="fade">
                                      <p:cBhvr>
                                        <p:cTn id="30" dur="1000"/>
                                        <p:tgtEl>
                                          <p:spTgt spid="14"/>
                                        </p:tgtEl>
                                      </p:cBhvr>
                                    </p:animEffect>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37F4C8F-3524-D27F-07B3-93CB33758757}"/>
              </a:ext>
            </a:extLst>
          </p:cNvPr>
          <p:cNvSpPr txBox="1"/>
          <p:nvPr/>
        </p:nvSpPr>
        <p:spPr>
          <a:xfrm>
            <a:off x="1600200" y="342900"/>
            <a:ext cx="15392400" cy="1412887"/>
          </a:xfrm>
          <a:prstGeom prst="rect">
            <a:avLst/>
          </a:prstGeom>
        </p:spPr>
        <p:txBody>
          <a:bodyPr wrap="square" lIns="0" tIns="0" rIns="0" bIns="0" rtlCol="0" anchor="t">
            <a:spAutoFit/>
          </a:bodyPr>
          <a:lstStyle/>
          <a:p>
            <a:pPr>
              <a:lnSpc>
                <a:spcPct val="120000"/>
              </a:lnSpc>
            </a:pPr>
            <a:r>
              <a:rPr lang="en-US" sz="4000" b="1">
                <a:solidFill>
                  <a:srgbClr val="CB4D2F"/>
                </a:solidFill>
                <a:latin typeface="Times New Roman" panose="02020603050405020304" pitchFamily="18" charset="0"/>
                <a:cs typeface="Times New Roman" panose="02020603050405020304" pitchFamily="18" charset="0"/>
              </a:rPr>
              <a:t>Bài 2. Có thể đặt dấu hai chấm vào chỗ nào trong các khổ thơ, các câu văn dưới đây?</a:t>
            </a:r>
            <a:endParaRPr lang="en-US" sz="4000" b="1" dirty="0">
              <a:solidFill>
                <a:srgbClr val="CB4D2F"/>
              </a:solidFill>
              <a:latin typeface="Times New Roman" panose="02020603050405020304" pitchFamily="18" charset="0"/>
              <a:cs typeface="Times New Roman" panose="02020603050405020304" pitchFamily="18" charset="0"/>
            </a:endParaRPr>
          </a:p>
        </p:txBody>
      </p:sp>
      <p:sp>
        <p:nvSpPr>
          <p:cNvPr id="4" name="TextBox 8">
            <a:extLst>
              <a:ext uri="{FF2B5EF4-FFF2-40B4-BE49-F238E27FC236}">
                <a16:creationId xmlns:a16="http://schemas.microsoft.com/office/drawing/2014/main" id="{7EDD2DFF-FD76-C88F-7B1F-8AB72438B915}"/>
              </a:ext>
            </a:extLst>
          </p:cNvPr>
          <p:cNvSpPr txBox="1"/>
          <p:nvPr/>
        </p:nvSpPr>
        <p:spPr>
          <a:xfrm>
            <a:off x="8305800" y="1333500"/>
            <a:ext cx="7599622" cy="4367542"/>
          </a:xfrm>
          <a:prstGeom prst="rect">
            <a:avLst/>
          </a:prstGeom>
        </p:spPr>
        <p:txBody>
          <a:bodyPr wrap="square" lIns="0" tIns="0" rIns="0" bIns="0" rtlCol="0" anchor="t">
            <a:spAutoFit/>
          </a:bodyPr>
          <a:lstStyle/>
          <a:p>
            <a:pPr algn="just">
              <a:lnSpc>
                <a:spcPct val="120000"/>
              </a:lnSpc>
            </a:pPr>
            <a:endParaRPr lang="en-US" sz="4000" b="1">
              <a:latin typeface="Times New Roman" panose="02020603050405020304" pitchFamily="18" charset="0"/>
              <a:cs typeface="Times New Roman" panose="02020603050405020304" pitchFamily="18" charset="0"/>
            </a:endParaRPr>
          </a:p>
          <a:p>
            <a:pPr algn="just">
              <a:lnSpc>
                <a:spcPct val="120000"/>
              </a:lnSpc>
            </a:pPr>
            <a:r>
              <a:rPr lang="en-US" sz="4000" b="1">
                <a:latin typeface="Times New Roman" panose="02020603050405020304" pitchFamily="18" charset="0"/>
                <a:cs typeface="Times New Roman" panose="02020603050405020304" pitchFamily="18" charset="0"/>
              </a:rPr>
              <a:t>	Thằng giặc cuống cả chân</a:t>
            </a:r>
          </a:p>
          <a:p>
            <a:pPr algn="just">
              <a:lnSpc>
                <a:spcPct val="120000"/>
              </a:lnSpc>
            </a:pPr>
            <a:r>
              <a:rPr lang="en-US" sz="4000" b="1">
                <a:latin typeface="Times New Roman" panose="02020603050405020304" pitchFamily="18" charset="0"/>
                <a:cs typeface="Times New Roman" panose="02020603050405020304" pitchFamily="18" charset="0"/>
              </a:rPr>
              <a:t>	Nhăn nhó kêu rối rít</a:t>
            </a:r>
          </a:p>
          <a:p>
            <a:pPr algn="just">
              <a:lnSpc>
                <a:spcPct val="120000"/>
              </a:lnSpc>
            </a:pPr>
            <a:r>
              <a:rPr lang="en-US" sz="4000" b="1">
                <a:latin typeface="Times New Roman" panose="02020603050405020304" pitchFamily="18" charset="0"/>
                <a:cs typeface="Times New Roman" panose="02020603050405020304" pitchFamily="18" charset="0"/>
              </a:rPr>
              <a:t>	- Đồng ý là tao chết</a:t>
            </a:r>
          </a:p>
          <a:p>
            <a:pPr algn="just">
              <a:lnSpc>
                <a:spcPct val="120000"/>
              </a:lnSpc>
            </a:pPr>
            <a:r>
              <a:rPr lang="en-US" sz="4000" b="1">
                <a:latin typeface="Times New Roman" panose="02020603050405020304" pitchFamily="18" charset="0"/>
                <a:cs typeface="Times New Roman" panose="02020603050405020304" pitchFamily="18" charset="0"/>
              </a:rPr>
              <a:t>	Nhưng đây … tổ kiến vàng!</a:t>
            </a:r>
          </a:p>
          <a:p>
            <a:pPr algn="just">
              <a:lnSpc>
                <a:spcPct val="120000"/>
              </a:lnSpc>
            </a:pPr>
            <a:r>
              <a:rPr lang="en-US" sz="4000" b="1" i="1">
                <a:latin typeface="Times New Roman" panose="02020603050405020304" pitchFamily="18" charset="0"/>
                <a:cs typeface="Times New Roman" panose="02020603050405020304" pitchFamily="18" charset="0"/>
              </a:rPr>
              <a:t>			              Định Hải</a:t>
            </a:r>
            <a:endParaRPr lang="en-US" sz="4000" b="1" i="1" dirty="0">
              <a:latin typeface="Times New Roman" panose="02020603050405020304" pitchFamily="18" charset="0"/>
              <a:cs typeface="Times New Roman" panose="02020603050405020304" pitchFamily="18" charset="0"/>
            </a:endParaRPr>
          </a:p>
        </p:txBody>
      </p:sp>
      <p:sp>
        <p:nvSpPr>
          <p:cNvPr id="5" name="TextBox 8">
            <a:extLst>
              <a:ext uri="{FF2B5EF4-FFF2-40B4-BE49-F238E27FC236}">
                <a16:creationId xmlns:a16="http://schemas.microsoft.com/office/drawing/2014/main" id="{316D7790-87F7-6315-1300-E65CC471CABE}"/>
              </a:ext>
            </a:extLst>
          </p:cNvPr>
          <p:cNvSpPr txBox="1"/>
          <p:nvPr/>
        </p:nvSpPr>
        <p:spPr>
          <a:xfrm>
            <a:off x="914400" y="2019300"/>
            <a:ext cx="7189574" cy="8060861"/>
          </a:xfrm>
          <a:prstGeom prst="rect">
            <a:avLst/>
          </a:prstGeom>
        </p:spPr>
        <p:txBody>
          <a:bodyPr wrap="square" lIns="0" tIns="0" rIns="0" bIns="0" rtlCol="0" anchor="t">
            <a:spAutoFit/>
          </a:bodyPr>
          <a:lstStyle/>
          <a:p>
            <a:pPr lvl="1" algn="just">
              <a:lnSpc>
                <a:spcPct val="120000"/>
              </a:lnSpc>
            </a:pPr>
            <a:r>
              <a:rPr lang="en-US" sz="4000" b="1">
                <a:latin typeface="Times New Roman" panose="02020603050405020304" pitchFamily="18" charset="0"/>
                <a:cs typeface="Times New Roman" panose="02020603050405020304" pitchFamily="18" charset="0"/>
              </a:rPr>
              <a:t>a. 	Trận đánh đã bắt đầu</a:t>
            </a:r>
          </a:p>
          <a:p>
            <a:pPr algn="just">
              <a:lnSpc>
                <a:spcPct val="120000"/>
              </a:lnSpc>
            </a:pPr>
            <a:r>
              <a:rPr lang="en-US" sz="4000" b="1">
                <a:latin typeface="Times New Roman" panose="02020603050405020304" pitchFamily="18" charset="0"/>
                <a:cs typeface="Times New Roman" panose="02020603050405020304" pitchFamily="18" charset="0"/>
              </a:rPr>
              <a:t>	Quân ta ào lên trước</a:t>
            </a:r>
          </a:p>
          <a:p>
            <a:pPr algn="just">
              <a:lnSpc>
                <a:spcPct val="120000"/>
              </a:lnSpc>
            </a:pPr>
            <a:r>
              <a:rPr lang="en-US" sz="4000" b="1">
                <a:latin typeface="Times New Roman" panose="02020603050405020304" pitchFamily="18" charset="0"/>
                <a:cs typeface="Times New Roman" panose="02020603050405020304" pitchFamily="18" charset="0"/>
              </a:rPr>
              <a:t>	Một tên giặc ngã nhào</a:t>
            </a:r>
          </a:p>
          <a:p>
            <a:pPr algn="just">
              <a:lnSpc>
                <a:spcPct val="120000"/>
              </a:lnSpc>
            </a:pPr>
            <a:r>
              <a:rPr lang="en-US" sz="4000" b="1">
                <a:latin typeface="Times New Roman" panose="02020603050405020304" pitchFamily="18" charset="0"/>
                <a:cs typeface="Times New Roman" panose="02020603050405020304" pitchFamily="18" charset="0"/>
              </a:rPr>
              <a:t>	Chết rồi, không dậy được.</a:t>
            </a:r>
          </a:p>
          <a:p>
            <a:pPr algn="just">
              <a:lnSpc>
                <a:spcPct val="120000"/>
              </a:lnSpc>
            </a:pPr>
            <a:endParaRPr lang="en-US" sz="4000" b="1">
              <a:latin typeface="Times New Roman" panose="02020603050405020304" pitchFamily="18" charset="0"/>
              <a:cs typeface="Times New Roman" panose="02020603050405020304" pitchFamily="18" charset="0"/>
            </a:endParaRPr>
          </a:p>
          <a:p>
            <a:pPr algn="just">
              <a:lnSpc>
                <a:spcPct val="120000"/>
              </a:lnSpc>
            </a:pPr>
            <a:r>
              <a:rPr lang="en-US" sz="4000" b="1">
                <a:latin typeface="Times New Roman" panose="02020603050405020304" pitchFamily="18" charset="0"/>
                <a:cs typeface="Times New Roman" panose="02020603050405020304" pitchFamily="18" charset="0"/>
              </a:rPr>
              <a:t>	Chết là không nhúc nhích</a:t>
            </a:r>
          </a:p>
          <a:p>
            <a:pPr algn="just">
              <a:lnSpc>
                <a:spcPct val="120000"/>
              </a:lnSpc>
            </a:pPr>
            <a:r>
              <a:rPr lang="en-US" sz="4000" b="1">
                <a:latin typeface="Times New Roman" panose="02020603050405020304" pitchFamily="18" charset="0"/>
                <a:cs typeface="Times New Roman" panose="02020603050405020304" pitchFamily="18" charset="0"/>
              </a:rPr>
              <a:t>	Sao nó cứ lồm cồm?</a:t>
            </a:r>
          </a:p>
          <a:p>
            <a:pPr algn="just">
              <a:lnSpc>
                <a:spcPct val="120000"/>
              </a:lnSpc>
            </a:pPr>
            <a:r>
              <a:rPr lang="en-US" sz="4000" b="1">
                <a:latin typeface="Times New Roman" panose="02020603050405020304" pitchFamily="18" charset="0"/>
                <a:cs typeface="Times New Roman" panose="02020603050405020304" pitchFamily="18" charset="0"/>
              </a:rPr>
              <a:t>	Tính ăn gian chẳng thích</a:t>
            </a:r>
          </a:p>
          <a:p>
            <a:pPr algn="just">
              <a:lnSpc>
                <a:spcPct val="120000"/>
              </a:lnSpc>
            </a:pPr>
            <a:r>
              <a:rPr lang="en-US" sz="4000" b="1">
                <a:latin typeface="Times New Roman" panose="02020603050405020304" pitchFamily="18" charset="0"/>
                <a:cs typeface="Times New Roman" panose="02020603050405020304" pitchFamily="18" charset="0"/>
              </a:rPr>
              <a:t>	Chơi thật thà vui hơn.</a:t>
            </a:r>
          </a:p>
          <a:p>
            <a:pPr algn="just">
              <a:lnSpc>
                <a:spcPct val="120000"/>
              </a:lnSpc>
            </a:pPr>
            <a:endParaRPr lang="en-US" sz="4000" b="1">
              <a:latin typeface="Times New Roman" panose="02020603050405020304" pitchFamily="18" charset="0"/>
              <a:cs typeface="Times New Roman" panose="02020603050405020304" pitchFamily="18" charset="0"/>
            </a:endParaRPr>
          </a:p>
          <a:p>
            <a:pPr algn="just">
              <a:lnSpc>
                <a:spcPct val="120000"/>
              </a:lnSpc>
            </a:pPr>
            <a:r>
              <a:rPr lang="en-US" sz="4000" b="1">
                <a:latin typeface="Times New Roman" panose="02020603050405020304" pitchFamily="18" charset="0"/>
                <a:cs typeface="Times New Roman" panose="02020603050405020304" pitchFamily="18" charset="0"/>
              </a:rPr>
              <a:t>	</a:t>
            </a:r>
            <a:endParaRPr lang="en-US" sz="4000" b="1" i="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FAEA1DA0-89D5-38FD-4A73-13AA7ABC073D}"/>
              </a:ext>
            </a:extLst>
          </p:cNvPr>
          <p:cNvSpPr/>
          <p:nvPr/>
        </p:nvSpPr>
        <p:spPr>
          <a:xfrm>
            <a:off x="9144000" y="3695700"/>
            <a:ext cx="304800" cy="5334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F4F2A0D-0B1D-116C-7884-194181C7349D}"/>
              </a:ext>
            </a:extLst>
          </p:cNvPr>
          <p:cNvCxnSpPr>
            <a:cxnSpLocks/>
          </p:cNvCxnSpPr>
          <p:nvPr/>
        </p:nvCxnSpPr>
        <p:spPr>
          <a:xfrm>
            <a:off x="9525000" y="4186570"/>
            <a:ext cx="38862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74D2FC0B-9667-E116-E239-0DF5EFB722DA}"/>
              </a:ext>
            </a:extLst>
          </p:cNvPr>
          <p:cNvCxnSpPr>
            <a:cxnSpLocks/>
          </p:cNvCxnSpPr>
          <p:nvPr/>
        </p:nvCxnSpPr>
        <p:spPr>
          <a:xfrm>
            <a:off x="9144000" y="4914900"/>
            <a:ext cx="58674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TextBox 8">
            <a:extLst>
              <a:ext uri="{FF2B5EF4-FFF2-40B4-BE49-F238E27FC236}">
                <a16:creationId xmlns:a16="http://schemas.microsoft.com/office/drawing/2014/main" id="{3E819ABF-7655-FFAE-F87E-B28C73DFB6C5}"/>
              </a:ext>
            </a:extLst>
          </p:cNvPr>
          <p:cNvSpPr txBox="1"/>
          <p:nvPr/>
        </p:nvSpPr>
        <p:spPr>
          <a:xfrm>
            <a:off x="8305800" y="6533706"/>
            <a:ext cx="8514714" cy="673582"/>
          </a:xfrm>
          <a:prstGeom prst="rect">
            <a:avLst/>
          </a:prstGeom>
        </p:spPr>
        <p:txBody>
          <a:bodyPr wrap="square" lIns="0" tIns="0" rIns="0" bIns="0" rtlCol="0" anchor="t">
            <a:spAutoFit/>
          </a:bodyPr>
          <a:lstStyle/>
          <a:p>
            <a:pPr algn="ctr">
              <a:lnSpc>
                <a:spcPct val="120000"/>
              </a:lnSpc>
            </a:pPr>
            <a:r>
              <a:rPr lang="en-US" sz="4000" b="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là lời nói trực tiếp của nhân vật. </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TextBox 8">
            <a:extLst>
              <a:ext uri="{FF2B5EF4-FFF2-40B4-BE49-F238E27FC236}">
                <a16:creationId xmlns:a16="http://schemas.microsoft.com/office/drawing/2014/main" id="{2563E3EB-72C8-A49F-F59B-8552CE3B92E5}"/>
              </a:ext>
            </a:extLst>
          </p:cNvPr>
          <p:cNvSpPr txBox="1"/>
          <p:nvPr/>
        </p:nvSpPr>
        <p:spPr>
          <a:xfrm>
            <a:off x="8872870" y="8226413"/>
            <a:ext cx="8327819" cy="1412887"/>
          </a:xfrm>
          <a:prstGeom prst="rect">
            <a:avLst/>
          </a:prstGeom>
        </p:spPr>
        <p:txBody>
          <a:bodyPr wrap="square" lIns="0" tIns="0" rIns="0" bIns="0" rtlCol="0" anchor="t">
            <a:spAutoFit/>
          </a:bodyPr>
          <a:lstStyle/>
          <a:p>
            <a:pPr>
              <a:lnSpc>
                <a:spcPct val="120000"/>
              </a:lnSpc>
            </a:pPr>
            <a:r>
              <a:rPr lang="en-US" sz="40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dấu hai chấm được đặt trước lời nói trực tiếp của nhân vật.</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14" name="TextBox 8">
            <a:extLst>
              <a:ext uri="{FF2B5EF4-FFF2-40B4-BE49-F238E27FC236}">
                <a16:creationId xmlns:a16="http://schemas.microsoft.com/office/drawing/2014/main" id="{2EC29591-4519-44CC-02C1-933FD561F404}"/>
              </a:ext>
            </a:extLst>
          </p:cNvPr>
          <p:cNvSpPr txBox="1"/>
          <p:nvPr/>
        </p:nvSpPr>
        <p:spPr>
          <a:xfrm>
            <a:off x="8839200" y="7362318"/>
            <a:ext cx="8305800"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Vậy dấu hai chấm cần đặt ở đâu?</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15" name="TextBox 8">
            <a:extLst>
              <a:ext uri="{FF2B5EF4-FFF2-40B4-BE49-F238E27FC236}">
                <a16:creationId xmlns:a16="http://schemas.microsoft.com/office/drawing/2014/main" id="{DD2229AB-5D7F-0798-9AA9-52E3553E6C54}"/>
              </a:ext>
            </a:extLst>
          </p:cNvPr>
          <p:cNvSpPr txBox="1"/>
          <p:nvPr/>
        </p:nvSpPr>
        <p:spPr>
          <a:xfrm>
            <a:off x="8839200" y="5853441"/>
            <a:ext cx="8305800"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Đây là dấu hiệu nhận biết điều gì?</a:t>
            </a:r>
            <a:endParaRPr lang="en-US" sz="4000" b="1" i="1" dirty="0">
              <a:solidFill>
                <a:srgbClr val="7626BD"/>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0B1487DD-506A-FE72-4952-B7A345FFB5AD}"/>
              </a:ext>
            </a:extLst>
          </p:cNvPr>
          <p:cNvCxnSpPr>
            <a:cxnSpLocks/>
          </p:cNvCxnSpPr>
          <p:nvPr/>
        </p:nvCxnSpPr>
        <p:spPr>
          <a:xfrm>
            <a:off x="4509187" y="1028964"/>
            <a:ext cx="38862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D12D6296-3584-19C8-642A-235AD3ADB620}"/>
              </a:ext>
            </a:extLst>
          </p:cNvPr>
          <p:cNvSpPr txBox="1"/>
          <p:nvPr/>
        </p:nvSpPr>
        <p:spPr>
          <a:xfrm>
            <a:off x="13639800" y="2603837"/>
            <a:ext cx="685800" cy="1015663"/>
          </a:xfrm>
          <a:prstGeom prst="rect">
            <a:avLst/>
          </a:prstGeom>
          <a:noFill/>
        </p:spPr>
        <p:txBody>
          <a:bodyPr wrap="square" rtlCol="0">
            <a:spAutoFit/>
          </a:bodyPr>
          <a:lstStyle/>
          <a:p>
            <a:r>
              <a:rPr lang="en-US" sz="60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4455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12" grpId="0"/>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03FA439-EE6C-2B51-BCE8-1081F7C992EB}"/>
              </a:ext>
            </a:extLst>
          </p:cNvPr>
          <p:cNvSpPr txBox="1"/>
          <p:nvPr/>
        </p:nvSpPr>
        <p:spPr>
          <a:xfrm>
            <a:off x="1600200" y="342900"/>
            <a:ext cx="15392400" cy="1412887"/>
          </a:xfrm>
          <a:prstGeom prst="rect">
            <a:avLst/>
          </a:prstGeom>
        </p:spPr>
        <p:txBody>
          <a:bodyPr wrap="square" lIns="0" tIns="0" rIns="0" bIns="0" rtlCol="0" anchor="t">
            <a:spAutoFit/>
          </a:bodyPr>
          <a:lstStyle/>
          <a:p>
            <a:pPr>
              <a:lnSpc>
                <a:spcPct val="120000"/>
              </a:lnSpc>
            </a:pPr>
            <a:r>
              <a:rPr lang="en-US" sz="4000" b="1">
                <a:solidFill>
                  <a:srgbClr val="CB4D2F"/>
                </a:solidFill>
                <a:latin typeface="Times New Roman" panose="02020603050405020304" pitchFamily="18" charset="0"/>
                <a:cs typeface="Times New Roman" panose="02020603050405020304" pitchFamily="18" charset="0"/>
              </a:rPr>
              <a:t>Bài 2. Có thể đặt dấu hai chấm vào chỗ nào trong các khổ thơ, các câu văn dưới đây?</a:t>
            </a:r>
            <a:endParaRPr lang="en-US" sz="4000" b="1" dirty="0">
              <a:solidFill>
                <a:srgbClr val="CB4D2F"/>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DE3631C4-D5AC-57D6-8100-66E875FB5B36}"/>
              </a:ext>
            </a:extLst>
          </p:cNvPr>
          <p:cNvCxnSpPr>
            <a:cxnSpLocks/>
          </p:cNvCxnSpPr>
          <p:nvPr/>
        </p:nvCxnSpPr>
        <p:spPr>
          <a:xfrm>
            <a:off x="4509187" y="1028964"/>
            <a:ext cx="38862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8">
            <a:extLst>
              <a:ext uri="{FF2B5EF4-FFF2-40B4-BE49-F238E27FC236}">
                <a16:creationId xmlns:a16="http://schemas.microsoft.com/office/drawing/2014/main" id="{877077EF-6AF3-1B55-3765-3D49F7C60C7C}"/>
              </a:ext>
            </a:extLst>
          </p:cNvPr>
          <p:cNvSpPr txBox="1"/>
          <p:nvPr/>
        </p:nvSpPr>
        <p:spPr>
          <a:xfrm>
            <a:off x="1600200" y="1927466"/>
            <a:ext cx="14652456" cy="2890215"/>
          </a:xfrm>
          <a:prstGeom prst="rect">
            <a:avLst/>
          </a:prstGeom>
        </p:spPr>
        <p:txBody>
          <a:bodyPr wrap="square" lIns="0" tIns="0" rIns="0" bIns="0" rtlCol="0" anchor="t">
            <a:spAutoFit/>
          </a:bodyPr>
          <a:lstStyle/>
          <a:p>
            <a:pPr algn="just">
              <a:lnSpc>
                <a:spcPct val="120000"/>
              </a:lnSpc>
            </a:pPr>
            <a:r>
              <a:rPr lang="en-US" sz="4000" b="1">
                <a:latin typeface="Times New Roman" panose="02020603050405020304" pitchFamily="18" charset="0"/>
                <a:cs typeface="Times New Roman" panose="020206030504050203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4000" b="1" i="1">
                <a:latin typeface="Times New Roman" panose="02020603050405020304" pitchFamily="18" charset="0"/>
                <a:cs typeface="Times New Roman" panose="02020603050405020304" pitchFamily="18" charset="0"/>
              </a:rPr>
              <a:t>				Theo Tạ Duy Anh</a:t>
            </a:r>
            <a:endParaRPr lang="en-US" sz="4000" b="1" i="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EF8F3D4-E7A5-B884-1151-5B42D8E00007}"/>
              </a:ext>
            </a:extLst>
          </p:cNvPr>
          <p:cNvCxnSpPr>
            <a:cxnSpLocks/>
          </p:cNvCxnSpPr>
          <p:nvPr/>
        </p:nvCxnSpPr>
        <p:spPr>
          <a:xfrm>
            <a:off x="2667000" y="4034170"/>
            <a:ext cx="480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8">
            <a:extLst>
              <a:ext uri="{FF2B5EF4-FFF2-40B4-BE49-F238E27FC236}">
                <a16:creationId xmlns:a16="http://schemas.microsoft.com/office/drawing/2014/main" id="{4ECAEDE2-A111-F213-4D4A-0E80A434ECCD}"/>
              </a:ext>
            </a:extLst>
          </p:cNvPr>
          <p:cNvSpPr txBox="1"/>
          <p:nvPr/>
        </p:nvSpPr>
        <p:spPr>
          <a:xfrm>
            <a:off x="1421209" y="6064621"/>
            <a:ext cx="11456591" cy="673582"/>
          </a:xfrm>
          <a:prstGeom prst="rect">
            <a:avLst/>
          </a:prstGeom>
        </p:spPr>
        <p:txBody>
          <a:bodyPr wrap="square" lIns="0" tIns="0" rIns="0" bIns="0" rtlCol="0" anchor="t">
            <a:spAutoFit/>
          </a:bodyPr>
          <a:lstStyle/>
          <a:p>
            <a:pPr>
              <a:lnSpc>
                <a:spcPct val="120000"/>
              </a:lnSpc>
            </a:pPr>
            <a:r>
              <a:rPr lang="en-US" sz="4000" b="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Đây là lời nói trực tiếp của nhân vật. </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TextBox 8">
            <a:extLst>
              <a:ext uri="{FF2B5EF4-FFF2-40B4-BE49-F238E27FC236}">
                <a16:creationId xmlns:a16="http://schemas.microsoft.com/office/drawing/2014/main" id="{39E76BE2-A52A-39D9-CCFA-549A75161365}"/>
              </a:ext>
            </a:extLst>
          </p:cNvPr>
          <p:cNvSpPr txBox="1"/>
          <p:nvPr/>
        </p:nvSpPr>
        <p:spPr>
          <a:xfrm>
            <a:off x="1548062" y="7893753"/>
            <a:ext cx="14225337" cy="673582"/>
          </a:xfrm>
          <a:prstGeom prst="rect">
            <a:avLst/>
          </a:prstGeom>
        </p:spPr>
        <p:txBody>
          <a:bodyPr wrap="square" lIns="0" tIns="0" rIns="0" bIns="0" rtlCol="0" anchor="t">
            <a:spAutoFit/>
          </a:bodyPr>
          <a:lstStyle/>
          <a:p>
            <a:pPr>
              <a:lnSpc>
                <a:spcPct val="120000"/>
              </a:lnSpc>
            </a:pPr>
            <a:r>
              <a:rPr lang="en-US" sz="40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Dấu hai chấm được đặt trước lời nói trực tiếp của nhân vật.</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082694A8-793C-919B-76A0-6FABDC397A3D}"/>
              </a:ext>
            </a:extLst>
          </p:cNvPr>
          <p:cNvSpPr/>
          <p:nvPr/>
        </p:nvSpPr>
        <p:spPr>
          <a:xfrm>
            <a:off x="2362200" y="3467100"/>
            <a:ext cx="304800" cy="5334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0458BF14-A367-C600-23A9-B55485F36DBB}"/>
              </a:ext>
            </a:extLst>
          </p:cNvPr>
          <p:cNvSpPr/>
          <p:nvPr/>
        </p:nvSpPr>
        <p:spPr>
          <a:xfrm>
            <a:off x="7696200" y="3467100"/>
            <a:ext cx="304800" cy="5334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8">
            <a:extLst>
              <a:ext uri="{FF2B5EF4-FFF2-40B4-BE49-F238E27FC236}">
                <a16:creationId xmlns:a16="http://schemas.microsoft.com/office/drawing/2014/main" id="{122E9988-90D4-AD73-2C1D-17BB3568FB7F}"/>
              </a:ext>
            </a:extLst>
          </p:cNvPr>
          <p:cNvSpPr txBox="1"/>
          <p:nvPr/>
        </p:nvSpPr>
        <p:spPr>
          <a:xfrm>
            <a:off x="1600200" y="5025482"/>
            <a:ext cx="8305800"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Đây là dấu hiệu nhận biết điều gì?</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a16="http://schemas.microsoft.com/office/drawing/2014/main" id="{50FA3B89-F271-94A3-7D98-AABDCD985762}"/>
              </a:ext>
            </a:extLst>
          </p:cNvPr>
          <p:cNvSpPr txBox="1"/>
          <p:nvPr/>
        </p:nvSpPr>
        <p:spPr>
          <a:xfrm>
            <a:off x="1607288" y="6978866"/>
            <a:ext cx="8305800"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Vậy dấu hai chấm cần đặt ở đâu?</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D54359E-1BF1-C72B-A832-09A7D072C755}"/>
              </a:ext>
            </a:extLst>
          </p:cNvPr>
          <p:cNvSpPr txBox="1"/>
          <p:nvPr/>
        </p:nvSpPr>
        <p:spPr>
          <a:xfrm>
            <a:off x="2133600" y="3225968"/>
            <a:ext cx="685800" cy="1015663"/>
          </a:xfrm>
          <a:prstGeom prst="rect">
            <a:avLst/>
          </a:prstGeom>
          <a:noFill/>
        </p:spPr>
        <p:txBody>
          <a:bodyPr wrap="square" rtlCol="0">
            <a:spAutoFit/>
          </a:bodyPr>
          <a:lstStyle/>
          <a:p>
            <a:r>
              <a:rPr lang="en-US" sz="60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0368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10" presetClass="exit" presetSubtype="0" fill="hold" grpId="1"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animBg="1"/>
      <p:bldP spid="8" grpId="1" animBg="1"/>
      <p:bldP spid="9" grpId="0" animBg="1"/>
      <p:bldP spid="9" grpId="1"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2DEE0B1E-D94B-9319-B42A-D88687473073}"/>
              </a:ext>
            </a:extLst>
          </p:cNvPr>
          <p:cNvSpPr txBox="1"/>
          <p:nvPr/>
        </p:nvSpPr>
        <p:spPr>
          <a:xfrm>
            <a:off x="1600200" y="342900"/>
            <a:ext cx="15392400" cy="1412887"/>
          </a:xfrm>
          <a:prstGeom prst="rect">
            <a:avLst/>
          </a:prstGeom>
        </p:spPr>
        <p:txBody>
          <a:bodyPr wrap="square" lIns="0" tIns="0" rIns="0" bIns="0" rtlCol="0" anchor="t">
            <a:spAutoFit/>
          </a:bodyPr>
          <a:lstStyle/>
          <a:p>
            <a:pPr>
              <a:lnSpc>
                <a:spcPct val="120000"/>
              </a:lnSpc>
            </a:pPr>
            <a:r>
              <a:rPr lang="en-US" sz="4000" b="1">
                <a:solidFill>
                  <a:srgbClr val="CB4D2F"/>
                </a:solidFill>
                <a:latin typeface="Times New Roman" panose="02020603050405020304" pitchFamily="18" charset="0"/>
                <a:cs typeface="Times New Roman" panose="02020603050405020304" pitchFamily="18" charset="0"/>
              </a:rPr>
              <a:t>Bài 2. Có thể đặt dấu hai chấm vào chỗ nào trong các khổ thơ, các câu văn dưới đây?</a:t>
            </a:r>
            <a:endParaRPr lang="en-US" sz="4000" b="1" dirty="0">
              <a:solidFill>
                <a:srgbClr val="CB4D2F"/>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4718F505-E26F-D787-1CFB-039867E9940B}"/>
              </a:ext>
            </a:extLst>
          </p:cNvPr>
          <p:cNvCxnSpPr>
            <a:cxnSpLocks/>
          </p:cNvCxnSpPr>
          <p:nvPr/>
        </p:nvCxnSpPr>
        <p:spPr>
          <a:xfrm>
            <a:off x="4509187" y="1028964"/>
            <a:ext cx="38862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9746B700-1E5E-9D66-F0D5-9DF11C654AC4}"/>
              </a:ext>
            </a:extLst>
          </p:cNvPr>
          <p:cNvSpPr txBox="1"/>
          <p:nvPr/>
        </p:nvSpPr>
        <p:spPr>
          <a:xfrm>
            <a:off x="1574601" y="2253285"/>
            <a:ext cx="15392400" cy="2890215"/>
          </a:xfrm>
          <a:prstGeom prst="rect">
            <a:avLst/>
          </a:prstGeom>
        </p:spPr>
        <p:txBody>
          <a:bodyPr wrap="square" lIns="0" tIns="0" rIns="0" bIns="0" rtlCol="0" anchor="t">
            <a:spAutoFit/>
          </a:bodyPr>
          <a:lstStyle/>
          <a:p>
            <a:pPr algn="just">
              <a:lnSpc>
                <a:spcPct val="120000"/>
              </a:lnSpc>
            </a:pPr>
            <a:r>
              <a:rPr lang="en-US" sz="4000" b="1">
                <a:latin typeface="Times New Roman" panose="02020603050405020304" pitchFamily="18" charset="0"/>
                <a:cs typeface="Times New Roman" panose="020206030504050203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4000" b="1" i="1">
                <a:latin typeface="Times New Roman" panose="02020603050405020304" pitchFamily="18" charset="0"/>
                <a:cs typeface="Times New Roman" panose="02020603050405020304" pitchFamily="18" charset="0"/>
              </a:rPr>
              <a:t>Theo Văn Nhĩ</a:t>
            </a:r>
            <a:endParaRPr lang="en-US" sz="4000" b="1" i="1" dirty="0">
              <a:latin typeface="Times New Roman" panose="02020603050405020304" pitchFamily="18" charset="0"/>
              <a:cs typeface="Times New Roman" panose="02020603050405020304" pitchFamily="18" charset="0"/>
            </a:endParaRPr>
          </a:p>
        </p:txBody>
      </p:sp>
      <p:sp>
        <p:nvSpPr>
          <p:cNvPr id="10" name="TextBox 8">
            <a:extLst>
              <a:ext uri="{FF2B5EF4-FFF2-40B4-BE49-F238E27FC236}">
                <a16:creationId xmlns:a16="http://schemas.microsoft.com/office/drawing/2014/main" id="{78944754-23BE-E251-5433-D110495A7AAC}"/>
              </a:ext>
            </a:extLst>
          </p:cNvPr>
          <p:cNvSpPr txBox="1"/>
          <p:nvPr/>
        </p:nvSpPr>
        <p:spPr>
          <a:xfrm>
            <a:off x="1600200" y="6590596"/>
            <a:ext cx="15900201" cy="1412887"/>
          </a:xfrm>
          <a:prstGeom prst="rect">
            <a:avLst/>
          </a:prstGeom>
        </p:spPr>
        <p:txBody>
          <a:bodyPr wrap="square" lIns="0" tIns="0" rIns="0" bIns="0" rtlCol="0" anchor="t">
            <a:spAutoFit/>
          </a:bodyPr>
          <a:lstStyle/>
          <a:p>
            <a:pPr>
              <a:lnSpc>
                <a:spcPct val="120000"/>
              </a:lnSpc>
            </a:pPr>
            <a:r>
              <a:rPr lang="en-US" sz="4000" b="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Đây là lời giải thích cho bộ phận đứng trước (phong cảnh thiên nhiên kì vĩ).</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EAF03A5C-7C47-C646-47D8-D7E6A40097D0}"/>
              </a:ext>
            </a:extLst>
          </p:cNvPr>
          <p:cNvCxnSpPr>
            <a:cxnSpLocks/>
          </p:cNvCxnSpPr>
          <p:nvPr/>
        </p:nvCxnSpPr>
        <p:spPr>
          <a:xfrm>
            <a:off x="3962400" y="3619500"/>
            <a:ext cx="1280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1A8185-1BEE-2B09-9FC1-5833FA5BFC34}"/>
              </a:ext>
            </a:extLst>
          </p:cNvPr>
          <p:cNvCxnSpPr>
            <a:cxnSpLocks/>
          </p:cNvCxnSpPr>
          <p:nvPr/>
        </p:nvCxnSpPr>
        <p:spPr>
          <a:xfrm>
            <a:off x="1600200" y="4381500"/>
            <a:ext cx="1310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8">
            <a:extLst>
              <a:ext uri="{FF2B5EF4-FFF2-40B4-BE49-F238E27FC236}">
                <a16:creationId xmlns:a16="http://schemas.microsoft.com/office/drawing/2014/main" id="{CD235074-1889-42A7-B59B-B79A3070AAAE}"/>
              </a:ext>
            </a:extLst>
          </p:cNvPr>
          <p:cNvSpPr txBox="1"/>
          <p:nvPr/>
        </p:nvSpPr>
        <p:spPr>
          <a:xfrm>
            <a:off x="1600200" y="5568387"/>
            <a:ext cx="8305800"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Bộ phận gạch chân là gì?</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19" name="TextBox 8">
            <a:extLst>
              <a:ext uri="{FF2B5EF4-FFF2-40B4-BE49-F238E27FC236}">
                <a16:creationId xmlns:a16="http://schemas.microsoft.com/office/drawing/2014/main" id="{A01DAA35-3424-5304-8F3A-732F3D4FE8CA}"/>
              </a:ext>
            </a:extLst>
          </p:cNvPr>
          <p:cNvSpPr txBox="1"/>
          <p:nvPr/>
        </p:nvSpPr>
        <p:spPr>
          <a:xfrm>
            <a:off x="1626781" y="8117198"/>
            <a:ext cx="8305800"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Vậy dấu hai chấm cần đặt ở đâu?</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20" name="TextBox 8">
            <a:extLst>
              <a:ext uri="{FF2B5EF4-FFF2-40B4-BE49-F238E27FC236}">
                <a16:creationId xmlns:a16="http://schemas.microsoft.com/office/drawing/2014/main" id="{4380F3F2-0333-66A8-32F0-35D000678DF9}"/>
              </a:ext>
            </a:extLst>
          </p:cNvPr>
          <p:cNvSpPr txBox="1"/>
          <p:nvPr/>
        </p:nvSpPr>
        <p:spPr>
          <a:xfrm>
            <a:off x="1574601" y="8965718"/>
            <a:ext cx="14225337" cy="673582"/>
          </a:xfrm>
          <a:prstGeom prst="rect">
            <a:avLst/>
          </a:prstGeom>
        </p:spPr>
        <p:txBody>
          <a:bodyPr wrap="square" lIns="0" tIns="0" rIns="0" bIns="0" rtlCol="0" anchor="t">
            <a:spAutoFit/>
          </a:bodyPr>
          <a:lstStyle/>
          <a:p>
            <a:pPr>
              <a:lnSpc>
                <a:spcPct val="120000"/>
              </a:lnSpc>
            </a:pPr>
            <a:r>
              <a:rPr lang="en-US" sz="40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Dấu hai chấm được đặt trước bộ phận giải thích.</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DCDE66A-D16D-8B44-F242-01D1C122961B}"/>
              </a:ext>
            </a:extLst>
          </p:cNvPr>
          <p:cNvSpPr txBox="1"/>
          <p:nvPr/>
        </p:nvSpPr>
        <p:spPr>
          <a:xfrm>
            <a:off x="3712535" y="2802565"/>
            <a:ext cx="685800" cy="1015663"/>
          </a:xfrm>
          <a:prstGeom prst="rect">
            <a:avLst/>
          </a:prstGeom>
          <a:noFill/>
        </p:spPr>
        <p:txBody>
          <a:bodyPr wrap="square" rtlCol="0">
            <a:spAutoFit/>
          </a:bodyPr>
          <a:lstStyle/>
          <a:p>
            <a:r>
              <a:rPr lang="en-US" sz="60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66349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7"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13CC9EE4-EE16-AB8A-6445-3100B3D56126}"/>
              </a:ext>
            </a:extLst>
          </p:cNvPr>
          <p:cNvSpPr txBox="1"/>
          <p:nvPr/>
        </p:nvSpPr>
        <p:spPr>
          <a:xfrm>
            <a:off x="685800" y="495300"/>
            <a:ext cx="16963716" cy="2151551"/>
          </a:xfrm>
          <a:prstGeom prst="rect">
            <a:avLst/>
          </a:prstGeom>
        </p:spPr>
        <p:txBody>
          <a:bodyPr wrap="square" lIns="0" tIns="0" rIns="0" bIns="0" rtlCol="0" anchor="t">
            <a:spAutoFit/>
          </a:bodyPr>
          <a:lstStyle/>
          <a:p>
            <a:pPr algn="just">
              <a:lnSpc>
                <a:spcPct val="120000"/>
              </a:lnSpc>
            </a:pPr>
            <a:r>
              <a:rPr lang="en-US" sz="4000" b="1">
                <a:solidFill>
                  <a:srgbClr val="CB4D2F"/>
                </a:solidFill>
                <a:latin typeface="Times New Roman" panose="02020603050405020304" pitchFamily="18" charset="0"/>
                <a:cs typeface="Times New Roman" panose="02020603050405020304" pitchFamily="18" charset="0"/>
              </a:rPr>
              <a:t>Bài 3. Trong mẩu chuyện vui dưới đây, người bán hàng hiểu lầm ý của khách như thế nào? Để người bán hang khỏi hiểu lầm, ông khách cần thêm dấu gì vào tin nhắn của mình, dấu đó đặt sau chữ nào?</a:t>
            </a:r>
            <a:endParaRPr lang="en-US" sz="4000" b="1" dirty="0">
              <a:solidFill>
                <a:srgbClr val="CB4D2F"/>
              </a:solidFill>
              <a:latin typeface="Times New Roman" panose="02020603050405020304" pitchFamily="18" charset="0"/>
              <a:cs typeface="Times New Roman" panose="02020603050405020304" pitchFamily="18" charset="0"/>
            </a:endParaRPr>
          </a:p>
        </p:txBody>
      </p:sp>
      <p:sp>
        <p:nvSpPr>
          <p:cNvPr id="3" name="TextBox 8">
            <a:extLst>
              <a:ext uri="{FF2B5EF4-FFF2-40B4-BE49-F238E27FC236}">
                <a16:creationId xmlns:a16="http://schemas.microsoft.com/office/drawing/2014/main" id="{D6506DA2-6B13-CD90-F4FE-C8AA87D7D25C}"/>
              </a:ext>
            </a:extLst>
          </p:cNvPr>
          <p:cNvSpPr txBox="1"/>
          <p:nvPr/>
        </p:nvSpPr>
        <p:spPr>
          <a:xfrm>
            <a:off x="944937" y="2628900"/>
            <a:ext cx="16746485" cy="7322197"/>
          </a:xfrm>
          <a:prstGeom prst="rect">
            <a:avLst/>
          </a:prstGeom>
        </p:spPr>
        <p:txBody>
          <a:bodyPr wrap="square" lIns="0" tIns="0" rIns="0" bIns="0" rtlCol="0" anchor="t">
            <a:spAutoFit/>
          </a:bodyPr>
          <a:lstStyle/>
          <a:p>
            <a:pPr algn="ctr">
              <a:lnSpc>
                <a:spcPct val="120000"/>
              </a:lnSpc>
            </a:pPr>
            <a:r>
              <a:rPr lang="en-US" sz="4000" b="1">
                <a:solidFill>
                  <a:srgbClr val="00B050"/>
                </a:solidFill>
                <a:latin typeface="Times New Roman" panose="02020603050405020304" pitchFamily="18" charset="0"/>
                <a:cs typeface="Times New Roman" panose="02020603050405020304" pitchFamily="18" charset="0"/>
              </a:rPr>
              <a:t>Chỉ vì quên một dấu câu</a:t>
            </a:r>
          </a:p>
          <a:p>
            <a:pPr algn="just">
              <a:lnSpc>
                <a:spcPct val="120000"/>
              </a:lnSpc>
            </a:pPr>
            <a:r>
              <a:rPr lang="en-US" sz="4000" b="1" i="1">
                <a:solidFill>
                  <a:srgbClr val="002060"/>
                </a:solidFill>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Có ông khác nọ đến cửa hàng đặt vòng hoa viếng bạn. Ông dặn người bán hàng ghi lên băng tang: “Kính viếng bác X.” Nhưng về đến nhà, nghĩ lại, thấy lời phúng còn đơn giản quá, ông bèn sai con chuyển cho người bán hàng một tin nhắn, lời lẽ như sau: “Xin ông làm ơn ghi thêm nếu còn chỗ linh hồn bác sẽ được lên thiên đàng.”</a:t>
            </a:r>
          </a:p>
          <a:p>
            <a:pPr algn="just">
              <a:lnSpc>
                <a:spcPct val="120000"/>
              </a:lnSpc>
            </a:pPr>
            <a:r>
              <a:rPr lang="en-US" sz="4000" b="1">
                <a:latin typeface="Times New Roman" panose="02020603050405020304" pitchFamily="18" charset="0"/>
                <a:cs typeface="Times New Roman" panose="02020603050405020304" pitchFamily="18" charset="0"/>
              </a:rPr>
              <a:t>	Lúc vòng hoa được đem tới đám tang, ông khách mới giật mình. Trên vòng hoa cài một dải băng đen với dòng chữ thật là nắn nót: “Kính viếng bác X. Nếu còn chỗ, linh hồn bác sẽ được lên thiên đàng.”</a:t>
            </a:r>
          </a:p>
          <a:p>
            <a:pPr algn="just">
              <a:lnSpc>
                <a:spcPct val="120000"/>
              </a:lnSpc>
            </a:pPr>
            <a:r>
              <a:rPr lang="en-US" sz="4000" b="1" i="1">
                <a:latin typeface="Times New Roman" panose="02020603050405020304" pitchFamily="18" charset="0"/>
                <a:cs typeface="Times New Roman" panose="02020603050405020304" pitchFamily="18" charset="0"/>
              </a:rPr>
              <a:t>								Theo tạp chí Ngôn ngữ</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492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37CD1AEC-BBB2-1742-8893-6AB8D2D70C16}"/>
              </a:ext>
            </a:extLst>
          </p:cNvPr>
          <p:cNvSpPr txBox="1"/>
          <p:nvPr/>
        </p:nvSpPr>
        <p:spPr>
          <a:xfrm>
            <a:off x="815287" y="737380"/>
            <a:ext cx="12252154"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Tin nhắn của ông khách là gì?</a:t>
            </a:r>
            <a:endParaRPr lang="en-US" sz="4000" b="1" dirty="0">
              <a:solidFill>
                <a:srgbClr val="7626BD"/>
              </a:solidFill>
              <a:latin typeface="Times New Roman" panose="02020603050405020304" pitchFamily="18" charset="0"/>
              <a:cs typeface="Times New Roman" panose="02020603050405020304" pitchFamily="18" charset="0"/>
            </a:endParaRPr>
          </a:p>
        </p:txBody>
      </p:sp>
      <p:sp>
        <p:nvSpPr>
          <p:cNvPr id="3" name="TextBox 8">
            <a:extLst>
              <a:ext uri="{FF2B5EF4-FFF2-40B4-BE49-F238E27FC236}">
                <a16:creationId xmlns:a16="http://schemas.microsoft.com/office/drawing/2014/main" id="{F9C0C0AA-07C3-9C42-FFB9-6DFE0B9A2615}"/>
              </a:ext>
            </a:extLst>
          </p:cNvPr>
          <p:cNvSpPr txBox="1"/>
          <p:nvPr/>
        </p:nvSpPr>
        <p:spPr>
          <a:xfrm>
            <a:off x="967687" y="1411604"/>
            <a:ext cx="16274148" cy="1412887"/>
          </a:xfrm>
          <a:prstGeom prst="rect">
            <a:avLst/>
          </a:prstGeom>
        </p:spPr>
        <p:txBody>
          <a:bodyPr wrap="square" lIns="0" tIns="0" rIns="0" bIns="0" rtlCol="0" anchor="t">
            <a:spAutoFit/>
          </a:bodyPr>
          <a:lstStyle/>
          <a:p>
            <a:pPr algn="just">
              <a:lnSpc>
                <a:spcPct val="120000"/>
              </a:lnSpc>
            </a:pPr>
            <a:r>
              <a:rPr lang="en-US" sz="4000" b="1">
                <a:latin typeface="Times New Roman" panose="02020603050405020304" pitchFamily="18" charset="0"/>
                <a:cs typeface="Times New Roman" panose="02020603050405020304" pitchFamily="18" charset="0"/>
                <a:sym typeface="Wingdings" panose="05000000000000000000" pitchFamily="2" charset="2"/>
              </a:rPr>
              <a:t> </a:t>
            </a:r>
            <a:r>
              <a:rPr lang="en-US" sz="4000" b="1">
                <a:latin typeface="Times New Roman" panose="02020603050405020304" pitchFamily="18" charset="0"/>
                <a:cs typeface="Times New Roman" panose="02020603050405020304" pitchFamily="18" charset="0"/>
              </a:rPr>
              <a:t>Xin ông làm ơn ghi thêm nếu còn chỗ linh hồn bác sẽ được lên thiên đàng. (hiểu là nếu còn chỗ viết trên băng tang)</a:t>
            </a:r>
            <a:endParaRPr lang="en-US" sz="4000" b="1" dirty="0">
              <a:latin typeface="Times New Roman" panose="02020603050405020304" pitchFamily="18" charset="0"/>
              <a:cs typeface="Times New Roman" panose="02020603050405020304" pitchFamily="18" charset="0"/>
            </a:endParaRPr>
          </a:p>
        </p:txBody>
      </p:sp>
      <p:sp>
        <p:nvSpPr>
          <p:cNvPr id="4" name="TextBox 8">
            <a:extLst>
              <a:ext uri="{FF2B5EF4-FFF2-40B4-BE49-F238E27FC236}">
                <a16:creationId xmlns:a16="http://schemas.microsoft.com/office/drawing/2014/main" id="{83099537-E80C-DCD4-9835-653C08694FD4}"/>
              </a:ext>
            </a:extLst>
          </p:cNvPr>
          <p:cNvSpPr txBox="1"/>
          <p:nvPr/>
        </p:nvSpPr>
        <p:spPr>
          <a:xfrm>
            <a:off x="795794" y="2997890"/>
            <a:ext cx="15242567"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Người bán hàng hiểu lầm ý của ông khách như thế nào?</a:t>
            </a:r>
            <a:endParaRPr lang="en-US" sz="4000" b="1" dirty="0">
              <a:solidFill>
                <a:srgbClr val="7626BD"/>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87D1144-B22A-CB6F-31C3-F8342B1B7392}"/>
              </a:ext>
            </a:extLst>
          </p:cNvPr>
          <p:cNvSpPr txBox="1"/>
          <p:nvPr/>
        </p:nvSpPr>
        <p:spPr>
          <a:xfrm>
            <a:off x="967687" y="3969657"/>
            <a:ext cx="15242568" cy="673582"/>
          </a:xfrm>
          <a:prstGeom prst="rect">
            <a:avLst/>
          </a:prstGeom>
        </p:spPr>
        <p:txBody>
          <a:bodyPr wrap="square" lIns="0" tIns="0" rIns="0" bIns="0" rtlCol="0" anchor="t">
            <a:spAutoFit/>
          </a:bodyPr>
          <a:lstStyle/>
          <a:p>
            <a:pPr algn="just">
              <a:lnSpc>
                <a:spcPct val="120000"/>
              </a:lnSpc>
            </a:pPr>
            <a:r>
              <a:rPr lang="en-US" sz="4000" b="1">
                <a:latin typeface="Times New Roman" panose="02020603050405020304" pitchFamily="18" charset="0"/>
                <a:cs typeface="Times New Roman" panose="02020603050405020304" pitchFamily="18" charset="0"/>
                <a:sym typeface="Wingdings" panose="05000000000000000000" pitchFamily="2" charset="2"/>
              </a:rPr>
              <a:t> Kính viếng bác X. N</a:t>
            </a:r>
            <a:r>
              <a:rPr lang="en-US" sz="4000" b="1">
                <a:latin typeface="Times New Roman" panose="02020603050405020304" pitchFamily="18" charset="0"/>
                <a:cs typeface="Times New Roman" panose="02020603050405020304" pitchFamily="18" charset="0"/>
              </a:rPr>
              <a:t>ếu còn chỗ linh hồn bác sẽ được lên thiên đàng. </a:t>
            </a:r>
            <a:endParaRPr lang="en-US" sz="4000" b="1" dirty="0">
              <a:latin typeface="Times New Roman" panose="02020603050405020304" pitchFamily="18" charset="0"/>
              <a:cs typeface="Times New Roman" panose="02020603050405020304" pitchFamily="18" charset="0"/>
            </a:endParaRPr>
          </a:p>
        </p:txBody>
      </p:sp>
      <p:sp>
        <p:nvSpPr>
          <p:cNvPr id="6" name="TextBox 8">
            <a:extLst>
              <a:ext uri="{FF2B5EF4-FFF2-40B4-BE49-F238E27FC236}">
                <a16:creationId xmlns:a16="http://schemas.microsoft.com/office/drawing/2014/main" id="{FD1EA85F-15F1-8ABF-73DA-13F453211C0A}"/>
              </a:ext>
            </a:extLst>
          </p:cNvPr>
          <p:cNvSpPr txBox="1"/>
          <p:nvPr/>
        </p:nvSpPr>
        <p:spPr>
          <a:xfrm>
            <a:off x="795793" y="5086045"/>
            <a:ext cx="16446041" cy="1412887"/>
          </a:xfrm>
          <a:prstGeom prst="rect">
            <a:avLst/>
          </a:prstGeom>
        </p:spPr>
        <p:txBody>
          <a:bodyPr wrap="square" lIns="0" tIns="0" rIns="0" bIns="0" rtlCol="0" anchor="t">
            <a:spAutoFit/>
          </a:bodyPr>
          <a:lstStyle/>
          <a:p>
            <a:pPr algn="just">
              <a:lnSpc>
                <a:spcPct val="120000"/>
              </a:lnSpc>
            </a:pPr>
            <a:r>
              <a:rPr lang="en-US" sz="4000" b="1">
                <a:solidFill>
                  <a:srgbClr val="CB4D2F"/>
                </a:solidFill>
                <a:latin typeface="Times New Roman" panose="02020603050405020304" pitchFamily="18" charset="0"/>
                <a:cs typeface="Times New Roman" panose="02020603050405020304" pitchFamily="18" charset="0"/>
              </a:rPr>
              <a:t>Để người bán hàng khỏi hiểu lầm, ông khách cần đặt thêm dấu gì vào tin nhắn của mình, dấu đó đặt sau chữ nào?</a:t>
            </a:r>
            <a:endParaRPr lang="en-US" sz="4000" b="1" dirty="0">
              <a:solidFill>
                <a:srgbClr val="CB4D2F"/>
              </a:solidFill>
              <a:latin typeface="Times New Roman" panose="02020603050405020304" pitchFamily="18" charset="0"/>
              <a:cs typeface="Times New Roman" panose="02020603050405020304" pitchFamily="18" charset="0"/>
            </a:endParaRPr>
          </a:p>
        </p:txBody>
      </p:sp>
      <p:sp>
        <p:nvSpPr>
          <p:cNvPr id="7" name="TextBox 8">
            <a:extLst>
              <a:ext uri="{FF2B5EF4-FFF2-40B4-BE49-F238E27FC236}">
                <a16:creationId xmlns:a16="http://schemas.microsoft.com/office/drawing/2014/main" id="{C56B7C45-FD11-612F-AFEB-0382A30A4991}"/>
              </a:ext>
            </a:extLst>
          </p:cNvPr>
          <p:cNvSpPr txBox="1"/>
          <p:nvPr/>
        </p:nvSpPr>
        <p:spPr>
          <a:xfrm>
            <a:off x="1046166" y="6705698"/>
            <a:ext cx="16195667" cy="1412887"/>
          </a:xfrm>
          <a:prstGeom prst="rect">
            <a:avLst/>
          </a:prstGeom>
        </p:spPr>
        <p:txBody>
          <a:bodyPr wrap="square" lIns="0" tIns="0" rIns="0" bIns="0" rtlCol="0" anchor="t">
            <a:spAutoFit/>
          </a:bodyPr>
          <a:lstStyle/>
          <a:p>
            <a:pPr algn="just">
              <a:lnSpc>
                <a:spcPct val="120000"/>
              </a:lnSpc>
            </a:pPr>
            <a:r>
              <a:rPr lang="en-US" sz="40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a:solidFill>
                  <a:srgbClr val="002060"/>
                </a:solidFill>
                <a:latin typeface="Times New Roman" panose="02020603050405020304" pitchFamily="18" charset="0"/>
                <a:cs typeface="Times New Roman" panose="02020603050405020304" pitchFamily="18" charset="0"/>
              </a:rPr>
              <a:t>Xin ông làm ơn ghi thêm nếu còn chỗ linh hồn bác sẽ được lên thiên đàng. </a:t>
            </a:r>
            <a:endParaRPr lang="en-US" sz="4000" b="1" dirty="0">
              <a:solidFill>
                <a:srgbClr val="CB4D2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BE5A290-7221-47D6-9C28-192B34AEC608}"/>
              </a:ext>
            </a:extLst>
          </p:cNvPr>
          <p:cNvSpPr txBox="1"/>
          <p:nvPr/>
        </p:nvSpPr>
        <p:spPr>
          <a:xfrm>
            <a:off x="10111687" y="6477098"/>
            <a:ext cx="685800" cy="1015663"/>
          </a:xfrm>
          <a:prstGeom prst="rect">
            <a:avLst/>
          </a:prstGeom>
          <a:noFill/>
        </p:spPr>
        <p:txBody>
          <a:bodyPr wrap="square" rtlCol="0">
            <a:spAutoFit/>
          </a:bodyPr>
          <a:lstStyle/>
          <a:p>
            <a:r>
              <a:rPr lang="en-US" sz="6000" b="1">
                <a:solidFill>
                  <a:srgbClr val="FF0000"/>
                </a:solidFill>
                <a:latin typeface="Times New Roman" panose="02020603050405020304" pitchFamily="18" charset="0"/>
                <a:cs typeface="Times New Roman" panose="02020603050405020304" pitchFamily="18" charset="0"/>
              </a:rPr>
              <a:t>:</a:t>
            </a:r>
          </a:p>
        </p:txBody>
      </p:sp>
      <p:pic>
        <p:nvPicPr>
          <p:cNvPr id="15" name="Picture 2">
            <a:extLst>
              <a:ext uri="{FF2B5EF4-FFF2-40B4-BE49-F238E27FC236}">
                <a16:creationId xmlns:a16="http://schemas.microsoft.com/office/drawing/2014/main" id="{1A698FD3-710D-87CF-1921-AF1C63B956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67458" y="31012"/>
            <a:ext cx="2099380" cy="2630202"/>
          </a:xfrm>
          <a:prstGeom prst="rect">
            <a:avLst/>
          </a:prstGeom>
        </p:spPr>
      </p:pic>
      <p:pic>
        <p:nvPicPr>
          <p:cNvPr id="16" name="Picture 28">
            <a:extLst>
              <a:ext uri="{FF2B5EF4-FFF2-40B4-BE49-F238E27FC236}">
                <a16:creationId xmlns:a16="http://schemas.microsoft.com/office/drawing/2014/main" id="{091EA00B-1214-BD37-DCA9-8AFB7106CA48}"/>
              </a:ext>
            </a:extLst>
          </p:cNvPr>
          <p:cNvPicPr>
            <a:picLocks noChangeAspect="1"/>
          </p:cNvPicPr>
          <p:nvPr/>
        </p:nvPicPr>
        <p:blipFill>
          <a:blip r:embed="rId4"/>
          <a:srcRect r="10037" b="53971"/>
          <a:stretch>
            <a:fillRect/>
          </a:stretch>
        </p:blipFill>
        <p:spPr>
          <a:xfrm>
            <a:off x="-90642" y="8698911"/>
            <a:ext cx="4331247" cy="1626388"/>
          </a:xfrm>
          <a:prstGeom prst="rect">
            <a:avLst/>
          </a:prstGeom>
        </p:spPr>
      </p:pic>
      <p:pic>
        <p:nvPicPr>
          <p:cNvPr id="17" name="Picture 28">
            <a:extLst>
              <a:ext uri="{FF2B5EF4-FFF2-40B4-BE49-F238E27FC236}">
                <a16:creationId xmlns:a16="http://schemas.microsoft.com/office/drawing/2014/main" id="{92E7E242-5DC4-CDA7-E8B8-A57457C6A43C}"/>
              </a:ext>
            </a:extLst>
          </p:cNvPr>
          <p:cNvPicPr>
            <a:picLocks noChangeAspect="1"/>
          </p:cNvPicPr>
          <p:nvPr/>
        </p:nvPicPr>
        <p:blipFill>
          <a:blip r:embed="rId4"/>
          <a:srcRect r="10037" b="53971"/>
          <a:stretch>
            <a:fillRect/>
          </a:stretch>
        </p:blipFill>
        <p:spPr>
          <a:xfrm>
            <a:off x="3365303" y="8769071"/>
            <a:ext cx="4331247" cy="1626388"/>
          </a:xfrm>
          <a:prstGeom prst="rect">
            <a:avLst/>
          </a:prstGeom>
        </p:spPr>
      </p:pic>
      <p:pic>
        <p:nvPicPr>
          <p:cNvPr id="18" name="Picture 28">
            <a:extLst>
              <a:ext uri="{FF2B5EF4-FFF2-40B4-BE49-F238E27FC236}">
                <a16:creationId xmlns:a16="http://schemas.microsoft.com/office/drawing/2014/main" id="{8BEDEC39-0526-9592-2803-6D9A8AE22661}"/>
              </a:ext>
            </a:extLst>
          </p:cNvPr>
          <p:cNvPicPr>
            <a:picLocks noChangeAspect="1"/>
          </p:cNvPicPr>
          <p:nvPr/>
        </p:nvPicPr>
        <p:blipFill>
          <a:blip r:embed="rId4"/>
          <a:srcRect r="10037" b="53971"/>
          <a:stretch>
            <a:fillRect/>
          </a:stretch>
        </p:blipFill>
        <p:spPr>
          <a:xfrm>
            <a:off x="7135507" y="8770754"/>
            <a:ext cx="4331247" cy="1626388"/>
          </a:xfrm>
          <a:prstGeom prst="rect">
            <a:avLst/>
          </a:prstGeom>
        </p:spPr>
      </p:pic>
      <p:pic>
        <p:nvPicPr>
          <p:cNvPr id="19" name="Picture 28">
            <a:extLst>
              <a:ext uri="{FF2B5EF4-FFF2-40B4-BE49-F238E27FC236}">
                <a16:creationId xmlns:a16="http://schemas.microsoft.com/office/drawing/2014/main" id="{17B8A70A-21DB-637C-44F0-EF6118492D92}"/>
              </a:ext>
            </a:extLst>
          </p:cNvPr>
          <p:cNvPicPr>
            <a:picLocks noChangeAspect="1"/>
          </p:cNvPicPr>
          <p:nvPr/>
        </p:nvPicPr>
        <p:blipFill>
          <a:blip r:embed="rId4"/>
          <a:srcRect r="10037" b="53971"/>
          <a:stretch>
            <a:fillRect/>
          </a:stretch>
        </p:blipFill>
        <p:spPr>
          <a:xfrm>
            <a:off x="10704787" y="8769071"/>
            <a:ext cx="4331247" cy="1626388"/>
          </a:xfrm>
          <a:prstGeom prst="rect">
            <a:avLst/>
          </a:prstGeom>
        </p:spPr>
      </p:pic>
      <p:pic>
        <p:nvPicPr>
          <p:cNvPr id="20" name="Picture 28">
            <a:extLst>
              <a:ext uri="{FF2B5EF4-FFF2-40B4-BE49-F238E27FC236}">
                <a16:creationId xmlns:a16="http://schemas.microsoft.com/office/drawing/2014/main" id="{39C5F538-78C5-9841-62F4-32DF4D611242}"/>
              </a:ext>
            </a:extLst>
          </p:cNvPr>
          <p:cNvPicPr>
            <a:picLocks noChangeAspect="1"/>
          </p:cNvPicPr>
          <p:nvPr/>
        </p:nvPicPr>
        <p:blipFill>
          <a:blip r:embed="rId4"/>
          <a:srcRect r="10037" b="53971"/>
          <a:stretch>
            <a:fillRect/>
          </a:stretch>
        </p:blipFill>
        <p:spPr>
          <a:xfrm>
            <a:off x="14274067" y="8776005"/>
            <a:ext cx="4331247" cy="1626388"/>
          </a:xfrm>
          <a:prstGeom prst="rect">
            <a:avLst/>
          </a:prstGeom>
        </p:spPr>
      </p:pic>
    </p:spTree>
    <p:extLst>
      <p:ext uri="{BB962C8B-B14F-4D97-AF65-F5344CB8AC3E}">
        <p14:creationId xmlns:p14="http://schemas.microsoft.com/office/powerpoint/2010/main" val="3677847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F642D6-858A-7837-A2D2-F2D55504669A}"/>
              </a:ext>
            </a:extLst>
          </p:cNvPr>
          <p:cNvSpPr txBox="1"/>
          <p:nvPr/>
        </p:nvSpPr>
        <p:spPr>
          <a:xfrm>
            <a:off x="4835217" y="0"/>
            <a:ext cx="12420600" cy="2646878"/>
          </a:xfrm>
          <a:prstGeom prst="rect">
            <a:avLst/>
          </a:prstGeom>
          <a:noFill/>
        </p:spPr>
        <p:txBody>
          <a:bodyPr wrap="square" rtlCol="0">
            <a:spAutoFit/>
          </a:bodyPr>
          <a:lstStyle/>
          <a:p>
            <a:r>
              <a:rPr lang="en-US" sz="16600" b="1">
                <a:ln w="38100">
                  <a:solidFill>
                    <a:schemeClr val="tx1"/>
                  </a:solidFill>
                </a:ln>
                <a:solidFill>
                  <a:srgbClr val="FABEE7"/>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C</a:t>
            </a:r>
            <a:r>
              <a:rPr lang="en-US" sz="16600" b="1">
                <a:ln w="38100">
                  <a:solidFill>
                    <a:schemeClr val="tx1"/>
                  </a:solidFill>
                </a:ln>
                <a:solidFill>
                  <a:srgbClr val="A5DBF9"/>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ủ</a:t>
            </a:r>
            <a:r>
              <a:rPr lang="en-US" sz="16600" b="1">
                <a:ln w="38100">
                  <a:solidFill>
                    <a:schemeClr val="tx1"/>
                  </a:solidFill>
                </a:ln>
                <a:solidFill>
                  <a:schemeClr val="accent6">
                    <a:lumMod val="40000"/>
                    <a:lumOff val="60000"/>
                  </a:schemeClr>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n</a:t>
            </a:r>
            <a:r>
              <a:rPr lang="en-US" sz="16600" b="1">
                <a:ln w="38100">
                  <a:solidFill>
                    <a:schemeClr val="tx1"/>
                  </a:solidFill>
                </a:ln>
                <a:solidFill>
                  <a:srgbClr val="A9DA74"/>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g</a:t>
            </a:r>
            <a:r>
              <a:rPr lang="en-US" sz="16600" b="1">
                <a:ln w="38100">
                  <a:solidFill>
                    <a:schemeClr val="tx1"/>
                  </a:solidFill>
                </a:ln>
                <a:solidFill>
                  <a:srgbClr val="FABEE7"/>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 </a:t>
            </a:r>
            <a:r>
              <a:rPr lang="en-US" sz="16600" b="1">
                <a:ln w="38100">
                  <a:solidFill>
                    <a:schemeClr val="tx1"/>
                  </a:solidFill>
                </a:ln>
                <a:solidFill>
                  <a:srgbClr val="92D050"/>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c</a:t>
            </a:r>
            <a:r>
              <a:rPr lang="en-US" sz="16600" b="1">
                <a:ln w="38100">
                  <a:solidFill>
                    <a:schemeClr val="tx1"/>
                  </a:solidFill>
                </a:ln>
                <a:solidFill>
                  <a:srgbClr val="FABEE7"/>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ố</a:t>
            </a:r>
            <a:endParaRPr lang="en-US" sz="16600" b="1">
              <a:ln w="38100">
                <a:solidFill>
                  <a:schemeClr val="tx1"/>
                </a:solidFill>
              </a:ln>
              <a:solidFill>
                <a:srgbClr val="A5DBF9"/>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endParaRPr>
          </a:p>
        </p:txBody>
      </p:sp>
      <p:pic>
        <p:nvPicPr>
          <p:cNvPr id="5" name="Picture 2">
            <a:extLst>
              <a:ext uri="{FF2B5EF4-FFF2-40B4-BE49-F238E27FC236}">
                <a16:creationId xmlns:a16="http://schemas.microsoft.com/office/drawing/2014/main" id="{0517B438-5680-0088-7F56-D5A92FE213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59000" y="51795"/>
            <a:ext cx="2099380" cy="2630202"/>
          </a:xfrm>
          <a:prstGeom prst="rect">
            <a:avLst/>
          </a:prstGeom>
        </p:spPr>
      </p:pic>
      <p:pic>
        <p:nvPicPr>
          <p:cNvPr id="6" name="Picture 2">
            <a:extLst>
              <a:ext uri="{FF2B5EF4-FFF2-40B4-BE49-F238E27FC236}">
                <a16:creationId xmlns:a16="http://schemas.microsoft.com/office/drawing/2014/main" id="{B37DD4CC-6265-B5E8-CD86-DDBD3AACC442}"/>
              </a:ext>
            </a:extLst>
          </p:cNvPr>
          <p:cNvPicPr>
            <a:picLocks noChangeAspect="1"/>
          </p:cNvPicPr>
          <p:nvPr/>
        </p:nvPicPr>
        <p:blipFill>
          <a:blip r:embed="rId4"/>
          <a:srcRect/>
          <a:stretch>
            <a:fillRect/>
          </a:stretch>
        </p:blipFill>
        <p:spPr>
          <a:xfrm>
            <a:off x="400878" y="4152900"/>
            <a:ext cx="5342066" cy="5833011"/>
          </a:xfrm>
          <a:prstGeom prst="rect">
            <a:avLst/>
          </a:prstGeom>
        </p:spPr>
      </p:pic>
      <p:sp>
        <p:nvSpPr>
          <p:cNvPr id="7" name="Rectangle: Rounded Corners 6">
            <a:extLst>
              <a:ext uri="{FF2B5EF4-FFF2-40B4-BE49-F238E27FC236}">
                <a16:creationId xmlns:a16="http://schemas.microsoft.com/office/drawing/2014/main" id="{1F28D73F-6594-056F-D105-351D1A891375}"/>
              </a:ext>
            </a:extLst>
          </p:cNvPr>
          <p:cNvSpPr/>
          <p:nvPr/>
        </p:nvSpPr>
        <p:spPr>
          <a:xfrm>
            <a:off x="5099385" y="2832181"/>
            <a:ext cx="12018632" cy="1643643"/>
          </a:xfrm>
          <a:prstGeom prst="roundRect">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 nêu tác dụng của dấu hai chấm</a:t>
            </a:r>
            <a:endParaRPr lang="en-US" sz="7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6B0219A-5112-4BBA-8E5A-9BB2A32AF931}"/>
              </a:ext>
            </a:extLst>
          </p:cNvPr>
          <p:cNvSpPr/>
          <p:nvPr/>
        </p:nvSpPr>
        <p:spPr>
          <a:xfrm>
            <a:off x="4035117" y="5182158"/>
            <a:ext cx="14020800" cy="1887247"/>
          </a:xfrm>
          <a:prstGeom prst="roundRect">
            <a:avLst/>
          </a:prstGeom>
          <a:solidFill>
            <a:srgbClr val="A61A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4000" b="1">
                <a:solidFill>
                  <a:schemeClr val="bg1"/>
                </a:solidFill>
                <a:latin typeface="Times New Roman" panose="02020603050405020304" pitchFamily="18" charset="0"/>
                <a:cs typeface="Times New Roman" panose="02020603050405020304" pitchFamily="18" charset="0"/>
              </a:rPr>
              <a:t>1. Báo hiệu bộ phận câu đứng sau là lời nói của nhân vật (dùng phối hợp với dấu ngoặc kép hoặc dấu gạch ngang).</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D62311F-DCC3-BF1D-A22C-B96E8E4F389B}"/>
              </a:ext>
            </a:extLst>
          </p:cNvPr>
          <p:cNvSpPr/>
          <p:nvPr/>
        </p:nvSpPr>
        <p:spPr>
          <a:xfrm>
            <a:off x="4098301" y="7631803"/>
            <a:ext cx="14020800" cy="1887247"/>
          </a:xfrm>
          <a:prstGeom prst="roundRect">
            <a:avLst/>
          </a:prstGeom>
          <a:solidFill>
            <a:srgbClr val="A61A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4000" b="1">
                <a:solidFill>
                  <a:schemeClr val="bg1"/>
                </a:solidFill>
                <a:latin typeface="Times New Roman" panose="02020603050405020304" pitchFamily="18" charset="0"/>
                <a:cs typeface="Times New Roman" panose="02020603050405020304" pitchFamily="18" charset="0"/>
              </a:rPr>
              <a:t>2. Báo hiệu bộ phận câu đứng sau là lời giải thích cho bộ phận đứng trước.</a:t>
            </a:r>
          </a:p>
        </p:txBody>
      </p:sp>
    </p:spTree>
    <p:extLst>
      <p:ext uri="{BB962C8B-B14F-4D97-AF65-F5344CB8AC3E}">
        <p14:creationId xmlns:p14="http://schemas.microsoft.com/office/powerpoint/2010/main" val="3288946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wipe(down)">
                                      <p:cBhvr>
                                        <p:cTn id="18" dur="500"/>
                                        <p:tgtEl>
                                          <p:spTgt spid="7">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allAtOnce"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F642D6-858A-7837-A2D2-F2D55504669A}"/>
              </a:ext>
            </a:extLst>
          </p:cNvPr>
          <p:cNvSpPr txBox="1"/>
          <p:nvPr/>
        </p:nvSpPr>
        <p:spPr>
          <a:xfrm>
            <a:off x="4835217" y="0"/>
            <a:ext cx="12420600" cy="3770263"/>
          </a:xfrm>
          <a:prstGeom prst="rect">
            <a:avLst/>
          </a:prstGeom>
          <a:noFill/>
        </p:spPr>
        <p:txBody>
          <a:bodyPr wrap="square" rtlCol="0">
            <a:spAutoFit/>
          </a:bodyPr>
          <a:lstStyle/>
          <a:p>
            <a:r>
              <a:rPr lang="en-US" sz="23900" b="1">
                <a:ln w="38100">
                  <a:solidFill>
                    <a:schemeClr val="tx1"/>
                  </a:solidFill>
                </a:ln>
                <a:solidFill>
                  <a:srgbClr val="FABEE7"/>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D</a:t>
            </a:r>
            <a:r>
              <a:rPr lang="en-US" sz="23900" b="1">
                <a:ln w="38100">
                  <a:solidFill>
                    <a:schemeClr val="tx1"/>
                  </a:solidFill>
                </a:ln>
                <a:solidFill>
                  <a:srgbClr val="A5DBF9"/>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ặ</a:t>
            </a:r>
            <a:r>
              <a:rPr lang="en-US" sz="23900" b="1">
                <a:ln w="38100">
                  <a:solidFill>
                    <a:schemeClr val="tx1"/>
                  </a:solidFill>
                </a:ln>
                <a:solidFill>
                  <a:schemeClr val="accent6">
                    <a:lumMod val="40000"/>
                    <a:lumOff val="60000"/>
                  </a:schemeClr>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n</a:t>
            </a:r>
            <a:r>
              <a:rPr lang="en-US" sz="23900" b="1">
                <a:ln w="38100">
                  <a:solidFill>
                    <a:schemeClr val="tx1"/>
                  </a:solidFill>
                </a:ln>
                <a:solidFill>
                  <a:srgbClr val="FABEE7"/>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 </a:t>
            </a:r>
            <a:r>
              <a:rPr lang="en-US" sz="23900" b="1">
                <a:ln w="38100">
                  <a:solidFill>
                    <a:schemeClr val="tx1"/>
                  </a:solidFill>
                </a:ln>
                <a:solidFill>
                  <a:srgbClr val="92D050"/>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dò</a:t>
            </a:r>
            <a:endParaRPr lang="en-US" sz="23900" b="1">
              <a:ln w="38100">
                <a:solidFill>
                  <a:schemeClr val="tx1"/>
                </a:solidFill>
              </a:ln>
              <a:solidFill>
                <a:srgbClr val="A5DBF9"/>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endParaRPr>
          </a:p>
        </p:txBody>
      </p:sp>
      <p:pic>
        <p:nvPicPr>
          <p:cNvPr id="6" name="Picture 2">
            <a:extLst>
              <a:ext uri="{FF2B5EF4-FFF2-40B4-BE49-F238E27FC236}">
                <a16:creationId xmlns:a16="http://schemas.microsoft.com/office/drawing/2014/main" id="{B37DD4CC-6265-B5E8-CD86-DDBD3AACC442}"/>
              </a:ext>
            </a:extLst>
          </p:cNvPr>
          <p:cNvPicPr>
            <a:picLocks noChangeAspect="1"/>
          </p:cNvPicPr>
          <p:nvPr/>
        </p:nvPicPr>
        <p:blipFill>
          <a:blip r:embed="rId2"/>
          <a:srcRect/>
          <a:stretch>
            <a:fillRect/>
          </a:stretch>
        </p:blipFill>
        <p:spPr>
          <a:xfrm>
            <a:off x="400878" y="4152900"/>
            <a:ext cx="5342066" cy="5833011"/>
          </a:xfrm>
          <a:prstGeom prst="rect">
            <a:avLst/>
          </a:prstGeom>
        </p:spPr>
      </p:pic>
      <p:sp>
        <p:nvSpPr>
          <p:cNvPr id="7" name="Rectangle: Rounded Corners 6">
            <a:extLst>
              <a:ext uri="{FF2B5EF4-FFF2-40B4-BE49-F238E27FC236}">
                <a16:creationId xmlns:a16="http://schemas.microsoft.com/office/drawing/2014/main" id="{1F28D73F-6594-056F-D105-351D1A891375}"/>
              </a:ext>
            </a:extLst>
          </p:cNvPr>
          <p:cNvSpPr/>
          <p:nvPr/>
        </p:nvSpPr>
        <p:spPr>
          <a:xfrm>
            <a:off x="4950381" y="3818740"/>
            <a:ext cx="12018632" cy="4372760"/>
          </a:xfrm>
          <a:prstGeom prst="roundRect">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TextBox 8">
            <a:extLst>
              <a:ext uri="{FF2B5EF4-FFF2-40B4-BE49-F238E27FC236}">
                <a16:creationId xmlns:a16="http://schemas.microsoft.com/office/drawing/2014/main" id="{30E5E383-D373-EC16-4A71-BA6B4ECA1066}"/>
              </a:ext>
            </a:extLst>
          </p:cNvPr>
          <p:cNvSpPr txBox="1"/>
          <p:nvPr/>
        </p:nvSpPr>
        <p:spPr>
          <a:xfrm>
            <a:off x="5560543" y="4310659"/>
            <a:ext cx="11590871" cy="955839"/>
          </a:xfrm>
          <a:prstGeom prst="rect">
            <a:avLst/>
          </a:prstGeom>
        </p:spPr>
        <p:txBody>
          <a:bodyPr wrap="square" lIns="0" tIns="0" rIns="0" bIns="0" rtlCol="0" anchor="t">
            <a:spAutoFit/>
          </a:bodyPr>
          <a:lstStyle/>
          <a:p>
            <a:pPr algn="ctr">
              <a:lnSpc>
                <a:spcPct val="120000"/>
              </a:lnSpc>
            </a:pPr>
            <a:r>
              <a:rPr lang="en-US" sz="6000" b="1">
                <a:solidFill>
                  <a:srgbClr val="00B050"/>
                </a:solidFill>
                <a:latin typeface="UTM Cookies" panose="02040603050506020204" pitchFamily="18" charset="0"/>
              </a:rPr>
              <a:t>Xem lại nội dung bài học.</a:t>
            </a:r>
            <a:endParaRPr lang="en-US" sz="6000" b="1" dirty="0">
              <a:solidFill>
                <a:srgbClr val="00B050"/>
              </a:solidFill>
              <a:latin typeface="UTM Cookies" panose="02040603050506020204" pitchFamily="18" charset="0"/>
            </a:endParaRPr>
          </a:p>
        </p:txBody>
      </p:sp>
      <p:sp>
        <p:nvSpPr>
          <p:cNvPr id="9" name="TextBox 8">
            <a:extLst>
              <a:ext uri="{FF2B5EF4-FFF2-40B4-BE49-F238E27FC236}">
                <a16:creationId xmlns:a16="http://schemas.microsoft.com/office/drawing/2014/main" id="{AF72FD75-D89F-1C5E-9964-2605746387E3}"/>
              </a:ext>
            </a:extLst>
          </p:cNvPr>
          <p:cNvSpPr txBox="1"/>
          <p:nvPr/>
        </p:nvSpPr>
        <p:spPr>
          <a:xfrm>
            <a:off x="5892397" y="5753100"/>
            <a:ext cx="10134600" cy="2063835"/>
          </a:xfrm>
          <a:prstGeom prst="rect">
            <a:avLst/>
          </a:prstGeom>
        </p:spPr>
        <p:txBody>
          <a:bodyPr wrap="square" lIns="0" tIns="0" rIns="0" bIns="0" rtlCol="0" anchor="t">
            <a:spAutoFit/>
          </a:bodyPr>
          <a:lstStyle/>
          <a:p>
            <a:pPr algn="ctr">
              <a:lnSpc>
                <a:spcPct val="120000"/>
              </a:lnSpc>
            </a:pPr>
            <a:r>
              <a:rPr lang="en-US" sz="6000" b="1">
                <a:solidFill>
                  <a:srgbClr val="00B050"/>
                </a:solidFill>
                <a:latin typeface="UTM Cookies" panose="02040603050506020204" pitchFamily="18" charset="0"/>
              </a:rPr>
              <a:t>Chuẩn bị bài sau: </a:t>
            </a:r>
          </a:p>
          <a:p>
            <a:pPr algn="ctr">
              <a:lnSpc>
                <a:spcPct val="120000"/>
              </a:lnSpc>
            </a:pPr>
            <a:r>
              <a:rPr lang="en-US" sz="6000" b="1">
                <a:solidFill>
                  <a:srgbClr val="00B050"/>
                </a:solidFill>
                <a:latin typeface="UTM Cookies" panose="02040603050506020204" pitchFamily="18" charset="0"/>
              </a:rPr>
              <a:t>Mở rộng vốn từ: Trẻ em</a:t>
            </a:r>
            <a:endParaRPr lang="en-US" sz="6000" b="1" dirty="0">
              <a:solidFill>
                <a:srgbClr val="00B050"/>
              </a:solidFill>
              <a:latin typeface="UTM Cookies" panose="02040603050506020204" pitchFamily="18" charset="0"/>
            </a:endParaRPr>
          </a:p>
        </p:txBody>
      </p:sp>
      <p:pic>
        <p:nvPicPr>
          <p:cNvPr id="5" name="Picture 2">
            <a:extLst>
              <a:ext uri="{FF2B5EF4-FFF2-40B4-BE49-F238E27FC236}">
                <a16:creationId xmlns:a16="http://schemas.microsoft.com/office/drawing/2014/main" id="{0517B438-5680-0088-7F56-D5A92FE213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297328" y="2646481"/>
            <a:ext cx="2099380" cy="2630202"/>
          </a:xfrm>
          <a:prstGeom prst="rect">
            <a:avLst/>
          </a:prstGeom>
        </p:spPr>
      </p:pic>
    </p:spTree>
    <p:extLst>
      <p:ext uri="{BB962C8B-B14F-4D97-AF65-F5344CB8AC3E}">
        <p14:creationId xmlns:p14="http://schemas.microsoft.com/office/powerpoint/2010/main" val="4291471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wipe(down)">
                                      <p:cBhvr>
                                        <p:cTn id="18" dur="500"/>
                                        <p:tgtEl>
                                          <p:spTgt spid="7">
                                            <p:bg/>
                                          </p:spTgt>
                                        </p:tgtEl>
                                      </p:cBhvr>
                                    </p:animEffect>
                                  </p:childTnLst>
                                </p:cTn>
                              </p:par>
                              <p:par>
                                <p:cTn id="19" presetID="22" presetClass="entr" presetSubtype="4" fill="hold" grpId="0" nodeType="withEffect" nodePh="1">
                                  <p:stCondLst>
                                    <p:cond delay="0"/>
                                  </p:stCondLst>
                                  <p:endCondLst>
                                    <p:cond evt="begin" delay="0">
                                      <p:tn val="19"/>
                                    </p:cond>
                                  </p:end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allAtOnce"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822FA973-6890-0062-F190-76E8CE52D162}"/>
              </a:ext>
            </a:extLst>
          </p:cNvPr>
          <p:cNvPicPr>
            <a:picLocks noChangeAspect="1"/>
          </p:cNvPicPr>
          <p:nvPr/>
        </p:nvPicPr>
        <p:blipFill>
          <a:blip r:embed="rId2"/>
          <a:srcRect/>
          <a:stretch>
            <a:fillRect/>
          </a:stretch>
        </p:blipFill>
        <p:spPr>
          <a:xfrm flipH="1">
            <a:off x="5462972" y="4993669"/>
            <a:ext cx="3057011" cy="5032119"/>
          </a:xfrm>
          <a:prstGeom prst="rect">
            <a:avLst/>
          </a:prstGeom>
        </p:spPr>
      </p:pic>
      <p:pic>
        <p:nvPicPr>
          <p:cNvPr id="5" name="Picture 3">
            <a:extLst>
              <a:ext uri="{FF2B5EF4-FFF2-40B4-BE49-F238E27FC236}">
                <a16:creationId xmlns:a16="http://schemas.microsoft.com/office/drawing/2014/main" id="{4DEEBB0E-06FA-F577-DF77-6AB5EA4153D1}"/>
              </a:ext>
            </a:extLst>
          </p:cNvPr>
          <p:cNvPicPr>
            <a:picLocks noChangeAspect="1"/>
          </p:cNvPicPr>
          <p:nvPr/>
        </p:nvPicPr>
        <p:blipFill>
          <a:blip r:embed="rId3"/>
          <a:srcRect/>
          <a:stretch>
            <a:fillRect/>
          </a:stretch>
        </p:blipFill>
        <p:spPr>
          <a:xfrm flipH="1">
            <a:off x="9643806" y="754132"/>
            <a:ext cx="7928812" cy="9271656"/>
          </a:xfrm>
          <a:prstGeom prst="rect">
            <a:avLst/>
          </a:prstGeom>
        </p:spPr>
      </p:pic>
      <p:grpSp>
        <p:nvGrpSpPr>
          <p:cNvPr id="2" name="Group 1">
            <a:extLst>
              <a:ext uri="{FF2B5EF4-FFF2-40B4-BE49-F238E27FC236}">
                <a16:creationId xmlns:a16="http://schemas.microsoft.com/office/drawing/2014/main" id="{A85F4FBF-C8FA-A919-8537-3E61A14C2C27}"/>
              </a:ext>
            </a:extLst>
          </p:cNvPr>
          <p:cNvGrpSpPr/>
          <p:nvPr/>
        </p:nvGrpSpPr>
        <p:grpSpPr>
          <a:xfrm>
            <a:off x="914400" y="495300"/>
            <a:ext cx="12263550" cy="3192809"/>
            <a:chOff x="5575271" y="2705100"/>
            <a:chExt cx="12263550" cy="3192809"/>
          </a:xfrm>
        </p:grpSpPr>
        <p:sp>
          <p:nvSpPr>
            <p:cNvPr id="3" name="TextBox 2">
              <a:extLst>
                <a:ext uri="{FF2B5EF4-FFF2-40B4-BE49-F238E27FC236}">
                  <a16:creationId xmlns:a16="http://schemas.microsoft.com/office/drawing/2014/main" id="{9456E8A4-BA01-C69F-5F41-A5BABF6F30FB}"/>
                </a:ext>
              </a:extLst>
            </p:cNvPr>
            <p:cNvSpPr txBox="1"/>
            <p:nvPr/>
          </p:nvSpPr>
          <p:spPr>
            <a:xfrm>
              <a:off x="5643450" y="2743199"/>
              <a:ext cx="12195371" cy="3154710"/>
            </a:xfrm>
            <a:prstGeom prst="rect">
              <a:avLst/>
            </a:prstGeom>
            <a:noFill/>
          </p:spPr>
          <p:txBody>
            <a:bodyPr wrap="square" rtlCol="0">
              <a:spAutoFit/>
            </a:bodyPr>
            <a:lstStyle/>
            <a:p>
              <a:pPr algn="ctr">
                <a:buClr>
                  <a:srgbClr val="000000"/>
                </a:buClr>
                <a:buFont typeface="Arial"/>
                <a:buNone/>
                <a:defRPr/>
              </a:pPr>
              <a:r>
                <a:rPr lang="en-US" sz="19900" b="1">
                  <a:ln w="352425">
                    <a:solidFill>
                      <a:schemeClr val="bg1"/>
                    </a:solidFill>
                    <a:prstDash val="solid"/>
                  </a:ln>
                  <a:solidFill>
                    <a:sysClr val="windowText" lastClr="000000"/>
                  </a:solidFill>
                  <a:effectLst>
                    <a:outerShdw blurRad="50800" dist="38100" dir="2700000" algn="tl" rotWithShape="0">
                      <a:prstClr val="black">
                        <a:alpha val="40000"/>
                      </a:prstClr>
                    </a:outerShdw>
                    <a:reflection blurRad="6350" stA="55000" endA="300" endPos="45500" dir="5400000" sy="-100000" algn="bl" rotWithShape="0"/>
                  </a:effectLst>
                  <a:latin typeface="SVN-Genica Pro" panose="00000900000000000000" pitchFamily="50" charset="0"/>
                  <a:sym typeface="Arial"/>
                </a:rPr>
                <a:t>Khởi động</a:t>
              </a:r>
              <a:endParaRPr lang="en-US" sz="19900" b="1" kern="0">
                <a:ln w="352425">
                  <a:solidFill>
                    <a:schemeClr val="bg1"/>
                  </a:solidFill>
                  <a:prstDash val="solid"/>
                </a:ln>
                <a:solidFill>
                  <a:sysClr val="windowText" lastClr="000000"/>
                </a:solidFill>
                <a:effectLst>
                  <a:outerShdw blurRad="50800" dist="38100" dir="2700000" algn="tl" rotWithShape="0">
                    <a:prstClr val="black">
                      <a:alpha val="40000"/>
                    </a:prstClr>
                  </a:outerShdw>
                  <a:reflection blurRad="6350" stA="55000" endA="300" endPos="45500" dir="5400000" sy="-100000" algn="bl" rotWithShape="0"/>
                </a:effectLst>
                <a:latin typeface="SVN-Genica Pro" panose="00000900000000000000" pitchFamily="50" charset="0"/>
                <a:sym typeface="Arial"/>
              </a:endParaRPr>
            </a:p>
          </p:txBody>
        </p:sp>
        <p:sp>
          <p:nvSpPr>
            <p:cNvPr id="4" name="TextBox 3">
              <a:extLst>
                <a:ext uri="{FF2B5EF4-FFF2-40B4-BE49-F238E27FC236}">
                  <a16:creationId xmlns:a16="http://schemas.microsoft.com/office/drawing/2014/main" id="{77A598B9-149B-FB39-CBDA-9FB4C6151319}"/>
                </a:ext>
              </a:extLst>
            </p:cNvPr>
            <p:cNvSpPr txBox="1"/>
            <p:nvPr/>
          </p:nvSpPr>
          <p:spPr>
            <a:xfrm>
              <a:off x="5575271" y="2705100"/>
              <a:ext cx="12263550" cy="3154710"/>
            </a:xfrm>
            <a:prstGeom prst="rect">
              <a:avLst/>
            </a:prstGeom>
            <a:noFill/>
          </p:spPr>
          <p:txBody>
            <a:bodyPr wrap="square" rtlCol="0">
              <a:spAutoFit/>
              <a:scene3d>
                <a:camera prst="orthographicFront"/>
                <a:lightRig rig="threePt" dir="t"/>
              </a:scene3d>
              <a:sp3d extrusionH="57150">
                <a:bevelT w="38100" h="38100" prst="relaxedInset"/>
              </a:sp3d>
            </a:bodyPr>
            <a:lstStyle/>
            <a:p>
              <a:pPr algn="ctr">
                <a:buClr>
                  <a:srgbClr val="000000"/>
                </a:buClr>
                <a:buFont typeface="Arial"/>
                <a:buNone/>
                <a:defRPr/>
              </a:pPr>
              <a:r>
                <a:rPr lang="en-US" sz="19900" b="1">
                  <a:ln w="111125">
                    <a:solidFill>
                      <a:schemeClr val="bg1"/>
                    </a:solidFill>
                    <a:prstDash val="solid"/>
                  </a:ln>
                  <a:solidFill>
                    <a:srgbClr val="FCBCD7"/>
                  </a:solidFill>
                  <a:effectLst>
                    <a:outerShdw dist="38100" dir="2700000" algn="tl" rotWithShape="0">
                      <a:schemeClr val="accent2"/>
                    </a:outerShdw>
                  </a:effectLst>
                  <a:latin typeface="SVN-Genica Pro" panose="00000900000000000000" pitchFamily="50" charset="0"/>
                  <a:sym typeface="Arial"/>
                </a:rPr>
                <a:t>Khởi động</a:t>
              </a:r>
              <a:endParaRPr lang="en-US" sz="19900" b="1" kern="0">
                <a:ln w="111125">
                  <a:solidFill>
                    <a:schemeClr val="bg1"/>
                  </a:solidFill>
                  <a:prstDash val="solid"/>
                </a:ln>
                <a:solidFill>
                  <a:srgbClr val="FCBCD7"/>
                </a:solidFill>
                <a:effectLst>
                  <a:outerShdw dist="38100" dir="2700000" algn="tl" rotWithShape="0">
                    <a:schemeClr val="accent2"/>
                  </a:outerShdw>
                </a:effectLst>
                <a:latin typeface="SVN-Genica Pro" panose="00000900000000000000" pitchFamily="50" charset="0"/>
                <a:sym typeface="Arial"/>
              </a:endParaRPr>
            </a:p>
          </p:txBody>
        </p:sp>
      </p:grpSp>
      <p:pic>
        <p:nvPicPr>
          <p:cNvPr id="6" name="Picture 28">
            <a:extLst>
              <a:ext uri="{FF2B5EF4-FFF2-40B4-BE49-F238E27FC236}">
                <a16:creationId xmlns:a16="http://schemas.microsoft.com/office/drawing/2014/main" id="{DC9CB99E-2A13-7485-9F3A-DFB2EBA6E022}"/>
              </a:ext>
            </a:extLst>
          </p:cNvPr>
          <p:cNvPicPr>
            <a:picLocks noChangeAspect="1"/>
          </p:cNvPicPr>
          <p:nvPr/>
        </p:nvPicPr>
        <p:blipFill>
          <a:blip r:embed="rId4"/>
          <a:srcRect r="10037" b="53971"/>
          <a:stretch>
            <a:fillRect/>
          </a:stretch>
        </p:blipFill>
        <p:spPr>
          <a:xfrm>
            <a:off x="-90642" y="8311459"/>
            <a:ext cx="4331247" cy="2013840"/>
          </a:xfrm>
          <a:prstGeom prst="rect">
            <a:avLst/>
          </a:prstGeom>
        </p:spPr>
      </p:pic>
      <p:pic>
        <p:nvPicPr>
          <p:cNvPr id="7" name="Picture 28">
            <a:extLst>
              <a:ext uri="{FF2B5EF4-FFF2-40B4-BE49-F238E27FC236}">
                <a16:creationId xmlns:a16="http://schemas.microsoft.com/office/drawing/2014/main" id="{77891FE7-FCCC-7D7E-0389-BE74D491A85E}"/>
              </a:ext>
            </a:extLst>
          </p:cNvPr>
          <p:cNvPicPr>
            <a:picLocks noChangeAspect="1"/>
          </p:cNvPicPr>
          <p:nvPr/>
        </p:nvPicPr>
        <p:blipFill>
          <a:blip r:embed="rId4"/>
          <a:srcRect r="10037" b="53971"/>
          <a:stretch>
            <a:fillRect/>
          </a:stretch>
        </p:blipFill>
        <p:spPr>
          <a:xfrm>
            <a:off x="3365303" y="8381619"/>
            <a:ext cx="4331247" cy="2013840"/>
          </a:xfrm>
          <a:prstGeom prst="rect">
            <a:avLst/>
          </a:prstGeom>
        </p:spPr>
      </p:pic>
      <p:pic>
        <p:nvPicPr>
          <p:cNvPr id="8" name="Picture 4">
            <a:extLst>
              <a:ext uri="{FF2B5EF4-FFF2-40B4-BE49-F238E27FC236}">
                <a16:creationId xmlns:a16="http://schemas.microsoft.com/office/drawing/2014/main" id="{4FA4BCD9-4609-2F3F-AE7D-335D8B5DCA0A}"/>
              </a:ext>
            </a:extLst>
          </p:cNvPr>
          <p:cNvPicPr>
            <a:picLocks noChangeAspect="1"/>
          </p:cNvPicPr>
          <p:nvPr/>
        </p:nvPicPr>
        <p:blipFill>
          <a:blip r:embed="rId5"/>
          <a:srcRect/>
          <a:stretch>
            <a:fillRect/>
          </a:stretch>
        </p:blipFill>
        <p:spPr>
          <a:xfrm>
            <a:off x="901148" y="3688109"/>
            <a:ext cx="1614757" cy="2909472"/>
          </a:xfrm>
          <a:prstGeom prst="rect">
            <a:avLst/>
          </a:prstGeom>
        </p:spPr>
      </p:pic>
    </p:spTree>
    <p:extLst>
      <p:ext uri="{BB962C8B-B14F-4D97-AF65-F5344CB8AC3E}">
        <p14:creationId xmlns:p14="http://schemas.microsoft.com/office/powerpoint/2010/main" val="3334378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E913D8-4089-C8B4-EEFF-1BD11F4AA156}"/>
              </a:ext>
            </a:extLst>
          </p:cNvPr>
          <p:cNvSpPr/>
          <p:nvPr/>
        </p:nvSpPr>
        <p:spPr>
          <a:xfrm>
            <a:off x="4240605" y="405495"/>
            <a:ext cx="11430000" cy="4052205"/>
          </a:xfrm>
          <a:prstGeom prst="roundRect">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 đặt dấu phẩy thích hợp vào câu sau:</a:t>
            </a:r>
          </a:p>
          <a:p>
            <a:r>
              <a:rPr lang="en-US" sz="6000" b="1">
                <a:solidFill>
                  <a:schemeClr val="accent6">
                    <a:lumMod val="75000"/>
                  </a:schemeClr>
                </a:solidFill>
                <a:latin typeface="Times New Roman" panose="02020603050405020304" pitchFamily="18" charset="0"/>
                <a:cs typeface="Times New Roman" panose="02020603050405020304" pitchFamily="18" charset="0"/>
              </a:rPr>
              <a:t>Sau cơn mưa không khí trong trẻo hơn bội phần.</a:t>
            </a:r>
          </a:p>
        </p:txBody>
      </p:sp>
      <p:pic>
        <p:nvPicPr>
          <p:cNvPr id="3" name="Picture 6">
            <a:extLst>
              <a:ext uri="{FF2B5EF4-FFF2-40B4-BE49-F238E27FC236}">
                <a16:creationId xmlns:a16="http://schemas.microsoft.com/office/drawing/2014/main" id="{C97186CC-DFC8-286F-F914-F4A709060382}"/>
              </a:ext>
            </a:extLst>
          </p:cNvPr>
          <p:cNvPicPr>
            <a:picLocks noChangeAspect="1"/>
          </p:cNvPicPr>
          <p:nvPr/>
        </p:nvPicPr>
        <p:blipFill>
          <a:blip r:embed="rId2"/>
          <a:srcRect/>
          <a:stretch>
            <a:fillRect/>
          </a:stretch>
        </p:blipFill>
        <p:spPr>
          <a:xfrm flipH="1">
            <a:off x="546474" y="2612574"/>
            <a:ext cx="4177925" cy="6877246"/>
          </a:xfrm>
          <a:prstGeom prst="rect">
            <a:avLst/>
          </a:prstGeom>
        </p:spPr>
      </p:pic>
      <p:pic>
        <p:nvPicPr>
          <p:cNvPr id="4" name="Picture 2">
            <a:extLst>
              <a:ext uri="{FF2B5EF4-FFF2-40B4-BE49-F238E27FC236}">
                <a16:creationId xmlns:a16="http://schemas.microsoft.com/office/drawing/2014/main" id="{A95E9DED-2A44-4319-02B3-D00A996AD1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740820" y="342900"/>
            <a:ext cx="3284359" cy="4114800"/>
          </a:xfrm>
          <a:prstGeom prst="rect">
            <a:avLst/>
          </a:prstGeom>
        </p:spPr>
      </p:pic>
      <p:pic>
        <p:nvPicPr>
          <p:cNvPr id="5" name="Picture 28">
            <a:extLst>
              <a:ext uri="{FF2B5EF4-FFF2-40B4-BE49-F238E27FC236}">
                <a16:creationId xmlns:a16="http://schemas.microsoft.com/office/drawing/2014/main" id="{C832764A-B5E8-F182-44C2-0B868E2B7F01}"/>
              </a:ext>
            </a:extLst>
          </p:cNvPr>
          <p:cNvPicPr>
            <a:picLocks noChangeAspect="1"/>
          </p:cNvPicPr>
          <p:nvPr/>
        </p:nvPicPr>
        <p:blipFill>
          <a:blip r:embed="rId5"/>
          <a:srcRect r="10037" b="53971"/>
          <a:stretch>
            <a:fillRect/>
          </a:stretch>
        </p:blipFill>
        <p:spPr>
          <a:xfrm>
            <a:off x="-90642" y="8311459"/>
            <a:ext cx="4331247" cy="2013840"/>
          </a:xfrm>
          <a:prstGeom prst="rect">
            <a:avLst/>
          </a:prstGeom>
        </p:spPr>
      </p:pic>
      <p:pic>
        <p:nvPicPr>
          <p:cNvPr id="6" name="Picture 28">
            <a:extLst>
              <a:ext uri="{FF2B5EF4-FFF2-40B4-BE49-F238E27FC236}">
                <a16:creationId xmlns:a16="http://schemas.microsoft.com/office/drawing/2014/main" id="{7C7685DC-6DE1-2E73-8D73-3EDF334F8C0C}"/>
              </a:ext>
            </a:extLst>
          </p:cNvPr>
          <p:cNvPicPr>
            <a:picLocks noChangeAspect="1"/>
          </p:cNvPicPr>
          <p:nvPr/>
        </p:nvPicPr>
        <p:blipFill>
          <a:blip r:embed="rId5"/>
          <a:srcRect r="10037" b="53971"/>
          <a:stretch>
            <a:fillRect/>
          </a:stretch>
        </p:blipFill>
        <p:spPr>
          <a:xfrm>
            <a:off x="3365303" y="8381619"/>
            <a:ext cx="4331247" cy="2013840"/>
          </a:xfrm>
          <a:prstGeom prst="rect">
            <a:avLst/>
          </a:prstGeom>
        </p:spPr>
      </p:pic>
      <p:pic>
        <p:nvPicPr>
          <p:cNvPr id="8" name="Picture 7">
            <a:extLst>
              <a:ext uri="{FF2B5EF4-FFF2-40B4-BE49-F238E27FC236}">
                <a16:creationId xmlns:a16="http://schemas.microsoft.com/office/drawing/2014/main" id="{03C52536-DB03-4D5D-59E1-156DF34B513D}"/>
              </a:ext>
            </a:extLst>
          </p:cNvPr>
          <p:cNvPicPr>
            <a:picLocks noChangeAspect="1"/>
          </p:cNvPicPr>
          <p:nvPr/>
        </p:nvPicPr>
        <p:blipFill rotWithShape="1">
          <a:blip r:embed="rId6">
            <a:extLst>
              <a:ext uri="{28A0092B-C50C-407E-A947-70E740481C1C}">
                <a14:useLocalDpi xmlns:a14="http://schemas.microsoft.com/office/drawing/2010/main" val="0"/>
              </a:ext>
            </a:extLst>
          </a:blip>
          <a:srcRect l="42916" t="56668" r="33398" b="7744"/>
          <a:stretch/>
        </p:blipFill>
        <p:spPr>
          <a:xfrm>
            <a:off x="12021935" y="6896100"/>
            <a:ext cx="4331247" cy="3660519"/>
          </a:xfrm>
          <a:prstGeom prst="rect">
            <a:avLst/>
          </a:prstGeom>
        </p:spPr>
      </p:pic>
      <p:sp>
        <p:nvSpPr>
          <p:cNvPr id="9" name="TextBox 8">
            <a:extLst>
              <a:ext uri="{FF2B5EF4-FFF2-40B4-BE49-F238E27FC236}">
                <a16:creationId xmlns:a16="http://schemas.microsoft.com/office/drawing/2014/main" id="{F47AFB87-32E8-2FD8-6F4F-471E6759F0B1}"/>
              </a:ext>
            </a:extLst>
          </p:cNvPr>
          <p:cNvSpPr txBox="1"/>
          <p:nvPr/>
        </p:nvSpPr>
        <p:spPr>
          <a:xfrm>
            <a:off x="8686800" y="1943100"/>
            <a:ext cx="685800" cy="1107996"/>
          </a:xfrm>
          <a:prstGeom prst="rect">
            <a:avLst/>
          </a:prstGeom>
          <a:noFill/>
        </p:spPr>
        <p:txBody>
          <a:bodyPr wrap="square" rtlCol="0">
            <a:spAutoFit/>
          </a:bodyPr>
          <a:lstStyle/>
          <a:p>
            <a:r>
              <a:rPr lang="en-US" sz="66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8517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bg/>
                                          </p:spTgt>
                                        </p:tgtEl>
                                        <p:attrNameLst>
                                          <p:attrName>style.visibility</p:attrName>
                                        </p:attrNameLst>
                                      </p:cBhvr>
                                      <p:to>
                                        <p:strVal val="visible"/>
                                      </p:to>
                                    </p:set>
                                    <p:animEffect transition="in" filter="wipe(down)">
                                      <p:cBhvr>
                                        <p:cTn id="23" dur="500"/>
                                        <p:tgtEl>
                                          <p:spTgt spid="2">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down)">
                                      <p:cBhvr>
                                        <p:cTn id="26" dur="500"/>
                                        <p:tgtEl>
                                          <p:spTgt spid="2">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down)">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287AEB2-851D-EB6D-872F-9FFBCA9C2A43}"/>
              </a:ext>
            </a:extLst>
          </p:cNvPr>
          <p:cNvPicPr>
            <a:picLocks noChangeAspect="1"/>
          </p:cNvPicPr>
          <p:nvPr/>
        </p:nvPicPr>
        <p:blipFill>
          <a:blip r:embed="rId2"/>
          <a:srcRect/>
          <a:stretch>
            <a:fillRect/>
          </a:stretch>
        </p:blipFill>
        <p:spPr>
          <a:xfrm>
            <a:off x="33130" y="2935053"/>
            <a:ext cx="3758777" cy="6772571"/>
          </a:xfrm>
          <a:prstGeom prst="rect">
            <a:avLst/>
          </a:prstGeom>
        </p:spPr>
      </p:pic>
      <p:pic>
        <p:nvPicPr>
          <p:cNvPr id="2" name="Picture 28">
            <a:extLst>
              <a:ext uri="{FF2B5EF4-FFF2-40B4-BE49-F238E27FC236}">
                <a16:creationId xmlns:a16="http://schemas.microsoft.com/office/drawing/2014/main" id="{73201CB7-821F-06C7-BCFE-D44A13058967}"/>
              </a:ext>
            </a:extLst>
          </p:cNvPr>
          <p:cNvPicPr>
            <a:picLocks noChangeAspect="1"/>
          </p:cNvPicPr>
          <p:nvPr/>
        </p:nvPicPr>
        <p:blipFill>
          <a:blip r:embed="rId3"/>
          <a:srcRect r="10037" b="53971"/>
          <a:stretch>
            <a:fillRect/>
          </a:stretch>
        </p:blipFill>
        <p:spPr>
          <a:xfrm>
            <a:off x="-90642" y="8311459"/>
            <a:ext cx="4331247" cy="2013840"/>
          </a:xfrm>
          <a:prstGeom prst="rect">
            <a:avLst/>
          </a:prstGeom>
        </p:spPr>
      </p:pic>
      <p:pic>
        <p:nvPicPr>
          <p:cNvPr id="3" name="Picture 28">
            <a:extLst>
              <a:ext uri="{FF2B5EF4-FFF2-40B4-BE49-F238E27FC236}">
                <a16:creationId xmlns:a16="http://schemas.microsoft.com/office/drawing/2014/main" id="{7479CF5D-30C0-467B-BEA3-C8066CC382A3}"/>
              </a:ext>
            </a:extLst>
          </p:cNvPr>
          <p:cNvPicPr>
            <a:picLocks noChangeAspect="1"/>
          </p:cNvPicPr>
          <p:nvPr/>
        </p:nvPicPr>
        <p:blipFill>
          <a:blip r:embed="rId3"/>
          <a:srcRect r="10037" b="53971"/>
          <a:stretch>
            <a:fillRect/>
          </a:stretch>
        </p:blipFill>
        <p:spPr>
          <a:xfrm>
            <a:off x="3365303" y="8381619"/>
            <a:ext cx="4331247" cy="2013840"/>
          </a:xfrm>
          <a:prstGeom prst="rect">
            <a:avLst/>
          </a:prstGeom>
        </p:spPr>
      </p:pic>
      <p:sp>
        <p:nvSpPr>
          <p:cNvPr id="5" name="Rectangle: Rounded Corners 4">
            <a:extLst>
              <a:ext uri="{FF2B5EF4-FFF2-40B4-BE49-F238E27FC236}">
                <a16:creationId xmlns:a16="http://schemas.microsoft.com/office/drawing/2014/main" id="{70D2C298-E748-148D-32A2-04C6AABCCCA3}"/>
              </a:ext>
            </a:extLst>
          </p:cNvPr>
          <p:cNvSpPr/>
          <p:nvPr/>
        </p:nvSpPr>
        <p:spPr>
          <a:xfrm>
            <a:off x="2362200" y="539036"/>
            <a:ext cx="11978973" cy="1619300"/>
          </a:xfrm>
          <a:prstGeom prst="roundRect">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 nêu tác dụng của dấu hai chấm.</a:t>
            </a:r>
            <a:endParaRPr lang="en-US" sz="6600" b="1">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417A535-508E-E531-3795-C794C8E262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24" t="58890" r="75420" b="7772"/>
          <a:stretch/>
        </p:blipFill>
        <p:spPr>
          <a:xfrm>
            <a:off x="14572659" y="6743700"/>
            <a:ext cx="1097946" cy="1001618"/>
          </a:xfrm>
          <a:prstGeom prst="rect">
            <a:avLst/>
          </a:prstGeom>
        </p:spPr>
      </p:pic>
      <p:pic>
        <p:nvPicPr>
          <p:cNvPr id="9" name="Picture 8">
            <a:extLst>
              <a:ext uri="{FF2B5EF4-FFF2-40B4-BE49-F238E27FC236}">
                <a16:creationId xmlns:a16="http://schemas.microsoft.com/office/drawing/2014/main" id="{102E9A6B-4300-B16E-97B9-BAD400A4D4C6}"/>
              </a:ext>
            </a:extLst>
          </p:cNvPr>
          <p:cNvPicPr>
            <a:picLocks noChangeAspect="1"/>
          </p:cNvPicPr>
          <p:nvPr/>
        </p:nvPicPr>
        <p:blipFill rotWithShape="1">
          <a:blip r:embed="rId5">
            <a:extLst>
              <a:ext uri="{28A0092B-C50C-407E-A947-70E740481C1C}">
                <a14:useLocalDpi xmlns:a14="http://schemas.microsoft.com/office/drawing/2010/main" val="0"/>
              </a:ext>
            </a:extLst>
          </a:blip>
          <a:srcRect l="23185" t="3936" r="55417" b="47777"/>
          <a:stretch/>
        </p:blipFill>
        <p:spPr>
          <a:xfrm>
            <a:off x="13281891" y="6321338"/>
            <a:ext cx="3250005" cy="4125310"/>
          </a:xfrm>
          <a:prstGeom prst="rect">
            <a:avLst/>
          </a:prstGeom>
        </p:spPr>
      </p:pic>
      <p:sp>
        <p:nvSpPr>
          <p:cNvPr id="10" name="Rectangle: Rounded Corners 9">
            <a:extLst>
              <a:ext uri="{FF2B5EF4-FFF2-40B4-BE49-F238E27FC236}">
                <a16:creationId xmlns:a16="http://schemas.microsoft.com/office/drawing/2014/main" id="{7B713FF0-DEE0-46B0-709B-27947C4B3C0D}"/>
              </a:ext>
            </a:extLst>
          </p:cNvPr>
          <p:cNvSpPr/>
          <p:nvPr/>
        </p:nvSpPr>
        <p:spPr>
          <a:xfrm>
            <a:off x="4038600" y="2591046"/>
            <a:ext cx="14020800" cy="2857254"/>
          </a:xfrm>
          <a:prstGeom prst="roundRect">
            <a:avLst/>
          </a:prstGeom>
          <a:solidFill>
            <a:srgbClr val="A61A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4800" b="1">
                <a:solidFill>
                  <a:schemeClr val="bg1"/>
                </a:solidFill>
                <a:latin typeface="Times New Roman" panose="02020603050405020304" pitchFamily="18" charset="0"/>
                <a:cs typeface="Times New Roman" panose="02020603050405020304" pitchFamily="18" charset="0"/>
              </a:rPr>
              <a:t>1. Báo hiệu bộ phận câu đứng sau là lời nói của nhân vật (dùng phối hợp với dấu ngoặc kép hoặc dấu gạch ngang).</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17E43897-145E-D80B-D92E-A3621155BBBB}"/>
              </a:ext>
            </a:extLst>
          </p:cNvPr>
          <p:cNvSpPr/>
          <p:nvPr/>
        </p:nvSpPr>
        <p:spPr>
          <a:xfrm>
            <a:off x="4038600" y="5951838"/>
            <a:ext cx="14020800" cy="2857254"/>
          </a:xfrm>
          <a:prstGeom prst="roundRect">
            <a:avLst/>
          </a:prstGeom>
          <a:solidFill>
            <a:srgbClr val="A61A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4800" b="1">
                <a:solidFill>
                  <a:schemeClr val="bg1"/>
                </a:solidFill>
                <a:latin typeface="Times New Roman" panose="02020603050405020304" pitchFamily="18" charset="0"/>
                <a:cs typeface="Times New Roman" panose="02020603050405020304" pitchFamily="18" charset="0"/>
              </a:rPr>
              <a:t>2. Báo hiệu bộ phận câu đứng sau là lời giải thích cho bộ phận đứng trước.</a:t>
            </a:r>
          </a:p>
        </p:txBody>
      </p:sp>
    </p:spTree>
    <p:extLst>
      <p:ext uri="{BB962C8B-B14F-4D97-AF65-F5344CB8AC3E}">
        <p14:creationId xmlns:p14="http://schemas.microsoft.com/office/powerpoint/2010/main" val="95683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down)">
                                      <p:cBhvr>
                                        <p:cTn id="17" dur="500"/>
                                        <p:tgtEl>
                                          <p:spTgt spid="5">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B2757-419D-6A2B-89EF-9ACCB2CD435A}"/>
              </a:ext>
            </a:extLst>
          </p:cNvPr>
          <p:cNvPicPr>
            <a:picLocks noChangeAspect="1"/>
          </p:cNvPicPr>
          <p:nvPr/>
        </p:nvPicPr>
        <p:blipFill rotWithShape="1">
          <a:blip r:embed="rId2">
            <a:extLst>
              <a:ext uri="{28A0092B-C50C-407E-A947-70E740481C1C}">
                <a14:useLocalDpi xmlns:a14="http://schemas.microsoft.com/office/drawing/2010/main" val="0"/>
              </a:ext>
            </a:extLst>
          </a:blip>
          <a:srcRect l="9996" t="9994" r="9578" b="9996"/>
          <a:stretch/>
        </p:blipFill>
        <p:spPr>
          <a:xfrm>
            <a:off x="0" y="14037"/>
            <a:ext cx="18383248" cy="10287000"/>
          </a:xfrm>
          <a:prstGeom prst="rect">
            <a:avLst/>
          </a:prstGeom>
        </p:spPr>
      </p:pic>
      <p:pic>
        <p:nvPicPr>
          <p:cNvPr id="6" name="Picture 2">
            <a:extLst>
              <a:ext uri="{FF2B5EF4-FFF2-40B4-BE49-F238E27FC236}">
                <a16:creationId xmlns:a16="http://schemas.microsoft.com/office/drawing/2014/main" id="{0D3857C0-16A9-637C-F844-2BC1C28779FB}"/>
              </a:ext>
            </a:extLst>
          </p:cNvPr>
          <p:cNvPicPr>
            <a:picLocks noChangeAspect="1"/>
          </p:cNvPicPr>
          <p:nvPr/>
        </p:nvPicPr>
        <p:blipFill>
          <a:blip r:embed="rId3"/>
          <a:srcRect/>
          <a:stretch>
            <a:fillRect/>
          </a:stretch>
        </p:blipFill>
        <p:spPr>
          <a:xfrm flipH="1">
            <a:off x="-148868" y="4520739"/>
            <a:ext cx="4996174" cy="5455330"/>
          </a:xfrm>
          <a:prstGeom prst="rect">
            <a:avLst/>
          </a:prstGeom>
        </p:spPr>
      </p:pic>
      <p:pic>
        <p:nvPicPr>
          <p:cNvPr id="8" name="Picture 3">
            <a:extLst>
              <a:ext uri="{FF2B5EF4-FFF2-40B4-BE49-F238E27FC236}">
                <a16:creationId xmlns:a16="http://schemas.microsoft.com/office/drawing/2014/main" id="{669F15C2-11E8-75B1-77AF-BE851A8886EF}"/>
              </a:ext>
            </a:extLst>
          </p:cNvPr>
          <p:cNvPicPr>
            <a:picLocks noChangeAspect="1"/>
          </p:cNvPicPr>
          <p:nvPr/>
        </p:nvPicPr>
        <p:blipFill>
          <a:blip r:embed="rId4"/>
          <a:srcRect/>
          <a:stretch>
            <a:fillRect/>
          </a:stretch>
        </p:blipFill>
        <p:spPr>
          <a:xfrm flipH="1">
            <a:off x="10287000" y="1143636"/>
            <a:ext cx="7620000" cy="8951542"/>
          </a:xfrm>
          <a:prstGeom prst="rect">
            <a:avLst/>
          </a:prstGeom>
        </p:spPr>
      </p:pic>
      <p:grpSp>
        <p:nvGrpSpPr>
          <p:cNvPr id="9" name="Group 8">
            <a:extLst>
              <a:ext uri="{FF2B5EF4-FFF2-40B4-BE49-F238E27FC236}">
                <a16:creationId xmlns:a16="http://schemas.microsoft.com/office/drawing/2014/main" id="{3A825A70-4182-51BB-F054-C2FBA5798B3F}"/>
              </a:ext>
            </a:extLst>
          </p:cNvPr>
          <p:cNvGrpSpPr/>
          <p:nvPr/>
        </p:nvGrpSpPr>
        <p:grpSpPr>
          <a:xfrm>
            <a:off x="3901718" y="3314700"/>
            <a:ext cx="10494363" cy="1876031"/>
            <a:chOff x="0" y="3378189"/>
            <a:chExt cx="8025060" cy="1876031"/>
          </a:xfrm>
        </p:grpSpPr>
        <p:sp>
          <p:nvSpPr>
            <p:cNvPr id="10" name="TextBox 9">
              <a:extLst>
                <a:ext uri="{FF2B5EF4-FFF2-40B4-BE49-F238E27FC236}">
                  <a16:creationId xmlns:a16="http://schemas.microsoft.com/office/drawing/2014/main" id="{F93A2ABF-DF2E-03FB-E6B6-B788AA34837C}"/>
                </a:ext>
              </a:extLst>
            </p:cNvPr>
            <p:cNvSpPr txBox="1"/>
            <p:nvPr/>
          </p:nvSpPr>
          <p:spPr>
            <a:xfrm>
              <a:off x="0" y="3392172"/>
              <a:ext cx="7928812" cy="1862048"/>
            </a:xfrm>
            <a:prstGeom prst="rect">
              <a:avLst/>
            </a:prstGeom>
            <a:noFill/>
          </p:spPr>
          <p:txBody>
            <a:bodyPr wrap="square" rtlCol="0">
              <a:spAutoFit/>
            </a:bodyPr>
            <a:lstStyle/>
            <a:p>
              <a:r>
                <a:rPr lang="en-US" sz="11500">
                  <a:ln w="215900">
                    <a:solidFill>
                      <a:schemeClr val="bg1"/>
                    </a:solidFill>
                  </a:ln>
                  <a:solidFill>
                    <a:srgbClr val="3F9DED"/>
                  </a:solidFill>
                  <a:effectLst>
                    <a:innerShdw blurRad="63500" dist="50800" dir="10800000">
                      <a:prstClr val="black">
                        <a:alpha val="50000"/>
                      </a:prstClr>
                    </a:innerShdw>
                  </a:effectLst>
                  <a:latin typeface="SVN-Ready" panose="02040603050506020204" pitchFamily="18" charset="0"/>
                </a:rPr>
                <a:t>((Dấu hai chấm</a:t>
              </a:r>
            </a:p>
          </p:txBody>
        </p:sp>
        <p:sp>
          <p:nvSpPr>
            <p:cNvPr id="11" name="TextBox 10">
              <a:extLst>
                <a:ext uri="{FF2B5EF4-FFF2-40B4-BE49-F238E27FC236}">
                  <a16:creationId xmlns:a16="http://schemas.microsoft.com/office/drawing/2014/main" id="{0CD4BB9B-690C-0FDC-3579-FC4A15EB8683}"/>
                </a:ext>
              </a:extLst>
            </p:cNvPr>
            <p:cNvSpPr txBox="1"/>
            <p:nvPr/>
          </p:nvSpPr>
          <p:spPr>
            <a:xfrm>
              <a:off x="485272" y="3378189"/>
              <a:ext cx="7539788" cy="1862048"/>
            </a:xfrm>
            <a:prstGeom prst="rect">
              <a:avLst/>
            </a:prstGeom>
            <a:noFill/>
          </p:spPr>
          <p:txBody>
            <a:bodyPr wrap="square" rtlCol="0">
              <a:spAutoFit/>
            </a:bodyPr>
            <a:lstStyle/>
            <a:p>
              <a:r>
                <a:rPr lang="en-US" sz="11500">
                  <a:ln w="3175">
                    <a:solidFill>
                      <a:schemeClr val="tx1"/>
                    </a:solidFill>
                  </a:ln>
                  <a:gradFill>
                    <a:gsLst>
                      <a:gs pos="0">
                        <a:srgbClr val="00B0F0"/>
                      </a:gs>
                      <a:gs pos="54000">
                        <a:srgbClr val="00B0F0"/>
                      </a:gs>
                      <a:gs pos="60000">
                        <a:srgbClr val="A5DBF9"/>
                      </a:gs>
                      <a:gs pos="100000">
                        <a:srgbClr val="5EBEF4"/>
                      </a:gs>
                    </a:gsLst>
                    <a:lin ang="5400000" scaled="1"/>
                  </a:gradFill>
                  <a:latin typeface="SVN-Ready" panose="02040603050506020204" pitchFamily="18" charset="0"/>
                </a:rPr>
                <a:t>Dấu hai chấm</a:t>
              </a:r>
              <a:endParaRPr lang="en-US" sz="11500"/>
            </a:p>
          </p:txBody>
        </p:sp>
      </p:grpSp>
      <p:sp>
        <p:nvSpPr>
          <p:cNvPr id="12" name="Rectangle: Rounded Corners 11">
            <a:extLst>
              <a:ext uri="{FF2B5EF4-FFF2-40B4-BE49-F238E27FC236}">
                <a16:creationId xmlns:a16="http://schemas.microsoft.com/office/drawing/2014/main" id="{F096A2DB-BB72-8C71-5864-EB7E839FD75B}"/>
              </a:ext>
            </a:extLst>
          </p:cNvPr>
          <p:cNvSpPr/>
          <p:nvPr/>
        </p:nvSpPr>
        <p:spPr>
          <a:xfrm>
            <a:off x="0" y="160322"/>
            <a:ext cx="4331247" cy="1096705"/>
          </a:xfrm>
          <a:prstGeom prst="roundRect">
            <a:avLst/>
          </a:prstGeom>
          <a:ln w="28575">
            <a:solidFill>
              <a:schemeClr val="accent6">
                <a:lumMod val="75000"/>
              </a:schemeClr>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3" name="TextBox 12">
            <a:extLst>
              <a:ext uri="{FF2B5EF4-FFF2-40B4-BE49-F238E27FC236}">
                <a16:creationId xmlns:a16="http://schemas.microsoft.com/office/drawing/2014/main" id="{E65E5E47-4193-5C85-B313-8D5B72023D08}"/>
              </a:ext>
            </a:extLst>
          </p:cNvPr>
          <p:cNvSpPr txBox="1"/>
          <p:nvPr/>
        </p:nvSpPr>
        <p:spPr>
          <a:xfrm>
            <a:off x="208581" y="192811"/>
            <a:ext cx="3914083" cy="923330"/>
          </a:xfrm>
          <a:prstGeom prst="rect">
            <a:avLst/>
          </a:prstGeom>
          <a:noFill/>
        </p:spPr>
        <p:txBody>
          <a:bodyPr wrap="square" rtlCol="0">
            <a:spAutoFit/>
          </a:bodyPr>
          <a:lstStyle/>
          <a:p>
            <a:r>
              <a:rPr lang="en-US" sz="5400">
                <a:ln>
                  <a:solidFill>
                    <a:schemeClr val="accent6">
                      <a:lumMod val="75000"/>
                    </a:schemeClr>
                  </a:solidFill>
                </a:ln>
                <a:solidFill>
                  <a:schemeClr val="accent6"/>
                </a:solidFill>
                <a:latin typeface="SVN-Shintia Script" panose="02000804000000020003" pitchFamily="2" charset="0"/>
              </a:rPr>
              <a:t>Luyện từ và câu</a:t>
            </a:r>
          </a:p>
        </p:txBody>
      </p:sp>
      <p:grpSp>
        <p:nvGrpSpPr>
          <p:cNvPr id="14" name="Group 13">
            <a:extLst>
              <a:ext uri="{FF2B5EF4-FFF2-40B4-BE49-F238E27FC236}">
                <a16:creationId xmlns:a16="http://schemas.microsoft.com/office/drawing/2014/main" id="{D7265BA2-FE49-F6F5-DBB6-459624103C48}"/>
              </a:ext>
            </a:extLst>
          </p:cNvPr>
          <p:cNvGrpSpPr/>
          <p:nvPr/>
        </p:nvGrpSpPr>
        <p:grpSpPr>
          <a:xfrm>
            <a:off x="1167730" y="1192708"/>
            <a:ext cx="15952540" cy="3634384"/>
            <a:chOff x="1620078" y="1371885"/>
            <a:chExt cx="11963401" cy="3634384"/>
          </a:xfrm>
        </p:grpSpPr>
        <p:sp>
          <p:nvSpPr>
            <p:cNvPr id="15" name="TextBox 14">
              <a:extLst>
                <a:ext uri="{FF2B5EF4-FFF2-40B4-BE49-F238E27FC236}">
                  <a16:creationId xmlns:a16="http://schemas.microsoft.com/office/drawing/2014/main" id="{E7184FE2-C769-0FE2-7C89-C5B30FD032C0}"/>
                </a:ext>
              </a:extLst>
            </p:cNvPr>
            <p:cNvSpPr txBox="1"/>
            <p:nvPr/>
          </p:nvSpPr>
          <p:spPr>
            <a:xfrm>
              <a:off x="1654523" y="1371885"/>
              <a:ext cx="11874176" cy="3631763"/>
            </a:xfrm>
            <a:prstGeom prst="rect">
              <a:avLst/>
            </a:prstGeom>
            <a:noFill/>
          </p:spPr>
          <p:txBody>
            <a:bodyPr wrap="square" rtlCol="0">
              <a:spAutoFit/>
            </a:bodyPr>
            <a:lstStyle/>
            <a:p>
              <a:pPr algn="ctr"/>
              <a:r>
                <a:rPr lang="en-US" sz="11500">
                  <a:ln w="317500">
                    <a:solidFill>
                      <a:schemeClr val="bg1"/>
                    </a:solidFill>
                  </a:ln>
                  <a:solidFill>
                    <a:srgbClr val="3F9DED"/>
                  </a:solidFill>
                  <a:effectLst>
                    <a:innerShdw blurRad="63500" dist="50800" dir="10800000">
                      <a:prstClr val="black">
                        <a:alpha val="50000"/>
                      </a:prstClr>
                    </a:innerShdw>
                  </a:effectLst>
                  <a:latin typeface="SVN-Ziclets" panose="02000603000000000000" pitchFamily="2" charset="0"/>
                </a:rPr>
                <a:t>Ôn tập về dấu câu</a:t>
              </a:r>
            </a:p>
          </p:txBody>
        </p:sp>
        <p:sp>
          <p:nvSpPr>
            <p:cNvPr id="16" name="TextBox 15">
              <a:extLst>
                <a:ext uri="{FF2B5EF4-FFF2-40B4-BE49-F238E27FC236}">
                  <a16:creationId xmlns:a16="http://schemas.microsoft.com/office/drawing/2014/main" id="{26D16BC7-E433-B8A9-3C18-033F14A3FC39}"/>
                </a:ext>
              </a:extLst>
            </p:cNvPr>
            <p:cNvSpPr txBox="1"/>
            <p:nvPr/>
          </p:nvSpPr>
          <p:spPr>
            <a:xfrm>
              <a:off x="1620078" y="1374506"/>
              <a:ext cx="11963401" cy="3631763"/>
            </a:xfrm>
            <a:prstGeom prst="rect">
              <a:avLst/>
            </a:prstGeom>
            <a:noFill/>
            <a:scene3d>
              <a:camera prst="orthographicFront"/>
              <a:lightRig rig="flat" dir="t"/>
            </a:scene3d>
            <a:sp3d prstMaterial="matte">
              <a:bevelT w="152400" h="50800" prst="softRound"/>
              <a:bevelB w="203200" h="203200"/>
              <a:extrusionClr>
                <a:srgbClr val="235305"/>
              </a:extrusionClr>
              <a:contourClr>
                <a:srgbClr val="235305"/>
              </a:contourClr>
            </a:sp3d>
          </p:spPr>
          <p:txBody>
            <a:bodyPr wrap="square" rtlCol="0">
              <a:spAutoFit/>
              <a:sp3d extrusionH="19050" prstMaterial="matte">
                <a:bevelB w="0" h="0"/>
                <a:extrusionClr>
                  <a:srgbClr val="92D050"/>
                </a:extrusionClr>
              </a:sp3d>
            </a:bodyPr>
            <a:lstStyle/>
            <a:p>
              <a:pPr algn="ctr"/>
              <a:r>
                <a:rPr lang="en-US" sz="11500">
                  <a:ln w="34925">
                    <a:solidFill>
                      <a:schemeClr val="tx1"/>
                    </a:solidFill>
                  </a:ln>
                  <a:gradFill>
                    <a:gsLst>
                      <a:gs pos="0">
                        <a:srgbClr val="D1F715"/>
                      </a:gs>
                      <a:gs pos="54000">
                        <a:srgbClr val="FFFF00"/>
                      </a:gs>
                      <a:gs pos="60000">
                        <a:srgbClr val="D1F715"/>
                      </a:gs>
                      <a:gs pos="100000">
                        <a:srgbClr val="B1E102"/>
                      </a:gs>
                    </a:gsLst>
                    <a:lin ang="5400000" scaled="1"/>
                  </a:gradFill>
                  <a:latin typeface="SVN-Ziclets" panose="02000603000000000000" pitchFamily="2" charset="0"/>
                </a:rPr>
                <a:t>Ôn tập về dấu câu</a:t>
              </a:r>
            </a:p>
          </p:txBody>
        </p:sp>
      </p:grpSp>
    </p:spTree>
    <p:extLst>
      <p:ext uri="{BB962C8B-B14F-4D97-AF65-F5344CB8AC3E}">
        <p14:creationId xmlns:p14="http://schemas.microsoft.com/office/powerpoint/2010/main" val="923217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par>
                          <p:cTn id="25" fill="hold">
                            <p:stCondLst>
                              <p:cond delay="1000"/>
                            </p:stCondLst>
                            <p:childTnLst>
                              <p:par>
                                <p:cTn id="26" presetID="5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Scale>
                                      <p:cBhvr>
                                        <p:cTn id="2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4"/>
                                        </p:tgtEl>
                                        <p:attrNameLst>
                                          <p:attrName>ppt_x</p:attrName>
                                          <p:attrName>ppt_y</p:attrName>
                                        </p:attrNameLst>
                                      </p:cBhvr>
                                    </p:animMotion>
                                    <p:animEffect transition="in" filter="fade">
                                      <p:cBhvr>
                                        <p:cTn id="30" dur="1000"/>
                                        <p:tgtEl>
                                          <p:spTgt spid="14"/>
                                        </p:tgtEl>
                                      </p:cBhvr>
                                    </p:animEffect>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F642D6-858A-7837-A2D2-F2D55504669A}"/>
              </a:ext>
            </a:extLst>
          </p:cNvPr>
          <p:cNvSpPr txBox="1"/>
          <p:nvPr/>
        </p:nvSpPr>
        <p:spPr>
          <a:xfrm>
            <a:off x="2743200" y="-24848"/>
            <a:ext cx="12420600" cy="3770263"/>
          </a:xfrm>
          <a:prstGeom prst="rect">
            <a:avLst/>
          </a:prstGeom>
          <a:noFill/>
        </p:spPr>
        <p:txBody>
          <a:bodyPr wrap="square" rtlCol="0">
            <a:spAutoFit/>
          </a:bodyPr>
          <a:lstStyle/>
          <a:p>
            <a:r>
              <a:rPr lang="en-US" sz="23900" b="1">
                <a:ln w="38100">
                  <a:solidFill>
                    <a:schemeClr val="tx1"/>
                  </a:solidFill>
                </a:ln>
                <a:solidFill>
                  <a:srgbClr val="FABEE7"/>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M</a:t>
            </a:r>
            <a:r>
              <a:rPr lang="en-US" sz="23900" b="1">
                <a:ln w="38100">
                  <a:solidFill>
                    <a:schemeClr val="tx1"/>
                  </a:solidFill>
                </a:ln>
                <a:solidFill>
                  <a:srgbClr val="A9DA74"/>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ụ</a:t>
            </a:r>
            <a:r>
              <a:rPr lang="en-US" sz="23900" b="1">
                <a:ln w="38100">
                  <a:solidFill>
                    <a:schemeClr val="tx1"/>
                  </a:solidFill>
                </a:ln>
                <a:solidFill>
                  <a:srgbClr val="FCBCD7"/>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c</a:t>
            </a:r>
            <a:r>
              <a:rPr lang="en-US" sz="23900" b="1">
                <a:ln w="38100">
                  <a:solidFill>
                    <a:schemeClr val="tx1"/>
                  </a:solidFill>
                </a:ln>
                <a:solidFill>
                  <a:schemeClr val="bg1"/>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 </a:t>
            </a:r>
            <a:r>
              <a:rPr lang="en-US" sz="23900" b="1">
                <a:ln w="38100">
                  <a:solidFill>
                    <a:schemeClr val="tx1"/>
                  </a:solidFill>
                </a:ln>
                <a:solidFill>
                  <a:srgbClr val="00B050"/>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t</a:t>
            </a:r>
            <a:r>
              <a:rPr lang="en-US" sz="23900" b="1">
                <a:ln w="38100">
                  <a:solidFill>
                    <a:schemeClr val="tx1"/>
                  </a:solidFill>
                </a:ln>
                <a:solidFill>
                  <a:srgbClr val="F8A8FA"/>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i</a:t>
            </a:r>
            <a:r>
              <a:rPr lang="en-US" sz="23900" b="1">
                <a:ln w="38100">
                  <a:solidFill>
                    <a:schemeClr val="tx1"/>
                  </a:solidFill>
                </a:ln>
                <a:solidFill>
                  <a:srgbClr val="FFA7A7"/>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ê</a:t>
            </a:r>
            <a:r>
              <a:rPr lang="en-US" sz="23900" b="1">
                <a:ln w="38100">
                  <a:solidFill>
                    <a:schemeClr val="tx1"/>
                  </a:solidFill>
                </a:ln>
                <a:solidFill>
                  <a:srgbClr val="A5DBF9"/>
                </a:solidFill>
                <a:effectLst>
                  <a:glow rad="63500">
                    <a:schemeClr val="bg1">
                      <a:alpha val="40000"/>
                    </a:schemeClr>
                  </a:glow>
                  <a:outerShdw blurRad="50800" dist="38100" dir="2700000" algn="tl" rotWithShape="0">
                    <a:prstClr val="black">
                      <a:alpha val="40000"/>
                    </a:prstClr>
                  </a:outerShdw>
                </a:effectLst>
                <a:latin typeface="SVN-Poky's" panose="020B0606040200020203" pitchFamily="34" charset="0"/>
              </a:rPr>
              <a:t>u</a:t>
            </a:r>
          </a:p>
        </p:txBody>
      </p:sp>
      <p:pic>
        <p:nvPicPr>
          <p:cNvPr id="5" name="Picture 2">
            <a:extLst>
              <a:ext uri="{FF2B5EF4-FFF2-40B4-BE49-F238E27FC236}">
                <a16:creationId xmlns:a16="http://schemas.microsoft.com/office/drawing/2014/main" id="{0517B438-5680-0088-7F56-D5A92FE213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2000" y="545182"/>
            <a:ext cx="2099380" cy="2630202"/>
          </a:xfrm>
          <a:prstGeom prst="rect">
            <a:avLst/>
          </a:prstGeom>
        </p:spPr>
      </p:pic>
      <p:pic>
        <p:nvPicPr>
          <p:cNvPr id="6" name="Picture 2">
            <a:extLst>
              <a:ext uri="{FF2B5EF4-FFF2-40B4-BE49-F238E27FC236}">
                <a16:creationId xmlns:a16="http://schemas.microsoft.com/office/drawing/2014/main" id="{B37DD4CC-6265-B5E8-CD86-DDBD3AACC442}"/>
              </a:ext>
            </a:extLst>
          </p:cNvPr>
          <p:cNvPicPr>
            <a:picLocks noChangeAspect="1"/>
          </p:cNvPicPr>
          <p:nvPr/>
        </p:nvPicPr>
        <p:blipFill>
          <a:blip r:embed="rId4"/>
          <a:srcRect/>
          <a:stretch>
            <a:fillRect/>
          </a:stretch>
        </p:blipFill>
        <p:spPr>
          <a:xfrm>
            <a:off x="400878" y="4152900"/>
            <a:ext cx="5342066" cy="5833011"/>
          </a:xfrm>
          <a:prstGeom prst="rect">
            <a:avLst/>
          </a:prstGeom>
        </p:spPr>
      </p:pic>
      <p:sp>
        <p:nvSpPr>
          <p:cNvPr id="7" name="Rectangle: Rounded Corners 6">
            <a:extLst>
              <a:ext uri="{FF2B5EF4-FFF2-40B4-BE49-F238E27FC236}">
                <a16:creationId xmlns:a16="http://schemas.microsoft.com/office/drawing/2014/main" id="{1F28D73F-6594-056F-D105-351D1A891375}"/>
              </a:ext>
            </a:extLst>
          </p:cNvPr>
          <p:cNvSpPr/>
          <p:nvPr/>
        </p:nvSpPr>
        <p:spPr>
          <a:xfrm>
            <a:off x="6082748" y="4076122"/>
            <a:ext cx="11110755" cy="1643643"/>
          </a:xfrm>
          <a:prstGeom prst="roundRect">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 tác dụng của dấu hai chấm.</a:t>
            </a:r>
            <a:endParaRPr lang="en-US" sz="7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2C3F4057-839A-F1EC-AE7A-BE4BE2B5C470}"/>
              </a:ext>
            </a:extLst>
          </p:cNvPr>
          <p:cNvSpPr/>
          <p:nvPr/>
        </p:nvSpPr>
        <p:spPr>
          <a:xfrm>
            <a:off x="6096000" y="6541586"/>
            <a:ext cx="11110755" cy="1643643"/>
          </a:xfrm>
          <a:prstGeom prst="roundRect">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 sử dụng đúng dấu hai chấm.</a:t>
            </a:r>
            <a:endParaRPr lang="en-US" sz="7200" b="1">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71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wipe(down)">
                                      <p:cBhvr>
                                        <p:cTn id="18" dur="500"/>
                                        <p:tgtEl>
                                          <p:spTgt spid="7">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allAtOnce" animBg="1"/>
      <p:bldP spid="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284E52-762E-BD39-2E81-E4B6A501D4D1}"/>
              </a:ext>
            </a:extLst>
          </p:cNvPr>
          <p:cNvSpPr/>
          <p:nvPr/>
        </p:nvSpPr>
        <p:spPr>
          <a:xfrm>
            <a:off x="838200" y="419100"/>
            <a:ext cx="12649200" cy="7658100"/>
          </a:xfrm>
          <a:prstGeom prst="roundRect">
            <a:avLst>
              <a:gd name="adj" fmla="val 8311"/>
            </a:avLst>
          </a:prstGeom>
          <a:ln w="5715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8">
            <a:extLst>
              <a:ext uri="{FF2B5EF4-FFF2-40B4-BE49-F238E27FC236}">
                <a16:creationId xmlns:a16="http://schemas.microsoft.com/office/drawing/2014/main" id="{62DE34F0-EE1A-F3FC-CE29-5C77287BAF27}"/>
              </a:ext>
            </a:extLst>
          </p:cNvPr>
          <p:cNvSpPr txBox="1"/>
          <p:nvPr/>
        </p:nvSpPr>
        <p:spPr>
          <a:xfrm>
            <a:off x="2136913" y="655592"/>
            <a:ext cx="10051774" cy="1554208"/>
          </a:xfrm>
          <a:prstGeom prst="rect">
            <a:avLst/>
          </a:prstGeom>
        </p:spPr>
        <p:txBody>
          <a:bodyPr wrap="square" lIns="0" tIns="0" rIns="0" bIns="0" rtlCol="0" anchor="t">
            <a:spAutoFit/>
          </a:bodyPr>
          <a:lstStyle/>
          <a:p>
            <a:pPr algn="just">
              <a:lnSpc>
                <a:spcPct val="120000"/>
              </a:lnSpc>
            </a:pPr>
            <a:r>
              <a:rPr lang="en-US" sz="4400" b="1">
                <a:solidFill>
                  <a:srgbClr val="CB4D2F"/>
                </a:solidFill>
                <a:latin typeface="Times New Roman" panose="02020603050405020304" pitchFamily="18" charset="0"/>
                <a:cs typeface="Times New Roman" panose="02020603050405020304" pitchFamily="18" charset="0"/>
              </a:rPr>
              <a:t>Bài 1. Trong mỗi trường hợp dưới đây, dấu hai chấm được dùng làm gì?</a:t>
            </a:r>
            <a:endParaRPr lang="en-US" sz="4400" b="1" dirty="0">
              <a:solidFill>
                <a:srgbClr val="CB4D2F"/>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A8387C0-C9BD-372F-596A-42FA95748E3F}"/>
              </a:ext>
            </a:extLst>
          </p:cNvPr>
          <p:cNvCxnSpPr>
            <a:cxnSpLocks/>
          </p:cNvCxnSpPr>
          <p:nvPr/>
        </p:nvCxnSpPr>
        <p:spPr>
          <a:xfrm>
            <a:off x="2136913" y="2209800"/>
            <a:ext cx="3273287"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8">
            <a:extLst>
              <a:ext uri="{FF2B5EF4-FFF2-40B4-BE49-F238E27FC236}">
                <a16:creationId xmlns:a16="http://schemas.microsoft.com/office/drawing/2014/main" id="{D3A8F13C-9961-7322-9665-2BB1980C03DE}"/>
              </a:ext>
            </a:extLst>
          </p:cNvPr>
          <p:cNvSpPr txBox="1"/>
          <p:nvPr/>
        </p:nvSpPr>
        <p:spPr>
          <a:xfrm>
            <a:off x="1374914" y="2645548"/>
            <a:ext cx="11875788" cy="2151551"/>
          </a:xfrm>
          <a:prstGeom prst="rect">
            <a:avLst/>
          </a:prstGeom>
        </p:spPr>
        <p:txBody>
          <a:bodyPr wrap="square" lIns="0" tIns="0" rIns="0" bIns="0" rtlCol="0" anchor="t">
            <a:spAutoFit/>
          </a:bodyPr>
          <a:lstStyle/>
          <a:p>
            <a:pPr algn="just">
              <a:lnSpc>
                <a:spcPct val="120000"/>
              </a:lnSpc>
            </a:pPr>
            <a:r>
              <a:rPr lang="en-US" sz="4000" b="1">
                <a:latin typeface="Times New Roman" panose="02020603050405020304" pitchFamily="18" charset="0"/>
                <a:cs typeface="Times New Roman" panose="02020603050405020304" pitchFamily="18" charset="0"/>
              </a:rPr>
              <a:t>a. Một chú công an vỗ vai em:</a:t>
            </a:r>
          </a:p>
          <a:p>
            <a:pPr algn="just">
              <a:lnSpc>
                <a:spcPct val="120000"/>
              </a:lnSpc>
            </a:pPr>
            <a:r>
              <a:rPr lang="en-US" sz="4000" b="1">
                <a:latin typeface="Times New Roman" panose="02020603050405020304" pitchFamily="18" charset="0"/>
                <a:cs typeface="Times New Roman" panose="02020603050405020304" pitchFamily="18" charset="0"/>
              </a:rPr>
              <a:t>     - Cháu quả là chàng gác rừng dũng cảm!</a:t>
            </a:r>
          </a:p>
          <a:p>
            <a:pPr algn="r">
              <a:lnSpc>
                <a:spcPct val="120000"/>
              </a:lnSpc>
            </a:pPr>
            <a:r>
              <a:rPr lang="en-US" sz="4000" b="1" i="1">
                <a:latin typeface="Times New Roman" panose="02020603050405020304" pitchFamily="18" charset="0"/>
                <a:cs typeface="Times New Roman" panose="02020603050405020304" pitchFamily="18" charset="0"/>
              </a:rPr>
              <a:t>Nguyễn Thị Cẩm Châu</a:t>
            </a:r>
            <a:endParaRPr lang="en-US" sz="4000" b="1" i="1" dirty="0">
              <a:latin typeface="Times New Roman" panose="02020603050405020304" pitchFamily="18" charset="0"/>
              <a:cs typeface="Times New Roman" panose="02020603050405020304" pitchFamily="18" charset="0"/>
            </a:endParaRPr>
          </a:p>
        </p:txBody>
      </p:sp>
      <p:sp>
        <p:nvSpPr>
          <p:cNvPr id="8" name="TextBox 8">
            <a:extLst>
              <a:ext uri="{FF2B5EF4-FFF2-40B4-BE49-F238E27FC236}">
                <a16:creationId xmlns:a16="http://schemas.microsoft.com/office/drawing/2014/main" id="{C3CB8381-8D76-FE0E-A81D-0A98C98CF50C}"/>
              </a:ext>
            </a:extLst>
          </p:cNvPr>
          <p:cNvSpPr txBox="1"/>
          <p:nvPr/>
        </p:nvSpPr>
        <p:spPr>
          <a:xfrm>
            <a:off x="1374914" y="5232849"/>
            <a:ext cx="11875789" cy="2151551"/>
          </a:xfrm>
          <a:prstGeom prst="rect">
            <a:avLst/>
          </a:prstGeom>
        </p:spPr>
        <p:txBody>
          <a:bodyPr wrap="square" lIns="0" tIns="0" rIns="0" bIns="0" rtlCol="0" anchor="t">
            <a:spAutoFit/>
          </a:bodyPr>
          <a:lstStyle/>
          <a:p>
            <a:pPr algn="just">
              <a:lnSpc>
                <a:spcPct val="120000"/>
              </a:lnSpc>
            </a:pPr>
            <a:r>
              <a:rPr lang="en-US" sz="4000" b="1">
                <a:latin typeface="Times New Roman" panose="02020603050405020304" pitchFamily="18" charset="0"/>
                <a:cs typeface="Times New Roman" panose="02020603050405020304" pitchFamily="18" charset="0"/>
              </a:rPr>
              <a:t>b. Cảnh vật xung quanh tôi đang có sự thay đổi lớn: hôm nay tôi đi học.</a:t>
            </a:r>
          </a:p>
          <a:p>
            <a:pPr algn="just">
              <a:lnSpc>
                <a:spcPct val="120000"/>
              </a:lnSpc>
            </a:pPr>
            <a:r>
              <a:rPr lang="en-US" sz="4000" b="1" i="1">
                <a:latin typeface="Times New Roman" panose="02020603050405020304" pitchFamily="18" charset="0"/>
                <a:cs typeface="Times New Roman" panose="02020603050405020304" pitchFamily="18" charset="0"/>
              </a:rPr>
              <a:t>									Thanh Tịnh</a:t>
            </a:r>
            <a:endParaRPr lang="en-US" sz="4000" b="1" i="1" dirty="0">
              <a:latin typeface="Times New Roman" panose="02020603050405020304" pitchFamily="18" charset="0"/>
              <a:cs typeface="Times New Roman" panose="02020603050405020304" pitchFamily="18" charset="0"/>
            </a:endParaRPr>
          </a:p>
        </p:txBody>
      </p:sp>
      <p:pic>
        <p:nvPicPr>
          <p:cNvPr id="9" name="Picture 28">
            <a:extLst>
              <a:ext uri="{FF2B5EF4-FFF2-40B4-BE49-F238E27FC236}">
                <a16:creationId xmlns:a16="http://schemas.microsoft.com/office/drawing/2014/main" id="{2298BBB6-34FD-A75B-C01E-2ABB6248293C}"/>
              </a:ext>
            </a:extLst>
          </p:cNvPr>
          <p:cNvPicPr>
            <a:picLocks noChangeAspect="1"/>
          </p:cNvPicPr>
          <p:nvPr/>
        </p:nvPicPr>
        <p:blipFill>
          <a:blip r:embed="rId2"/>
          <a:srcRect r="10037" b="53971"/>
          <a:stretch>
            <a:fillRect/>
          </a:stretch>
        </p:blipFill>
        <p:spPr>
          <a:xfrm>
            <a:off x="-90642" y="8311459"/>
            <a:ext cx="4331247" cy="2013840"/>
          </a:xfrm>
          <a:prstGeom prst="rect">
            <a:avLst/>
          </a:prstGeom>
        </p:spPr>
      </p:pic>
      <p:pic>
        <p:nvPicPr>
          <p:cNvPr id="10" name="Picture 28">
            <a:extLst>
              <a:ext uri="{FF2B5EF4-FFF2-40B4-BE49-F238E27FC236}">
                <a16:creationId xmlns:a16="http://schemas.microsoft.com/office/drawing/2014/main" id="{73E6C8DC-2151-AD05-5DF2-460769441D97}"/>
              </a:ext>
            </a:extLst>
          </p:cNvPr>
          <p:cNvPicPr>
            <a:picLocks noChangeAspect="1"/>
          </p:cNvPicPr>
          <p:nvPr/>
        </p:nvPicPr>
        <p:blipFill>
          <a:blip r:embed="rId2"/>
          <a:srcRect r="10037" b="53971"/>
          <a:stretch>
            <a:fillRect/>
          </a:stretch>
        </p:blipFill>
        <p:spPr>
          <a:xfrm>
            <a:off x="3365303" y="8381619"/>
            <a:ext cx="4331247" cy="2013840"/>
          </a:xfrm>
          <a:prstGeom prst="rect">
            <a:avLst/>
          </a:prstGeom>
        </p:spPr>
      </p:pic>
      <p:pic>
        <p:nvPicPr>
          <p:cNvPr id="11" name="Picture 4">
            <a:extLst>
              <a:ext uri="{FF2B5EF4-FFF2-40B4-BE49-F238E27FC236}">
                <a16:creationId xmlns:a16="http://schemas.microsoft.com/office/drawing/2014/main" id="{DA130DFF-8640-2A1F-2157-4F1BB233D692}"/>
              </a:ext>
            </a:extLst>
          </p:cNvPr>
          <p:cNvPicPr>
            <a:picLocks noChangeAspect="1"/>
          </p:cNvPicPr>
          <p:nvPr/>
        </p:nvPicPr>
        <p:blipFill>
          <a:blip r:embed="rId3"/>
          <a:srcRect/>
          <a:stretch>
            <a:fillRect/>
          </a:stretch>
        </p:blipFill>
        <p:spPr>
          <a:xfrm flipH="1">
            <a:off x="13754286" y="3542415"/>
            <a:ext cx="3758777" cy="6772571"/>
          </a:xfrm>
          <a:prstGeom prst="rect">
            <a:avLst/>
          </a:prstGeom>
        </p:spPr>
      </p:pic>
    </p:spTree>
    <p:extLst>
      <p:ext uri="{BB962C8B-B14F-4D97-AF65-F5344CB8AC3E}">
        <p14:creationId xmlns:p14="http://schemas.microsoft.com/office/powerpoint/2010/main" val="2540109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5FEDB9C4-4584-11C4-5C4B-E5B526B8E95E}"/>
              </a:ext>
            </a:extLst>
          </p:cNvPr>
          <p:cNvSpPr txBox="1"/>
          <p:nvPr/>
        </p:nvSpPr>
        <p:spPr>
          <a:xfrm>
            <a:off x="838200" y="571500"/>
            <a:ext cx="16306800" cy="1554208"/>
          </a:xfrm>
          <a:prstGeom prst="rect">
            <a:avLst/>
          </a:prstGeom>
        </p:spPr>
        <p:txBody>
          <a:bodyPr wrap="square" lIns="0" tIns="0" rIns="0" bIns="0" rtlCol="0" anchor="t">
            <a:spAutoFit/>
          </a:bodyPr>
          <a:lstStyle/>
          <a:p>
            <a:pPr algn="just">
              <a:lnSpc>
                <a:spcPct val="120000"/>
              </a:lnSpc>
            </a:pPr>
            <a:r>
              <a:rPr lang="en-US" sz="4400" b="1">
                <a:solidFill>
                  <a:srgbClr val="CB4D2F"/>
                </a:solidFill>
                <a:latin typeface="Times New Roman" panose="02020603050405020304" pitchFamily="18" charset="0"/>
                <a:cs typeface="Times New Roman" panose="02020603050405020304" pitchFamily="18" charset="0"/>
              </a:rPr>
              <a:t>Bài 1. Trong mỗi trường hợp dưới đây, dấu hai chấm được dùng làm gì?</a:t>
            </a:r>
            <a:endParaRPr lang="en-US" sz="4400" b="1" dirty="0">
              <a:solidFill>
                <a:srgbClr val="CB4D2F"/>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27419A83-F1EF-7855-9A2E-88265A67186A}"/>
              </a:ext>
            </a:extLst>
          </p:cNvPr>
          <p:cNvCxnSpPr/>
          <p:nvPr/>
        </p:nvCxnSpPr>
        <p:spPr>
          <a:xfrm>
            <a:off x="10896600" y="1257300"/>
            <a:ext cx="34290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TextBox 8">
            <a:extLst>
              <a:ext uri="{FF2B5EF4-FFF2-40B4-BE49-F238E27FC236}">
                <a16:creationId xmlns:a16="http://schemas.microsoft.com/office/drawing/2014/main" id="{942C8A49-E38D-15E4-7A61-9833C585D64F}"/>
              </a:ext>
            </a:extLst>
          </p:cNvPr>
          <p:cNvSpPr txBox="1"/>
          <p:nvPr/>
        </p:nvSpPr>
        <p:spPr>
          <a:xfrm>
            <a:off x="2172334" y="2400300"/>
            <a:ext cx="13943331" cy="2151551"/>
          </a:xfrm>
          <a:prstGeom prst="rect">
            <a:avLst/>
          </a:prstGeom>
        </p:spPr>
        <p:txBody>
          <a:bodyPr wrap="square" lIns="0" tIns="0" rIns="0" bIns="0" rtlCol="0" anchor="t">
            <a:spAutoFit/>
          </a:bodyPr>
          <a:lstStyle/>
          <a:p>
            <a:pPr algn="just">
              <a:lnSpc>
                <a:spcPct val="120000"/>
              </a:lnSpc>
            </a:pPr>
            <a:r>
              <a:rPr lang="en-US" sz="4000" b="1">
                <a:latin typeface="Times New Roman" panose="02020603050405020304" pitchFamily="18" charset="0"/>
                <a:cs typeface="Times New Roman" panose="02020603050405020304" pitchFamily="18" charset="0"/>
              </a:rPr>
              <a:t>a. Một chú công an vỗ vai em:</a:t>
            </a:r>
          </a:p>
          <a:p>
            <a:pPr algn="just">
              <a:lnSpc>
                <a:spcPct val="120000"/>
              </a:lnSpc>
            </a:pPr>
            <a:r>
              <a:rPr lang="en-US" sz="4000" b="1">
                <a:latin typeface="Times New Roman" panose="02020603050405020304" pitchFamily="18" charset="0"/>
                <a:cs typeface="Times New Roman" panose="02020603050405020304" pitchFamily="18" charset="0"/>
              </a:rPr>
              <a:t>     - Cháu quả là chàng gác rừng dũng cảm!</a:t>
            </a:r>
          </a:p>
          <a:p>
            <a:pPr algn="r">
              <a:lnSpc>
                <a:spcPct val="120000"/>
              </a:lnSpc>
            </a:pPr>
            <a:r>
              <a:rPr lang="en-US" sz="4000" b="1" i="1">
                <a:latin typeface="Times New Roman" panose="02020603050405020304" pitchFamily="18" charset="0"/>
                <a:cs typeface="Times New Roman" panose="02020603050405020304" pitchFamily="18" charset="0"/>
              </a:rPr>
              <a:t>Nguyễn Thị Cẩm Châu</a:t>
            </a:r>
            <a:endParaRPr lang="en-US" sz="4000" b="1" i="1"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99DDAD04-5D72-7F98-40E9-EAE3AB5881FE}"/>
              </a:ext>
            </a:extLst>
          </p:cNvPr>
          <p:cNvSpPr/>
          <p:nvPr/>
        </p:nvSpPr>
        <p:spPr>
          <a:xfrm>
            <a:off x="8496934" y="2588713"/>
            <a:ext cx="304800" cy="5334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 name="Group 9">
            <a:extLst>
              <a:ext uri="{FF2B5EF4-FFF2-40B4-BE49-F238E27FC236}">
                <a16:creationId xmlns:a16="http://schemas.microsoft.com/office/drawing/2014/main" id="{429BD605-E894-EA6D-8AC6-9A14F1B5E649}"/>
              </a:ext>
            </a:extLst>
          </p:cNvPr>
          <p:cNvGrpSpPr/>
          <p:nvPr/>
        </p:nvGrpSpPr>
        <p:grpSpPr>
          <a:xfrm>
            <a:off x="12951761" y="5143500"/>
            <a:ext cx="4918021" cy="4918021"/>
            <a:chOff x="12951761" y="5143500"/>
            <a:chExt cx="4918021" cy="4918021"/>
          </a:xfrm>
        </p:grpSpPr>
        <p:pic>
          <p:nvPicPr>
            <p:cNvPr id="8" name="Picture 7">
              <a:extLst>
                <a:ext uri="{FF2B5EF4-FFF2-40B4-BE49-F238E27FC236}">
                  <a16:creationId xmlns:a16="http://schemas.microsoft.com/office/drawing/2014/main" id="{F1023083-C6B0-4D03-7EE4-C840FAC763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1761" y="5143500"/>
              <a:ext cx="4918021" cy="4918021"/>
            </a:xfrm>
            <a:prstGeom prst="rect">
              <a:avLst/>
            </a:prstGeom>
          </p:spPr>
        </p:pic>
        <p:pic>
          <p:nvPicPr>
            <p:cNvPr id="9" name="Picture 2">
              <a:extLst>
                <a:ext uri="{FF2B5EF4-FFF2-40B4-BE49-F238E27FC236}">
                  <a16:creationId xmlns:a16="http://schemas.microsoft.com/office/drawing/2014/main" id="{BCED0127-A384-E846-241E-7D6590BD0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15665" y="6438900"/>
              <a:ext cx="1654649" cy="3513733"/>
            </a:xfrm>
            <a:prstGeom prst="rect">
              <a:avLst/>
            </a:prstGeom>
          </p:spPr>
        </p:pic>
      </p:grpSp>
      <p:cxnSp>
        <p:nvCxnSpPr>
          <p:cNvPr id="11" name="Straight Connector 10">
            <a:extLst>
              <a:ext uri="{FF2B5EF4-FFF2-40B4-BE49-F238E27FC236}">
                <a16:creationId xmlns:a16="http://schemas.microsoft.com/office/drawing/2014/main" id="{1F9A7510-BEC6-0846-3F64-A1939A194480}"/>
              </a:ext>
            </a:extLst>
          </p:cNvPr>
          <p:cNvCxnSpPr>
            <a:cxnSpLocks/>
          </p:cNvCxnSpPr>
          <p:nvPr/>
        </p:nvCxnSpPr>
        <p:spPr>
          <a:xfrm>
            <a:off x="2819400" y="3771900"/>
            <a:ext cx="88392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TextBox 8">
            <a:extLst>
              <a:ext uri="{FF2B5EF4-FFF2-40B4-BE49-F238E27FC236}">
                <a16:creationId xmlns:a16="http://schemas.microsoft.com/office/drawing/2014/main" id="{25A45805-2CB7-5442-C9EA-78C8E878642B}"/>
              </a:ext>
            </a:extLst>
          </p:cNvPr>
          <p:cNvSpPr txBox="1"/>
          <p:nvPr/>
        </p:nvSpPr>
        <p:spPr>
          <a:xfrm>
            <a:off x="1143000" y="4806388"/>
            <a:ext cx="8839201"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Sau dấu hai chấm là câu nói của ai?</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14" name="TextBox 8">
            <a:extLst>
              <a:ext uri="{FF2B5EF4-FFF2-40B4-BE49-F238E27FC236}">
                <a16:creationId xmlns:a16="http://schemas.microsoft.com/office/drawing/2014/main" id="{191D3563-A624-23FB-5CB2-A5D409327DC2}"/>
              </a:ext>
            </a:extLst>
          </p:cNvPr>
          <p:cNvSpPr txBox="1"/>
          <p:nvPr/>
        </p:nvSpPr>
        <p:spPr>
          <a:xfrm>
            <a:off x="1143000" y="5586339"/>
            <a:ext cx="10668000" cy="674224"/>
          </a:xfrm>
          <a:prstGeom prst="rect">
            <a:avLst/>
          </a:prstGeom>
        </p:spPr>
        <p:txBody>
          <a:bodyPr wrap="square" lIns="0" tIns="0" rIns="0" bIns="0" rtlCol="0" anchor="t">
            <a:spAutoFit/>
          </a:bodyPr>
          <a:lstStyle/>
          <a:p>
            <a:pPr algn="just">
              <a:lnSpc>
                <a:spcPct val="120000"/>
              </a:lnSpc>
            </a:pPr>
            <a:r>
              <a:rPr lang="en-US" sz="4000" b="1">
                <a:solidFill>
                  <a:schemeClr val="accent6">
                    <a:lumMod val="75000"/>
                  </a:schemeClr>
                </a:solidFill>
                <a:latin typeface="Times New Roman" panose="02020603050405020304" pitchFamily="18" charset="0"/>
                <a:cs typeface="Times New Roman" panose="02020603050405020304" pitchFamily="18" charset="0"/>
              </a:rPr>
              <a:t>Sau dấu hai chấm là câu nói của </a:t>
            </a:r>
            <a:r>
              <a:rPr lang="en-US" sz="4000" b="1" u="sng">
                <a:solidFill>
                  <a:schemeClr val="accent6">
                    <a:lumMod val="75000"/>
                  </a:schemeClr>
                </a:solidFill>
                <a:latin typeface="Times New Roman" panose="02020603050405020304" pitchFamily="18" charset="0"/>
                <a:cs typeface="Times New Roman" panose="02020603050405020304" pitchFamily="18" charset="0"/>
              </a:rPr>
              <a:t>chú công an.</a:t>
            </a:r>
            <a:endParaRPr lang="en-US" sz="4000" b="1" i="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BAB5FF4B-C429-6100-D2A5-0584678C72E5}"/>
              </a:ext>
            </a:extLst>
          </p:cNvPr>
          <p:cNvSpPr txBox="1"/>
          <p:nvPr/>
        </p:nvSpPr>
        <p:spPr>
          <a:xfrm>
            <a:off x="1123802" y="6562616"/>
            <a:ext cx="8424875"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Dấu hai chấm được dùng làm gì?</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17" name="TextBox 8">
            <a:extLst>
              <a:ext uri="{FF2B5EF4-FFF2-40B4-BE49-F238E27FC236}">
                <a16:creationId xmlns:a16="http://schemas.microsoft.com/office/drawing/2014/main" id="{B8B6F38F-685C-FF75-A9D2-9312AF8474F1}"/>
              </a:ext>
            </a:extLst>
          </p:cNvPr>
          <p:cNvSpPr txBox="1"/>
          <p:nvPr/>
        </p:nvSpPr>
        <p:spPr>
          <a:xfrm>
            <a:off x="342900" y="7454848"/>
            <a:ext cx="13792200" cy="1412887"/>
          </a:xfrm>
          <a:prstGeom prst="rect">
            <a:avLst/>
          </a:prstGeom>
        </p:spPr>
        <p:txBody>
          <a:bodyPr wrap="square" lIns="0" tIns="0" rIns="0" bIns="0" rtlCol="0" anchor="t">
            <a:spAutoFit/>
          </a:bodyPr>
          <a:lstStyle/>
          <a:p>
            <a:pPr algn="ctr">
              <a:lnSpc>
                <a:spcPct val="120000"/>
              </a:lnSpc>
            </a:pPr>
            <a:r>
              <a:rPr lang="en-US" sz="4000" b="1">
                <a:solidFill>
                  <a:srgbClr val="CB4D2F"/>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a:solidFill>
                  <a:srgbClr val="CB4D2F"/>
                </a:solidFill>
                <a:latin typeface="Times New Roman" panose="02020603050405020304" pitchFamily="18" charset="0"/>
                <a:cs typeface="Times New Roman" panose="02020603050405020304" pitchFamily="18" charset="0"/>
              </a:rPr>
              <a:t>Báo hiệu bộ phận câu đứng sau là lời nói của nhân vật </a:t>
            </a:r>
          </a:p>
          <a:p>
            <a:pPr algn="ctr">
              <a:lnSpc>
                <a:spcPct val="120000"/>
              </a:lnSpc>
            </a:pPr>
            <a:r>
              <a:rPr lang="en-US" sz="4000" b="1">
                <a:solidFill>
                  <a:srgbClr val="CB4D2F"/>
                </a:solidFill>
                <a:latin typeface="Times New Roman" panose="02020603050405020304" pitchFamily="18" charset="0"/>
                <a:cs typeface="Times New Roman" panose="02020603050405020304" pitchFamily="18" charset="0"/>
              </a:rPr>
              <a:t>(dùng phối hợp với dấu gạch ngang).</a:t>
            </a:r>
            <a:endParaRPr lang="en-US" sz="4000" b="1" dirty="0">
              <a:solidFill>
                <a:srgbClr val="CB4D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72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13"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82743A6B-816E-718E-F6E4-BB836BB69D23}"/>
              </a:ext>
            </a:extLst>
          </p:cNvPr>
          <p:cNvSpPr txBox="1"/>
          <p:nvPr/>
        </p:nvSpPr>
        <p:spPr>
          <a:xfrm>
            <a:off x="838200" y="571500"/>
            <a:ext cx="16306800" cy="1554208"/>
          </a:xfrm>
          <a:prstGeom prst="rect">
            <a:avLst/>
          </a:prstGeom>
        </p:spPr>
        <p:txBody>
          <a:bodyPr wrap="square" lIns="0" tIns="0" rIns="0" bIns="0" rtlCol="0" anchor="t">
            <a:spAutoFit/>
          </a:bodyPr>
          <a:lstStyle/>
          <a:p>
            <a:pPr algn="just">
              <a:lnSpc>
                <a:spcPct val="120000"/>
              </a:lnSpc>
            </a:pPr>
            <a:r>
              <a:rPr lang="en-US" sz="4400" b="1">
                <a:solidFill>
                  <a:srgbClr val="CB4D2F"/>
                </a:solidFill>
                <a:latin typeface="Times New Roman" panose="02020603050405020304" pitchFamily="18" charset="0"/>
                <a:cs typeface="Times New Roman" panose="02020603050405020304" pitchFamily="18" charset="0"/>
              </a:rPr>
              <a:t>Bài 1. Trong mỗi trường hợp dưới đây, dấu hai chấm được dùng làm gì?</a:t>
            </a:r>
            <a:endParaRPr lang="en-US" sz="4400" b="1" dirty="0">
              <a:solidFill>
                <a:srgbClr val="CB4D2F"/>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DF29D0FB-F6F3-1505-A1CD-E813018D513B}"/>
              </a:ext>
            </a:extLst>
          </p:cNvPr>
          <p:cNvCxnSpPr/>
          <p:nvPr/>
        </p:nvCxnSpPr>
        <p:spPr>
          <a:xfrm>
            <a:off x="10896600" y="1257300"/>
            <a:ext cx="34290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8">
            <a:extLst>
              <a:ext uri="{FF2B5EF4-FFF2-40B4-BE49-F238E27FC236}">
                <a16:creationId xmlns:a16="http://schemas.microsoft.com/office/drawing/2014/main" id="{FC4D50CC-BEAD-54E5-01F8-438B5D68C75C}"/>
              </a:ext>
            </a:extLst>
          </p:cNvPr>
          <p:cNvSpPr txBox="1"/>
          <p:nvPr/>
        </p:nvSpPr>
        <p:spPr>
          <a:xfrm>
            <a:off x="4653516" y="2134451"/>
            <a:ext cx="12420600" cy="2151551"/>
          </a:xfrm>
          <a:prstGeom prst="rect">
            <a:avLst/>
          </a:prstGeom>
        </p:spPr>
        <p:txBody>
          <a:bodyPr wrap="square" lIns="0" tIns="0" rIns="0" bIns="0" rtlCol="0" anchor="t">
            <a:spAutoFit/>
          </a:bodyPr>
          <a:lstStyle/>
          <a:p>
            <a:pPr algn="just">
              <a:lnSpc>
                <a:spcPct val="120000"/>
              </a:lnSpc>
            </a:pPr>
            <a:r>
              <a:rPr lang="en-US" sz="4000" b="1">
                <a:latin typeface="Times New Roman" panose="02020603050405020304" pitchFamily="18" charset="0"/>
                <a:cs typeface="Times New Roman" panose="02020603050405020304" pitchFamily="18" charset="0"/>
              </a:rPr>
              <a:t>b. Cảnh vật xung quanh tôi đang có sự thay đổi lớn: hôm nay tôi đi học.</a:t>
            </a:r>
          </a:p>
          <a:p>
            <a:pPr algn="just">
              <a:lnSpc>
                <a:spcPct val="120000"/>
              </a:lnSpc>
            </a:pPr>
            <a:r>
              <a:rPr lang="en-US" sz="4000" b="1" i="1">
                <a:latin typeface="Times New Roman" panose="02020603050405020304" pitchFamily="18" charset="0"/>
                <a:cs typeface="Times New Roman" panose="02020603050405020304" pitchFamily="18" charset="0"/>
              </a:rPr>
              <a:t>	            			                                Thanh Tịnh</a:t>
            </a:r>
            <a:endParaRPr lang="en-US" sz="4000" b="1"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AC913E0-0509-7DFA-2AAE-C28B02BE06EA}"/>
              </a:ext>
            </a:extLst>
          </p:cNvPr>
          <p:cNvPicPr>
            <a:picLocks noChangeAspect="1"/>
          </p:cNvPicPr>
          <p:nvPr/>
        </p:nvPicPr>
        <p:blipFill>
          <a:blip r:embed="rId2"/>
          <a:srcRect/>
          <a:stretch>
            <a:fillRect/>
          </a:stretch>
        </p:blipFill>
        <p:spPr>
          <a:xfrm>
            <a:off x="508423" y="3001237"/>
            <a:ext cx="3758777" cy="6772571"/>
          </a:xfrm>
          <a:prstGeom prst="rect">
            <a:avLst/>
          </a:prstGeom>
        </p:spPr>
      </p:pic>
      <p:sp>
        <p:nvSpPr>
          <p:cNvPr id="6" name="TextBox 8">
            <a:extLst>
              <a:ext uri="{FF2B5EF4-FFF2-40B4-BE49-F238E27FC236}">
                <a16:creationId xmlns:a16="http://schemas.microsoft.com/office/drawing/2014/main" id="{3D010D10-2222-7164-21E6-70E2932A0B28}"/>
              </a:ext>
            </a:extLst>
          </p:cNvPr>
          <p:cNvSpPr txBox="1"/>
          <p:nvPr/>
        </p:nvSpPr>
        <p:spPr>
          <a:xfrm>
            <a:off x="4745664" y="4394803"/>
            <a:ext cx="13776250"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Vì sao cảnh vật xung quanh tác giả lại có sự thay đổi lớn?</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7" name="TextBox 8">
            <a:extLst>
              <a:ext uri="{FF2B5EF4-FFF2-40B4-BE49-F238E27FC236}">
                <a16:creationId xmlns:a16="http://schemas.microsoft.com/office/drawing/2014/main" id="{4AA892A2-2E4C-CC48-8F58-E649E00D6949}"/>
              </a:ext>
            </a:extLst>
          </p:cNvPr>
          <p:cNvSpPr txBox="1"/>
          <p:nvPr/>
        </p:nvSpPr>
        <p:spPr>
          <a:xfrm>
            <a:off x="4745664" y="7138960"/>
            <a:ext cx="10451432" cy="674224"/>
          </a:xfrm>
          <a:prstGeom prst="rect">
            <a:avLst/>
          </a:prstGeom>
        </p:spPr>
        <p:txBody>
          <a:bodyPr wrap="square" lIns="0" tIns="0" rIns="0" bIns="0" rtlCol="0" anchor="t">
            <a:spAutoFit/>
          </a:bodyPr>
          <a:lstStyle/>
          <a:p>
            <a:pPr algn="just">
              <a:lnSpc>
                <a:spcPct val="120000"/>
              </a:lnSpc>
            </a:pPr>
            <a:r>
              <a:rPr lang="en-US" sz="4000" b="1">
                <a:solidFill>
                  <a:srgbClr val="7626BD"/>
                </a:solidFill>
                <a:latin typeface="Times New Roman" panose="02020603050405020304" pitchFamily="18" charset="0"/>
                <a:cs typeface="Times New Roman" panose="02020603050405020304" pitchFamily="18" charset="0"/>
              </a:rPr>
              <a:t>Dấu hai chấm được dùng làm gì?</a:t>
            </a:r>
            <a:endParaRPr lang="en-US" sz="4000" b="1" i="1" dirty="0">
              <a:solidFill>
                <a:srgbClr val="7626BD"/>
              </a:solidFill>
              <a:latin typeface="Times New Roman" panose="02020603050405020304" pitchFamily="18" charset="0"/>
              <a:cs typeface="Times New Roman" panose="02020603050405020304" pitchFamily="18" charset="0"/>
            </a:endParaRPr>
          </a:p>
        </p:txBody>
      </p:sp>
      <p:sp>
        <p:nvSpPr>
          <p:cNvPr id="8" name="TextBox 8">
            <a:extLst>
              <a:ext uri="{FF2B5EF4-FFF2-40B4-BE49-F238E27FC236}">
                <a16:creationId xmlns:a16="http://schemas.microsoft.com/office/drawing/2014/main" id="{EB95D6A3-2022-6C48-7E66-7752B8C3521F}"/>
              </a:ext>
            </a:extLst>
          </p:cNvPr>
          <p:cNvSpPr txBox="1"/>
          <p:nvPr/>
        </p:nvSpPr>
        <p:spPr>
          <a:xfrm>
            <a:off x="4929962" y="7954612"/>
            <a:ext cx="12110484" cy="1695464"/>
          </a:xfrm>
          <a:prstGeom prst="rect">
            <a:avLst/>
          </a:prstGeom>
        </p:spPr>
        <p:txBody>
          <a:bodyPr wrap="square" lIns="0" tIns="0" rIns="0" bIns="0" rtlCol="0" anchor="t">
            <a:spAutoFit/>
          </a:bodyPr>
          <a:lstStyle/>
          <a:p>
            <a:pPr>
              <a:lnSpc>
                <a:spcPct val="120000"/>
              </a:lnSpc>
            </a:pPr>
            <a:r>
              <a:rPr lang="en-US" sz="4800" b="1">
                <a:solidFill>
                  <a:srgbClr val="CB4D2F"/>
                </a:solidFill>
                <a:latin typeface="Times New Roman" panose="02020603050405020304" pitchFamily="18" charset="0"/>
                <a:cs typeface="Times New Roman" panose="02020603050405020304" pitchFamily="18" charset="0"/>
                <a:sym typeface="Wingdings" panose="05000000000000000000" pitchFamily="2" charset="2"/>
              </a:rPr>
              <a:t> </a:t>
            </a:r>
            <a:r>
              <a:rPr lang="en-US" sz="4800" b="1">
                <a:solidFill>
                  <a:srgbClr val="CB4D2F"/>
                </a:solidFill>
                <a:latin typeface="Times New Roman" panose="02020603050405020304" pitchFamily="18" charset="0"/>
                <a:cs typeface="Times New Roman" panose="02020603050405020304" pitchFamily="18" charset="0"/>
              </a:rPr>
              <a:t>Báo hiệu bộ phận câu đứng sau là lời giải thích cho bộ phận đứng trước.</a:t>
            </a:r>
            <a:endParaRPr lang="en-US" sz="4800" b="1" dirty="0">
              <a:solidFill>
                <a:srgbClr val="CB4D2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F982FDE-B06B-552F-2E5C-8875F0522565}"/>
              </a:ext>
            </a:extLst>
          </p:cNvPr>
          <p:cNvSpPr txBox="1"/>
          <p:nvPr/>
        </p:nvSpPr>
        <p:spPr>
          <a:xfrm>
            <a:off x="4618074" y="5397550"/>
            <a:ext cx="12557051" cy="1412887"/>
          </a:xfrm>
          <a:prstGeom prst="rect">
            <a:avLst/>
          </a:prstGeom>
        </p:spPr>
        <p:txBody>
          <a:bodyPr wrap="square" lIns="0" tIns="0" rIns="0" bIns="0" rtlCol="0" anchor="t">
            <a:spAutoFit/>
          </a:bodyPr>
          <a:lstStyle/>
          <a:p>
            <a:pPr algn="just">
              <a:lnSpc>
                <a:spcPct val="120000"/>
              </a:lnSpc>
            </a:pPr>
            <a:r>
              <a:rPr lang="en-US" sz="4000" b="1">
                <a:solidFill>
                  <a:schemeClr val="accent6">
                    <a:lumMod val="75000"/>
                  </a:schemeClr>
                </a:solidFill>
                <a:latin typeface="Times New Roman" panose="02020603050405020304" pitchFamily="18" charset="0"/>
                <a:cs typeface="Times New Roman" panose="02020603050405020304" pitchFamily="18" charset="0"/>
              </a:rPr>
              <a:t>Cảnh vật xung quanh tác giả lại có sự thay đổi lớn vì “</a:t>
            </a:r>
            <a:r>
              <a:rPr lang="en-US" sz="4000" b="1" u="sng">
                <a:solidFill>
                  <a:schemeClr val="accent6">
                    <a:lumMod val="75000"/>
                  </a:schemeClr>
                </a:solidFill>
                <a:latin typeface="Times New Roman" panose="02020603050405020304" pitchFamily="18" charset="0"/>
                <a:cs typeface="Times New Roman" panose="02020603050405020304" pitchFamily="18" charset="0"/>
              </a:rPr>
              <a:t>hôm nay tôi đi học</a:t>
            </a:r>
            <a:r>
              <a:rPr lang="en-US" sz="4000" b="1">
                <a:solidFill>
                  <a:schemeClr val="accent6">
                    <a:lumMod val="75000"/>
                  </a:schemeClr>
                </a:solidFill>
                <a:latin typeface="Times New Roman" panose="02020603050405020304" pitchFamily="18" charset="0"/>
                <a:cs typeface="Times New Roman" panose="02020603050405020304" pitchFamily="18" charset="0"/>
              </a:rPr>
              <a:t>”.</a:t>
            </a:r>
            <a:endParaRPr lang="en-US" sz="4000" b="1" i="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337E48CE-323E-61FF-7346-7A08653F5449}"/>
              </a:ext>
            </a:extLst>
          </p:cNvPr>
          <p:cNvSpPr/>
          <p:nvPr/>
        </p:nvSpPr>
        <p:spPr>
          <a:xfrm>
            <a:off x="15762767" y="2246664"/>
            <a:ext cx="304800" cy="5334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50901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1215</Words>
  <Application>Microsoft Office PowerPoint</Application>
  <PresentationFormat>Custom</PresentationFormat>
  <Paragraphs>102</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SVN-Ziclets</vt:lpstr>
      <vt:lpstr>SVN-Shintia Script</vt:lpstr>
      <vt:lpstr>UTM Cookies</vt:lpstr>
      <vt:lpstr>Calibri</vt:lpstr>
      <vt:lpstr>SVN-Poky's</vt:lpstr>
      <vt:lpstr>SVN-Genica Pro</vt:lpstr>
      <vt:lpstr>SVN-Ready</vt:lpstr>
      <vt:lpstr>Arial</vt:lpstr>
      <vt:lpstr>Lobster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diều</dc:title>
  <cp:lastModifiedBy>hieu</cp:lastModifiedBy>
  <cp:revision>5</cp:revision>
  <dcterms:created xsi:type="dcterms:W3CDTF">2006-08-16T00:00:00Z</dcterms:created>
  <dcterms:modified xsi:type="dcterms:W3CDTF">2023-04-19T19:32:58Z</dcterms:modified>
  <dc:identifier>DAFgTlxEVGA</dc:identifier>
</cp:coreProperties>
</file>