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73" r:id="rId14"/>
    <p:sldId id="270" r:id="rId15"/>
    <p:sldId id="271" r:id="rId16"/>
    <p:sldId id="272" r:id="rId17"/>
    <p:sldId id="268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5FE"/>
    <a:srgbClr val="FDB329"/>
    <a:srgbClr val="03ECCD"/>
    <a:srgbClr val="F64673"/>
    <a:srgbClr val="B72298"/>
    <a:srgbClr val="F64274"/>
    <a:srgbClr val="F45371"/>
    <a:srgbClr val="550173"/>
    <a:srgbClr val="FD9118"/>
    <a:srgbClr val="1D2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FF5E2C9-9BFB-AC32-3F56-83CEF0066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030" r="6596" b="5891"/>
          <a:stretch/>
        </p:blipFill>
        <p:spPr>
          <a:xfrm>
            <a:off x="-114300" y="1"/>
            <a:ext cx="124587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69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E79ED-B1A0-B629-56D3-894E614B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0472BC-E056-5ECC-9BEA-76AAB102E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D48F3-016E-E282-1FE0-F1E547558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E3-9C61-4757-B0E0-A763F07C7A8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A2ED-C32F-8317-FAD9-A5C21E47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1F69C-1020-387E-ACE7-C031142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2B8B-05C9-4948-A152-3921909C2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3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D8225F-DA05-DF74-5254-937647093C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6BD22-A9CA-0392-688C-50A221FB3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E437A-BCA1-A332-7DB3-C0D01A99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E3-9C61-4757-B0E0-A763F07C7A8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7ED22-D0D1-AA8F-FAE3-4A98CEF14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77CB6-D7BA-E2C5-03B5-7B24BB0F3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2B8B-05C9-4948-A152-3921909C2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2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9B98E2E6-9346-2ACF-68C6-5E9C290469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304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7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74E9-4A35-80F5-73F6-ADD831886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1AA6-9392-DAFA-F930-3946B8884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082DD-77C3-FD88-E161-1B315C60F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E3-9C61-4757-B0E0-A763F07C7A8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17122-12E9-678B-92B9-1AB313D7D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6409-70AB-3655-D530-5BA446CB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2B8B-05C9-4948-A152-3921909C2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89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3BED-2FA4-52A2-710F-7AF33578F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E5F26-278E-54A9-1341-A18C619AF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E7E95-9E76-B822-351C-6194A039F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07356-5FF5-A114-72C9-B4FA02F15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E3-9C61-4757-B0E0-A763F07C7A8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0AB88-810B-C238-F44C-EC6B02223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E3E4F-4E75-E0E1-4D20-C12FF7A9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2B8B-05C9-4948-A152-3921909C2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68768-D380-3C83-7BF6-5BB22036B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FA62E-4494-5DD1-9EDB-E2AC00370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5CBEF-282C-1C0D-9EBF-0E2189076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C7B481-DBA8-D186-952E-C13A558B7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DFD339-3E0B-D5B3-06A0-3693F25630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443AD7-DFA9-353B-B345-1B6A17293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E3-9C61-4757-B0E0-A763F07C7A8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7A7FEB-CA63-6CB2-D8E4-569D6793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7239B-7F8E-A196-5C2F-4ED26B54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2B8B-05C9-4948-A152-3921909C2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1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3E1A3-7F36-08D2-D25D-9B0023BF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4AD3D2-07BA-27DD-50E7-D9D80BF5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E3-9C61-4757-B0E0-A763F07C7A8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A5A51-6080-FE18-A689-EAEECE4E2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25B0C-DA77-55BF-4BB6-A64B948D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2B8B-05C9-4948-A152-3921909C2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7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8F193-FDEF-F2C5-C28B-7932CC83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E3-9C61-4757-B0E0-A763F07C7A8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1A9662-1A4B-81D7-E374-94A697F6E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89839-9025-44AB-B6EA-4706149E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2B8B-05C9-4948-A152-3921909C2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6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56FA2-CD31-0DEE-7ED9-B0B211051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EC4C6-216C-99A1-7E5C-892A1AA74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8A330-3DA6-A268-C01C-6FC1158A8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BE25D-6AC0-F6B6-DF9A-1CC0782F1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E3-9C61-4757-B0E0-A763F07C7A8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82010-B166-1BE0-3A7D-B30DA8759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5C489-3BF0-FC11-2604-422D50403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2B8B-05C9-4948-A152-3921909C2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9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1770D-ABF9-88C1-AA86-CE8D2E429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F95A9C-0333-0B8D-0779-E23DD8577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22BAC-FA25-6531-3B9F-44ACA21A7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02EA4-2D68-D5DA-077E-E84B9B2A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E3-9C61-4757-B0E0-A763F07C7A8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4A870-2199-9B7B-7B6C-7516B1D1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DCAD8-A1CF-CDCE-54BA-BE610DFB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2B8B-05C9-4948-A152-3921909C2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D9D5AE-7D24-E4F0-31C1-2C59CEF17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7C408-2C78-1C51-1175-B30FF24F3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80193-F3C3-6EAB-9989-CD7709C96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C95E3-9C61-4757-B0E0-A763F07C7A8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E1367-971C-B023-0E0F-D6F7C1B0A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3077-AC2F-8E6B-663D-2146101AF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C2B8B-05C9-4948-A152-3921909C22C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61865C-F85C-608B-E923-55D424F90F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660" y="253999"/>
            <a:ext cx="378070" cy="37941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E829579-09B3-51A1-51BD-3256D1432A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295" y="6478587"/>
            <a:ext cx="378070" cy="3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2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wmf"/><Relationship Id="rId7" Type="http://schemas.openxmlformats.org/officeDocument/2006/relationships/image" Target="../media/image3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8.sv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sv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sv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sv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audio" Target="../media/media2.wav"/><Relationship Id="rId9" Type="http://schemas.openxmlformats.org/officeDocument/2006/relationships/image" Target="../media/image18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0" Type="http://schemas.openxmlformats.org/officeDocument/2006/relationships/image" Target="../media/image23.png"/><Relationship Id="rId4" Type="http://schemas.openxmlformats.org/officeDocument/2006/relationships/audio" Target="../media/media2.wav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wav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5B40D4F8-5E03-B9BC-176B-E635A2C9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99071" y="3156832"/>
            <a:ext cx="1649609" cy="305483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5254BD8-A21D-50E3-9523-B8A7271A2C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48680" y="3060007"/>
            <a:ext cx="2231758" cy="307475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F338D8B-F599-1642-6918-A6BB289477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08197" y="3031449"/>
            <a:ext cx="1990874" cy="332504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D1CDECD-AC52-A3A8-CD37-1FACAB469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77791" y="4279317"/>
            <a:ext cx="3982522" cy="257868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2615A6-56D6-D81F-DF53-E6D3B941320D}"/>
              </a:ext>
            </a:extLst>
          </p:cNvPr>
          <p:cNvSpPr/>
          <p:nvPr/>
        </p:nvSpPr>
        <p:spPr>
          <a:xfrm>
            <a:off x="166808" y="47588"/>
            <a:ext cx="1442967" cy="618333"/>
          </a:xfrm>
          <a:prstGeom prst="roundRect">
            <a:avLst/>
          </a:prstGeom>
          <a:solidFill>
            <a:srgbClr val="F04134"/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SVN-Blenda Script" panose="02000804000000020003" pitchFamily="2" charset="0"/>
              </a:rPr>
              <a:t>Toán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EBD51B-9398-D26C-0786-1D60CC6B6D1F}"/>
              </a:ext>
            </a:extLst>
          </p:cNvPr>
          <p:cNvGrpSpPr/>
          <p:nvPr/>
        </p:nvGrpSpPr>
        <p:grpSpPr>
          <a:xfrm>
            <a:off x="1878755" y="346349"/>
            <a:ext cx="8762088" cy="1938992"/>
            <a:chOff x="618720" y="207859"/>
            <a:chExt cx="8762088" cy="19389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87F409-BD3F-1698-9446-319068EC1DC9}"/>
                </a:ext>
              </a:extLst>
            </p:cNvPr>
            <p:cNvSpPr txBox="1"/>
            <p:nvPr/>
          </p:nvSpPr>
          <p:spPr>
            <a:xfrm>
              <a:off x="651394" y="207859"/>
              <a:ext cx="869673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215900">
                    <a:solidFill>
                      <a:schemeClr val="bg1"/>
                    </a:solidFill>
                  </a:ln>
                  <a:solidFill>
                    <a:srgbClr val="3F9DED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SVN-Ziclets" panose="02000603000000000000" pitchFamily="2" charset="0"/>
                </a:rPr>
                <a:t>Ôn tập về đo độ dài và đo khối lượng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F3AA1A-CB8F-B1BB-E65A-A8943B2E2380}"/>
                </a:ext>
              </a:extLst>
            </p:cNvPr>
            <p:cNvSpPr txBox="1"/>
            <p:nvPr/>
          </p:nvSpPr>
          <p:spPr>
            <a:xfrm>
              <a:off x="618720" y="207859"/>
              <a:ext cx="8762088" cy="1938992"/>
            </a:xfrm>
            <a:prstGeom prst="rect">
              <a:avLst/>
            </a:prstGeom>
            <a:noFill/>
            <a:scene3d>
              <a:camera prst="orthographicFront"/>
              <a:lightRig rig="flat" dir="t"/>
            </a:scene3d>
            <a:sp3d prstMaterial="matte">
              <a:bevelT w="152400" h="50800" prst="softRound"/>
              <a:bevelB w="203200" h="203200"/>
              <a:extrusionClr>
                <a:srgbClr val="235305"/>
              </a:extrusionClr>
              <a:contourClr>
                <a:srgbClr val="235305"/>
              </a:contourClr>
            </a:sp3d>
          </p:spPr>
          <p:txBody>
            <a:bodyPr wrap="square" rtlCol="0">
              <a:spAutoFit/>
              <a:sp3d extrusionH="19050" prstMaterial="matte">
                <a:bevelB w="0" h="0"/>
                <a:extrusionClr>
                  <a:srgbClr val="92D050"/>
                </a:extrusionClr>
              </a:sp3d>
            </a:bodyPr>
            <a:lstStyle/>
            <a:p>
              <a:pPr algn="ctr"/>
              <a:r>
                <a:rPr lang="en-US" sz="6000">
                  <a:ln w="34925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D1F715"/>
                      </a:gs>
                      <a:gs pos="54000">
                        <a:srgbClr val="FFFF00"/>
                      </a:gs>
                      <a:gs pos="60000">
                        <a:srgbClr val="D1F715"/>
                      </a:gs>
                      <a:gs pos="100000">
                        <a:srgbClr val="B1E102"/>
                      </a:gs>
                    </a:gsLst>
                    <a:lin ang="5400000" scaled="1"/>
                  </a:gradFill>
                  <a:latin typeface="SVN-Ziclets" panose="02000603000000000000" pitchFamily="2" charset="0"/>
                </a:rPr>
                <a:t>Ôn tập về đo độ dài và đo khối lượng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28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0D85206-2E41-635F-4BC2-FCCFEB2FDD25}"/>
              </a:ext>
            </a:extLst>
          </p:cNvPr>
          <p:cNvSpPr/>
          <p:nvPr/>
        </p:nvSpPr>
        <p:spPr>
          <a:xfrm>
            <a:off x="529995" y="151749"/>
            <a:ext cx="11297570" cy="6554502"/>
          </a:xfrm>
          <a:prstGeom prst="roundRect">
            <a:avLst>
              <a:gd name="adj" fmla="val 8906"/>
            </a:avLst>
          </a:prstGeom>
          <a:solidFill>
            <a:schemeClr val="lt1">
              <a:alpha val="82000"/>
            </a:schemeClr>
          </a:solidFill>
          <a:ln>
            <a:solidFill>
              <a:srgbClr val="F642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Group 101">
            <a:extLst>
              <a:ext uri="{FF2B5EF4-FFF2-40B4-BE49-F238E27FC236}">
                <a16:creationId xmlns:a16="http://schemas.microsoft.com/office/drawing/2014/main" id="{64E57CDC-5DE4-3D28-1A04-D77AE5207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584766"/>
              </p:ext>
            </p:extLst>
          </p:nvPr>
        </p:nvGraphicFramePr>
        <p:xfrm>
          <a:off x="924410" y="934278"/>
          <a:ext cx="10567052" cy="3313563"/>
        </p:xfrm>
        <a:graphic>
          <a:graphicData uri="http://schemas.openxmlformats.org/drawingml/2006/table">
            <a:tbl>
              <a:tblPr/>
              <a:tblGrid>
                <a:gridCol w="1191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1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06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09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06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-gam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4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kg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10 hg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0,1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 Box 92">
            <a:extLst>
              <a:ext uri="{FF2B5EF4-FFF2-40B4-BE49-F238E27FC236}">
                <a16:creationId xmlns:a16="http://schemas.microsoft.com/office/drawing/2014/main" id="{9AF75DE8-A9A0-D2DA-28BE-F44F516C2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65" y="1627684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B72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altLang="en-US" sz="2400" b="1" dirty="0">
              <a:solidFill>
                <a:srgbClr val="B722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93">
            <a:extLst>
              <a:ext uri="{FF2B5EF4-FFF2-40B4-BE49-F238E27FC236}">
                <a16:creationId xmlns:a16="http://schemas.microsoft.com/office/drawing/2014/main" id="{AB60AB97-FF34-0DB8-AFF9-3BF6C45FC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201" y="1643882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B72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2400" b="1" dirty="0">
              <a:solidFill>
                <a:srgbClr val="B722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4">
            <a:extLst>
              <a:ext uri="{FF2B5EF4-FFF2-40B4-BE49-F238E27FC236}">
                <a16:creationId xmlns:a16="http://schemas.microsoft.com/office/drawing/2014/main" id="{6F69D72D-31FA-9DF8-3F5B-C1DA75A35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6432" y="1670948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B72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</a:p>
        </p:txBody>
      </p:sp>
      <p:sp>
        <p:nvSpPr>
          <p:cNvPr id="8" name="Text Box 95">
            <a:extLst>
              <a:ext uri="{FF2B5EF4-FFF2-40B4-BE49-F238E27FC236}">
                <a16:creationId xmlns:a16="http://schemas.microsoft.com/office/drawing/2014/main" id="{32A400B3-AD18-4B54-47F8-E9E78AC06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8427" y="1685886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B72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9" name="Text Box 96">
            <a:extLst>
              <a:ext uri="{FF2B5EF4-FFF2-40B4-BE49-F238E27FC236}">
                <a16:creationId xmlns:a16="http://schemas.microsoft.com/office/drawing/2014/main" id="{478A9A1F-FE3F-DABD-3C22-39D7877EE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86" y="2173365"/>
            <a:ext cx="16034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kg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0,1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02">
            <a:extLst>
              <a:ext uri="{FF2B5EF4-FFF2-40B4-BE49-F238E27FC236}">
                <a16:creationId xmlns:a16="http://schemas.microsoft.com/office/drawing/2014/main" id="{D237AD17-E71A-EC1E-35AA-4A52B200D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57" y="2180590"/>
            <a:ext cx="14000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4">
            <a:extLst>
              <a:ext uri="{FF2B5EF4-FFF2-40B4-BE49-F238E27FC236}">
                <a16:creationId xmlns:a16="http://schemas.microsoft.com/office/drawing/2014/main" id="{796227F2-DEE5-A29F-C1E8-C6AABA5C6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329" y="2019865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06">
            <a:extLst>
              <a:ext uri="{FF2B5EF4-FFF2-40B4-BE49-F238E27FC236}">
                <a16:creationId xmlns:a16="http://schemas.microsoft.com/office/drawing/2014/main" id="{E1C7994B-1A11-D304-1488-F09653CFA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261" y="2161638"/>
            <a:ext cx="15137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0,1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07">
            <a:extLst>
              <a:ext uri="{FF2B5EF4-FFF2-40B4-BE49-F238E27FC236}">
                <a16:creationId xmlns:a16="http://schemas.microsoft.com/office/drawing/2014/main" id="{1874C704-2804-AEAA-26BF-913E0F8B7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2571" y="2169441"/>
            <a:ext cx="152059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hg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dag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0,1 kg</a:t>
            </a:r>
          </a:p>
        </p:txBody>
      </p:sp>
      <p:sp>
        <p:nvSpPr>
          <p:cNvPr id="14" name="Text Box 108">
            <a:extLst>
              <a:ext uri="{FF2B5EF4-FFF2-40B4-BE49-F238E27FC236}">
                <a16:creationId xmlns:a16="http://schemas.microsoft.com/office/drawing/2014/main" id="{4121B661-D086-5AC3-B079-89CB97039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1475" y="2176901"/>
            <a:ext cx="14999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dag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0,1 hg</a:t>
            </a:r>
          </a:p>
        </p:txBody>
      </p:sp>
      <p:sp>
        <p:nvSpPr>
          <p:cNvPr id="15" name="Text Box 109">
            <a:extLst>
              <a:ext uri="{FF2B5EF4-FFF2-40B4-BE49-F238E27FC236}">
                <a16:creationId xmlns:a16="http://schemas.microsoft.com/office/drawing/2014/main" id="{8D415765-EA95-50A5-EF8C-BC01D5CD2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2039" y="2169441"/>
            <a:ext cx="14999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0,1 dag</a:t>
            </a: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83">
            <a:extLst>
              <a:ext uri="{FF2B5EF4-FFF2-40B4-BE49-F238E27FC236}">
                <a16:creationId xmlns:a16="http://schemas.microsoft.com/office/drawing/2014/main" id="{4A261CAF-021A-E00E-1D52-CCF5AA951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203" y="151749"/>
            <a:ext cx="103741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1b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EB97D2-DFE9-722D-1041-03CA6EDBF515}"/>
              </a:ext>
            </a:extLst>
          </p:cNvPr>
          <p:cNvSpPr txBox="1"/>
          <p:nvPr/>
        </p:nvSpPr>
        <p:spPr>
          <a:xfrm>
            <a:off x="1232245" y="4814559"/>
            <a:ext cx="9376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9930D9-9F3D-38F1-BA81-1347B6245C94}"/>
              </a:ext>
            </a:extLst>
          </p:cNvPr>
          <p:cNvSpPr txBox="1"/>
          <p:nvPr/>
        </p:nvSpPr>
        <p:spPr>
          <a:xfrm>
            <a:off x="1620305" y="4794035"/>
            <a:ext cx="1004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83">
            <a:extLst>
              <a:ext uri="{FF2B5EF4-FFF2-40B4-BE49-F238E27FC236}">
                <a16:creationId xmlns:a16="http://schemas.microsoft.com/office/drawing/2014/main" id="{447F14A4-A63E-068E-F444-ACE1FBBA1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13" y="4268365"/>
            <a:ext cx="11519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ACBEFD-1785-E188-C139-8A3688552D5F}"/>
              </a:ext>
            </a:extLst>
          </p:cNvPr>
          <p:cNvSpPr txBox="1"/>
          <p:nvPr/>
        </p:nvSpPr>
        <p:spPr>
          <a:xfrm>
            <a:off x="1226352" y="5478657"/>
            <a:ext cx="9345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F77B6F-AC9B-ED25-D1AF-4436BFAF63F3}"/>
                  </a:ext>
                </a:extLst>
              </p:cNvPr>
              <p:cNvSpPr txBox="1"/>
              <p:nvPr/>
            </p:nvSpPr>
            <p:spPr>
              <a:xfrm>
                <a:off x="1620305" y="5443348"/>
                <a:ext cx="7892694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liền</a:t>
                </a:r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F77B6F-AC9B-ED25-D1AF-4436BFAF6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305" y="5443348"/>
                <a:ext cx="7892694" cy="803682"/>
              </a:xfrm>
              <a:prstGeom prst="rect">
                <a:avLst/>
              </a:prstGeom>
              <a:blipFill>
                <a:blip r:embed="rId3"/>
                <a:stretch>
                  <a:fillRect l="-2008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602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75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20" grpId="0"/>
      <p:bldP spid="20" grpId="1"/>
      <p:bldP spid="21" grpId="0"/>
      <p:bldP spid="22" grpId="0"/>
      <p:bldP spid="23" grpId="0"/>
      <p:bldP spid="23" grpId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ED2CAF4-D961-8CB8-C8A4-EC7F4C866E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55580" y="1936103"/>
            <a:ext cx="2946987" cy="49218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4387D-43B1-69DE-C769-45EE0E9E7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77791" y="4279317"/>
            <a:ext cx="3982522" cy="257868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5FBE006-F9CE-3730-B0E4-DDA08BEBC7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430848" y="4090087"/>
            <a:ext cx="549756" cy="756979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D21C2ED-25DA-3808-41CF-35BF09D053C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934169" y="4104522"/>
            <a:ext cx="601461" cy="742544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AD005D2D-2A2A-EBD5-D24F-0DEF29859FD9}"/>
              </a:ext>
            </a:extLst>
          </p:cNvPr>
          <p:cNvSpPr/>
          <p:nvPr/>
        </p:nvSpPr>
        <p:spPr>
          <a:xfrm>
            <a:off x="534703" y="299551"/>
            <a:ext cx="3785191" cy="2115879"/>
          </a:xfrm>
          <a:prstGeom prst="cloud">
            <a:avLst/>
          </a:prstGeom>
          <a:ln>
            <a:solidFill>
              <a:srgbClr val="F6467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64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tìm được 1 công chúa.</a:t>
            </a:r>
            <a:endParaRPr lang="en-US" altLang="en-US" sz="3200" b="1" dirty="0">
              <a:solidFill>
                <a:srgbClr val="F646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FA0B026-7FE6-9F87-F429-A8FE68156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47130" y="43299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5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2">
            <a:extLst>
              <a:ext uri="{FF2B5EF4-FFF2-40B4-BE49-F238E27FC236}">
                <a16:creationId xmlns:a16="http://schemas.microsoft.com/office/drawing/2014/main" id="{0B2C9443-9394-E9DB-391E-68D44EFD6B10}"/>
              </a:ext>
            </a:extLst>
          </p:cNvPr>
          <p:cNvSpPr/>
          <p:nvPr/>
        </p:nvSpPr>
        <p:spPr>
          <a:xfrm>
            <a:off x="253011" y="225436"/>
            <a:ext cx="11551118" cy="5907007"/>
          </a:xfrm>
          <a:prstGeom prst="roundRect">
            <a:avLst>
              <a:gd name="adj" fmla="val 8906"/>
            </a:avLst>
          </a:prstGeom>
          <a:solidFill>
            <a:schemeClr val="lt1">
              <a:alpha val="82000"/>
            </a:schemeClr>
          </a:solidFill>
          <a:ln>
            <a:solidFill>
              <a:srgbClr val="F642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 Box 8">
            <a:extLst>
              <a:ext uri="{FF2B5EF4-FFF2-40B4-BE49-F238E27FC236}">
                <a16:creationId xmlns:a16="http://schemas.microsoft.com/office/drawing/2014/main" id="{3C469E2B-146C-AA06-B3AA-601C7A7E4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5371" y="352243"/>
            <a:ext cx="70847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5" name="Text Box 9">
            <a:extLst>
              <a:ext uri="{FF2B5EF4-FFF2-40B4-BE49-F238E27FC236}">
                <a16:creationId xmlns:a16="http://schemas.microsoft.com/office/drawing/2014/main" id="{37B44561-C277-8636-2274-E37861677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787" y="1552983"/>
            <a:ext cx="5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76" name="Text Box 11">
            <a:extLst>
              <a:ext uri="{FF2B5EF4-FFF2-40B4-BE49-F238E27FC236}">
                <a16:creationId xmlns:a16="http://schemas.microsoft.com/office/drawing/2014/main" id="{FECF6B14-F747-19E6-C12D-150B160CD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59" y="1538373"/>
            <a:ext cx="6016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    cm 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     </a:t>
            </a:r>
          </a:p>
        </p:txBody>
      </p:sp>
      <p:sp>
        <p:nvSpPr>
          <p:cNvPr id="77" name="Text Box 12">
            <a:extLst>
              <a:ext uri="{FF2B5EF4-FFF2-40B4-BE49-F238E27FC236}">
                <a16:creationId xmlns:a16="http://schemas.microsoft.com/office/drawing/2014/main" id="{FE0AE4D4-AD65-D184-9D98-2389E4599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82" y="2290593"/>
            <a:ext cx="279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1km =           m</a:t>
            </a:r>
          </a:p>
        </p:txBody>
      </p:sp>
      <p:sp>
        <p:nvSpPr>
          <p:cNvPr id="78" name="Text Box 13">
            <a:extLst>
              <a:ext uri="{FF2B5EF4-FFF2-40B4-BE49-F238E27FC236}">
                <a16:creationId xmlns:a16="http://schemas.microsoft.com/office/drawing/2014/main" id="{13010903-4067-F681-9E61-3C4A2BC4B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66" y="3279260"/>
            <a:ext cx="2607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 =            g  </a:t>
            </a:r>
          </a:p>
        </p:txBody>
      </p:sp>
      <p:sp>
        <p:nvSpPr>
          <p:cNvPr id="79" name="Text Box 14">
            <a:extLst>
              <a:ext uri="{FF2B5EF4-FFF2-40B4-BE49-F238E27FC236}">
                <a16:creationId xmlns:a16="http://schemas.microsoft.com/office/drawing/2014/main" id="{3BEF9088-CB00-5838-BC39-8BCC22918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109" y="4223417"/>
            <a:ext cx="2755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      kg</a:t>
            </a:r>
          </a:p>
        </p:txBody>
      </p:sp>
      <p:sp>
        <p:nvSpPr>
          <p:cNvPr id="80" name="Text Box 15">
            <a:extLst>
              <a:ext uri="{FF2B5EF4-FFF2-40B4-BE49-F238E27FC236}">
                <a16:creationId xmlns:a16="http://schemas.microsoft.com/office/drawing/2014/main" id="{1E547A71-33D1-A2FA-D95D-9A2327E9C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9497" y="1564961"/>
            <a:ext cx="644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81" name="Text Box 16">
            <a:extLst>
              <a:ext uri="{FF2B5EF4-FFF2-40B4-BE49-F238E27FC236}">
                <a16:creationId xmlns:a16="http://schemas.microsoft.com/office/drawing/2014/main" id="{92D1FB54-0430-3199-FDF7-C3B6F01F7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371" y="1538373"/>
            <a:ext cx="42090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dam =      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</a:t>
            </a:r>
          </a:p>
        </p:txBody>
      </p:sp>
      <p:sp>
        <p:nvSpPr>
          <p:cNvPr id="82" name="Text Box 17">
            <a:extLst>
              <a:ext uri="{FF2B5EF4-FFF2-40B4-BE49-F238E27FC236}">
                <a16:creationId xmlns:a16="http://schemas.microsoft.com/office/drawing/2014/main" id="{866C9488-C190-1F0D-B1D4-75B57E205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661" y="2362678"/>
            <a:ext cx="4976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=            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83" name="Text Box 18">
            <a:extLst>
              <a:ext uri="{FF2B5EF4-FFF2-40B4-BE49-F238E27FC236}">
                <a16:creationId xmlns:a16="http://schemas.microsoft.com/office/drawing/2014/main" id="{0347C83D-6CF0-DDBE-F990-6D2FEC89D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661" y="3302263"/>
            <a:ext cx="4426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=             kg =          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84" name="Text Box 19">
            <a:extLst>
              <a:ext uri="{FF2B5EF4-FFF2-40B4-BE49-F238E27FC236}">
                <a16:creationId xmlns:a16="http://schemas.microsoft.com/office/drawing/2014/main" id="{4C940053-5F03-EE61-BC9B-7E2C4F4D7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9106" y="4223417"/>
            <a:ext cx="4748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 =             </a:t>
            </a:r>
            <a:r>
              <a:rPr lang="en-US" alt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     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5" name="Object 20">
            <a:extLst>
              <a:ext uri="{FF2B5EF4-FFF2-40B4-BE49-F238E27FC236}">
                <a16:creationId xmlns:a16="http://schemas.microsoft.com/office/drawing/2014/main" id="{95FA1CAF-2EDD-00F2-F9D7-28F73EA91A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474994"/>
              </p:ext>
            </p:extLst>
          </p:nvPr>
        </p:nvGraphicFramePr>
        <p:xfrm>
          <a:off x="5640927" y="2869341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8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0927" y="2869341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ct 21">
            <a:extLst>
              <a:ext uri="{FF2B5EF4-FFF2-40B4-BE49-F238E27FC236}">
                <a16:creationId xmlns:a16="http://schemas.microsoft.com/office/drawing/2014/main" id="{69939367-7413-7FE5-0D21-5F73814E01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571473"/>
              </p:ext>
            </p:extLst>
          </p:nvPr>
        </p:nvGraphicFramePr>
        <p:xfrm>
          <a:off x="5640927" y="2869341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83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0927" y="2869341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22">
            <a:extLst>
              <a:ext uri="{FF2B5EF4-FFF2-40B4-BE49-F238E27FC236}">
                <a16:creationId xmlns:a16="http://schemas.microsoft.com/office/drawing/2014/main" id="{3792D591-1AF0-30D2-A7C4-CB41DCFD1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271443"/>
              </p:ext>
            </p:extLst>
          </p:nvPr>
        </p:nvGraphicFramePr>
        <p:xfrm>
          <a:off x="5640927" y="2869341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84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0927" y="2869341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Text Box 25">
            <a:extLst>
              <a:ext uri="{FF2B5EF4-FFF2-40B4-BE49-F238E27FC236}">
                <a16:creationId xmlns:a16="http://schemas.microsoft.com/office/drawing/2014/main" id="{384F9CC6-6A2D-2A5C-9E83-BE0E8FA08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965" y="1554075"/>
            <a:ext cx="8487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id="{F606C977-5881-4266-DDF5-331C12D31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677" y="1559628"/>
            <a:ext cx="1060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90" name="Text Box 27">
            <a:extLst>
              <a:ext uri="{FF2B5EF4-FFF2-40B4-BE49-F238E27FC236}">
                <a16:creationId xmlns:a16="http://schemas.microsoft.com/office/drawing/2014/main" id="{21833138-9563-53EA-12EB-B949B7A73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265" y="2283962"/>
            <a:ext cx="1124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91" name="Text Box 28">
            <a:extLst>
              <a:ext uri="{FF2B5EF4-FFF2-40B4-BE49-F238E27FC236}">
                <a16:creationId xmlns:a16="http://schemas.microsoft.com/office/drawing/2014/main" id="{3A084E12-D760-EE15-3234-86014BADF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511" y="3281067"/>
            <a:ext cx="11065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92" name="Text Box 29">
            <a:extLst>
              <a:ext uri="{FF2B5EF4-FFF2-40B4-BE49-F238E27FC236}">
                <a16:creationId xmlns:a16="http://schemas.microsoft.com/office/drawing/2014/main" id="{8C99B6A9-64D5-6A8A-1BC7-51B66C83B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511" y="4206373"/>
            <a:ext cx="10422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93" name="Text Box 31">
            <a:extLst>
              <a:ext uri="{FF2B5EF4-FFF2-40B4-BE49-F238E27FC236}">
                <a16:creationId xmlns:a16="http://schemas.microsoft.com/office/drawing/2014/main" id="{B59C76AD-B5CA-E87D-B7B0-F42C735A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083" y="1917088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 Box 33">
            <a:extLst>
              <a:ext uri="{FF2B5EF4-FFF2-40B4-BE49-F238E27FC236}">
                <a16:creationId xmlns:a16="http://schemas.microsoft.com/office/drawing/2014/main" id="{73D248FA-1F5E-11BD-448C-0F5786D19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341" y="4438464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 Box 35">
            <a:extLst>
              <a:ext uri="{FF2B5EF4-FFF2-40B4-BE49-F238E27FC236}">
                <a16:creationId xmlns:a16="http://schemas.microsoft.com/office/drawing/2014/main" id="{D3934F1A-198B-5A3C-FA28-0CF28714C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758" y="2354225"/>
            <a:ext cx="12045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0,001 </a:t>
            </a:r>
          </a:p>
        </p:txBody>
      </p:sp>
      <p:sp>
        <p:nvSpPr>
          <p:cNvPr id="96" name="Text Box 38">
            <a:extLst>
              <a:ext uri="{FF2B5EF4-FFF2-40B4-BE49-F238E27FC236}">
                <a16:creationId xmlns:a16="http://schemas.microsoft.com/office/drawing/2014/main" id="{FF5DC04C-1D57-6A65-2D9D-29F29DA83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963" y="3307117"/>
            <a:ext cx="10819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0,001</a:t>
            </a:r>
          </a:p>
        </p:txBody>
      </p:sp>
      <p:sp>
        <p:nvSpPr>
          <p:cNvPr id="97" name="Text Box 39">
            <a:extLst>
              <a:ext uri="{FF2B5EF4-FFF2-40B4-BE49-F238E27FC236}">
                <a16:creationId xmlns:a16="http://schemas.microsoft.com/office/drawing/2014/main" id="{70BE4BEF-3275-9EA1-B14A-484F5E462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483" y="1777388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 Box 41">
            <a:extLst>
              <a:ext uri="{FF2B5EF4-FFF2-40B4-BE49-F238E27FC236}">
                <a16:creationId xmlns:a16="http://schemas.microsoft.com/office/drawing/2014/main" id="{DEEC671A-F6DD-FE6E-6427-C07282694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0171" y="4241412"/>
            <a:ext cx="1248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0,001 </a:t>
            </a:r>
          </a:p>
        </p:txBody>
      </p:sp>
      <p:sp>
        <p:nvSpPr>
          <p:cNvPr id="99" name="Text Box 42">
            <a:extLst>
              <a:ext uri="{FF2B5EF4-FFF2-40B4-BE49-F238E27FC236}">
                <a16:creationId xmlns:a16="http://schemas.microsoft.com/office/drawing/2014/main" id="{DDE78E62-BC28-4BA6-FB4D-9BAA484AB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683" y="1853588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43">
            <a:extLst>
              <a:ext uri="{FF2B5EF4-FFF2-40B4-BE49-F238E27FC236}">
                <a16:creationId xmlns:a16="http://schemas.microsoft.com/office/drawing/2014/main" id="{4C61DE89-5009-432D-2975-33646C287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601" y="1535297"/>
            <a:ext cx="636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1" name="Text Box 44">
            <a:extLst>
              <a:ext uri="{FF2B5EF4-FFF2-40B4-BE49-F238E27FC236}">
                <a16:creationId xmlns:a16="http://schemas.microsoft.com/office/drawing/2014/main" id="{F8A5030A-1CD3-3FBF-9B14-254DE130B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6254" y="1552983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A4E1A01-85D3-FC7A-172A-DA66E8F09D44}"/>
                  </a:ext>
                </a:extLst>
              </p:cNvPr>
              <p:cNvSpPr txBox="1"/>
              <p:nvPr/>
            </p:nvSpPr>
            <p:spPr>
              <a:xfrm>
                <a:off x="8271796" y="1327419"/>
                <a:ext cx="320601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A4E1A01-85D3-FC7A-172A-DA66E8F09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796" y="1327419"/>
                <a:ext cx="320601" cy="809452"/>
              </a:xfrm>
              <a:prstGeom prst="rect">
                <a:avLst/>
              </a:prstGeom>
              <a:blipFill>
                <a:blip r:embed="rId6"/>
                <a:stretch>
                  <a:fillRect l="-1887" r="-2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EE52CD4-F018-C46E-6E81-BB254D99DD92}"/>
                  </a:ext>
                </a:extLst>
              </p:cNvPr>
              <p:cNvSpPr txBox="1"/>
              <p:nvPr/>
            </p:nvSpPr>
            <p:spPr>
              <a:xfrm>
                <a:off x="8235579" y="2202145"/>
                <a:ext cx="1013614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EE52CD4-F018-C46E-6E81-BB254D99D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579" y="2202145"/>
                <a:ext cx="1013614" cy="8094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8CD5A30-6B36-60A9-3C91-83B24FAD5D08}"/>
                  </a:ext>
                </a:extLst>
              </p:cNvPr>
              <p:cNvSpPr txBox="1"/>
              <p:nvPr/>
            </p:nvSpPr>
            <p:spPr>
              <a:xfrm>
                <a:off x="8178788" y="3129099"/>
                <a:ext cx="89447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8CD5A30-6B36-60A9-3C91-83B24FAD5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788" y="3129099"/>
                <a:ext cx="894476" cy="8094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A049BB3C-AD20-E1B4-43F7-CD49CED50C8D}"/>
                  </a:ext>
                </a:extLst>
              </p:cNvPr>
              <p:cNvSpPr txBox="1"/>
              <p:nvPr/>
            </p:nvSpPr>
            <p:spPr>
              <a:xfrm>
                <a:off x="8354342" y="4049017"/>
                <a:ext cx="89447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A049BB3C-AD20-E1B4-43F7-CD49CED50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342" y="4049017"/>
                <a:ext cx="894476" cy="8094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830B177F-C413-6F9D-AF91-658C9E8A4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07789" y="4654193"/>
            <a:ext cx="6396340" cy="22038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55DF50-C1D5-C5F1-CAD9-B0F9AEF335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447639"/>
            <a:ext cx="5571694" cy="24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2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8" grpId="0"/>
      <p:bldP spid="89" grpId="0"/>
      <p:bldP spid="90" grpId="0"/>
      <p:bldP spid="91" grpId="0"/>
      <p:bldP spid="92" grpId="0"/>
      <p:bldP spid="95" grpId="0"/>
      <p:bldP spid="96" grpId="0"/>
      <p:bldP spid="98" grpId="0"/>
      <p:bldP spid="100" grpId="0"/>
      <p:bldP spid="101" grpId="0"/>
      <p:bldP spid="104" grpId="0"/>
      <p:bldP spid="106" grpId="0"/>
      <p:bldP spid="107" grpId="0"/>
      <p:bldP spid="10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ED2CAF4-D961-8CB8-C8A4-EC7F4C866E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06154" y="2556124"/>
            <a:ext cx="2400597" cy="4009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4387D-43B1-69DE-C769-45EE0E9E7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77791" y="4279317"/>
            <a:ext cx="3982522" cy="257868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5FBE006-F9CE-3730-B0E4-DDA08BEBC7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430848" y="4090087"/>
            <a:ext cx="549756" cy="756979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D21C2ED-25DA-3808-41CF-35BF09D053C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934169" y="4104522"/>
            <a:ext cx="601461" cy="742544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AD005D2D-2A2A-EBD5-D24F-0DEF29859FD9}"/>
              </a:ext>
            </a:extLst>
          </p:cNvPr>
          <p:cNvSpPr/>
          <p:nvPr/>
        </p:nvSpPr>
        <p:spPr>
          <a:xfrm>
            <a:off x="534703" y="299551"/>
            <a:ext cx="3785191" cy="2115879"/>
          </a:xfrm>
          <a:prstGeom prst="cloud">
            <a:avLst/>
          </a:prstGeom>
          <a:ln>
            <a:solidFill>
              <a:srgbClr val="F6467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64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tìm được 2 công chúa.</a:t>
            </a:r>
            <a:endParaRPr lang="en-US" altLang="en-US" sz="3200" b="1" dirty="0">
              <a:solidFill>
                <a:srgbClr val="F646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FA0B026-7FE6-9F87-F429-A8FE68156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47130" y="432999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B1697-C168-9AF6-3E55-9F4AE98CA28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482893" y="2691743"/>
            <a:ext cx="2104994" cy="389813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BE4029F-9169-01C1-29BD-6EDB04D74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50700" y="4847066"/>
            <a:ext cx="3982522" cy="20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5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15AAD5C8-0033-5186-10F4-4B2CBDA00639}"/>
              </a:ext>
            </a:extLst>
          </p:cNvPr>
          <p:cNvSpPr/>
          <p:nvPr/>
        </p:nvSpPr>
        <p:spPr>
          <a:xfrm>
            <a:off x="387870" y="390075"/>
            <a:ext cx="11551118" cy="5661403"/>
          </a:xfrm>
          <a:prstGeom prst="roundRect">
            <a:avLst>
              <a:gd name="adj" fmla="val 8906"/>
            </a:avLst>
          </a:prstGeom>
          <a:solidFill>
            <a:schemeClr val="lt1">
              <a:alpha val="82000"/>
            </a:schemeClr>
          </a:solidFill>
          <a:ln>
            <a:solidFill>
              <a:srgbClr val="F642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2AFB85-6C4D-8737-2FE5-76CF6D656DFB}"/>
              </a:ext>
            </a:extLst>
          </p:cNvPr>
          <p:cNvSpPr txBox="1"/>
          <p:nvPr/>
        </p:nvSpPr>
        <p:spPr>
          <a:xfrm>
            <a:off x="387870" y="560918"/>
            <a:ext cx="11221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Viết số thích hợp vào chỗ chấm (theo mẫu):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B3A7456E-883C-34B5-2176-3875928B0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1178" y="1530052"/>
            <a:ext cx="731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1481EE36-FEF2-0DA4-A6EC-A83C76FE8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4550" y="1618109"/>
            <a:ext cx="7066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5285 m =       km         </a:t>
            </a: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  =            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038930EE-368E-4AD6-7953-6B715FD6F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577" y="2297162"/>
            <a:ext cx="7333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1827 m = ……km …… m = …,……km</a:t>
            </a:r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B624575C-769D-2948-E307-B0142F601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681" y="3058430"/>
            <a:ext cx="67018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2063 m = ……km  ……m = ….,……km</a:t>
            </a:r>
          </a:p>
        </p:txBody>
      </p:sp>
      <p:sp>
        <p:nvSpPr>
          <p:cNvPr id="25" name="Text Box 19">
            <a:extLst>
              <a:ext uri="{FF2B5EF4-FFF2-40B4-BE49-F238E27FC236}">
                <a16:creationId xmlns:a16="http://schemas.microsoft.com/office/drawing/2014/main" id="{D34A656E-38BE-1F12-53DB-367F55CA3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511" y="3896630"/>
            <a:ext cx="63963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702 m = …km ……m = ….,……km</a:t>
            </a:r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7088E2C2-538E-551D-CDB6-0C4A85C56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584" y="2262095"/>
            <a:ext cx="731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3EFFFE36-A919-4D9D-99A9-4FC06F3A6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329" y="2248064"/>
            <a:ext cx="974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827</a:t>
            </a:r>
          </a:p>
        </p:txBody>
      </p:sp>
      <p:sp>
        <p:nvSpPr>
          <p:cNvPr id="28" name="Text Box 22">
            <a:extLst>
              <a:ext uri="{FF2B5EF4-FFF2-40B4-BE49-F238E27FC236}">
                <a16:creationId xmlns:a16="http://schemas.microsoft.com/office/drawing/2014/main" id="{9E546980-AE0A-9DC5-5E8F-285CBC7D7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97" y="2291340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1,827</a:t>
            </a:r>
          </a:p>
        </p:txBody>
      </p:sp>
      <p:sp>
        <p:nvSpPr>
          <p:cNvPr id="29" name="Text Box 23">
            <a:extLst>
              <a:ext uri="{FF2B5EF4-FFF2-40B4-BE49-F238E27FC236}">
                <a16:creationId xmlns:a16="http://schemas.microsoft.com/office/drawing/2014/main" id="{1CE4EA45-178F-AFE7-A430-56A5C4D57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9013" y="3011179"/>
            <a:ext cx="731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 Box 24">
            <a:extLst>
              <a:ext uri="{FF2B5EF4-FFF2-40B4-BE49-F238E27FC236}">
                <a16:creationId xmlns:a16="http://schemas.microsoft.com/office/drawing/2014/main" id="{886AE8E6-EDC1-70EC-3174-DB2589202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416" y="3030149"/>
            <a:ext cx="852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31" name="Text Box 25">
            <a:extLst>
              <a:ext uri="{FF2B5EF4-FFF2-40B4-BE49-F238E27FC236}">
                <a16:creationId xmlns:a16="http://schemas.microsoft.com/office/drawing/2014/main" id="{3C46B4B9-5506-1F62-9DA3-E7D32E080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7411" y="3045799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2,063</a:t>
            </a:r>
          </a:p>
        </p:txBody>
      </p:sp>
      <p:sp>
        <p:nvSpPr>
          <p:cNvPr id="32" name="Text Box 28">
            <a:extLst>
              <a:ext uri="{FF2B5EF4-FFF2-40B4-BE49-F238E27FC236}">
                <a16:creationId xmlns:a16="http://schemas.microsoft.com/office/drawing/2014/main" id="{0C81EE6C-7037-7F03-F0C7-E7DFBFEC2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9998" y="3852051"/>
            <a:ext cx="487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3" name="Text Box 29">
            <a:extLst>
              <a:ext uri="{FF2B5EF4-FFF2-40B4-BE49-F238E27FC236}">
                <a16:creationId xmlns:a16="http://schemas.microsoft.com/office/drawing/2014/main" id="{2E8C98CD-2B87-8D6B-7EE4-5D4B72B2F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137" y="3853110"/>
            <a:ext cx="974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702</a:t>
            </a:r>
          </a:p>
        </p:txBody>
      </p:sp>
      <p:sp>
        <p:nvSpPr>
          <p:cNvPr id="34" name="Text Box 30">
            <a:extLst>
              <a:ext uri="{FF2B5EF4-FFF2-40B4-BE49-F238E27FC236}">
                <a16:creationId xmlns:a16="http://schemas.microsoft.com/office/drawing/2014/main" id="{FA22917E-BC60-95E5-2CFC-26CAADB2D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372" y="3875500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0,702</a:t>
            </a: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51D94842-A6AB-94EF-D1CF-527761BC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954" y="1599069"/>
            <a:ext cx="487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Text Box 32">
            <a:extLst>
              <a:ext uri="{FF2B5EF4-FFF2-40B4-BE49-F238E27FC236}">
                <a16:creationId xmlns:a16="http://schemas.microsoft.com/office/drawing/2014/main" id="{BCF55C23-95A6-FBDC-C0BB-698A2F336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681" y="1609714"/>
            <a:ext cx="974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285</a:t>
            </a:r>
          </a:p>
        </p:txBody>
      </p:sp>
      <p:sp>
        <p:nvSpPr>
          <p:cNvPr id="37" name="Text Box 33">
            <a:extLst>
              <a:ext uri="{FF2B5EF4-FFF2-40B4-BE49-F238E27FC236}">
                <a16:creationId xmlns:a16="http://schemas.microsoft.com/office/drawing/2014/main" id="{06666DDA-9812-CCBC-46D1-2413F0B27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3414" y="1609714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5,285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C0DB94BE-D5F0-FD8A-B2CD-F2DB9AA2B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07789" y="4202130"/>
            <a:ext cx="6396340" cy="2655869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EC47577D-764B-F9C8-15B7-ECC9B7AB0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077459"/>
            <a:ext cx="5571694" cy="282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6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780ABBBD-2D00-8B90-B5AF-6C9B415E176D}"/>
              </a:ext>
            </a:extLst>
          </p:cNvPr>
          <p:cNvSpPr/>
          <p:nvPr/>
        </p:nvSpPr>
        <p:spPr>
          <a:xfrm>
            <a:off x="189264" y="374149"/>
            <a:ext cx="11938988" cy="5661403"/>
          </a:xfrm>
          <a:prstGeom prst="roundRect">
            <a:avLst>
              <a:gd name="adj" fmla="val 8906"/>
            </a:avLst>
          </a:prstGeom>
          <a:solidFill>
            <a:schemeClr val="lt1">
              <a:alpha val="82000"/>
            </a:schemeClr>
          </a:solidFill>
          <a:ln>
            <a:solidFill>
              <a:srgbClr val="F642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7EEE6-98E0-3935-2F35-602C9241AF60}"/>
              </a:ext>
            </a:extLst>
          </p:cNvPr>
          <p:cNvSpPr txBox="1"/>
          <p:nvPr/>
        </p:nvSpPr>
        <p:spPr>
          <a:xfrm>
            <a:off x="387870" y="560918"/>
            <a:ext cx="11221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Viết số thích hợp vào chỗ chấm (theo mẫu):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F450FAD-76E6-63A8-71EB-F20908818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07789" y="4202130"/>
            <a:ext cx="6396340" cy="265586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5AF2AE2-864A-AB0D-88DB-8CF69560D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077459"/>
            <a:ext cx="5571694" cy="2824430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031B29F9-54B1-EF02-225B-C88B6B0EB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870" y="1572906"/>
            <a:ext cx="5406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BBF42FA-6730-A0C8-01A8-036342BDD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543" y="1596376"/>
            <a:ext cx="5225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... m…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…,... m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B73E06F4-9D2C-1AC0-A63B-3CCCEFB79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527" y="2357077"/>
            <a:ext cx="6126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786 cm = … m  …cm = …,… m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F3D23A56-E0B8-53F5-8C1F-BB59A5E86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527" y="3177883"/>
            <a:ext cx="6126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408 cm = …   m …cm = …,…m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0BC3C519-E57D-014C-95CD-49657C24B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159" y="1572906"/>
            <a:ext cx="450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3DF80F54-E735-5760-D11F-8F84E7C01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644" y="1578335"/>
            <a:ext cx="6307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9756D84C-B572-183A-723E-CA66203F6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399" y="2315931"/>
            <a:ext cx="450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736BFF65-1AC8-F6F6-11AB-3EBE94326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738" y="2340832"/>
            <a:ext cx="6307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60401A9E-16B3-E94D-AA7A-4B8049550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527" y="1591914"/>
            <a:ext cx="979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602C4745-62DF-6C95-42B2-CE33C41A5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640" y="2354050"/>
            <a:ext cx="1376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7,86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33A1D34F-E5B5-7DFB-7BA9-A055B0A9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158" y="3140897"/>
            <a:ext cx="450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BA044A6A-B7BA-0AD7-16A7-3B568C6A1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7344" y="3151364"/>
            <a:ext cx="314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A64B9609-17AC-F7D2-B561-322ECF80A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691" y="3181928"/>
            <a:ext cx="1278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4,08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CB21CB-628F-31C3-5FCF-963F9F566BA1}"/>
              </a:ext>
            </a:extLst>
          </p:cNvPr>
          <p:cNvCxnSpPr/>
          <p:nvPr/>
        </p:nvCxnSpPr>
        <p:spPr>
          <a:xfrm>
            <a:off x="5812618" y="1720030"/>
            <a:ext cx="0" cy="184934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Box 6">
            <a:extLst>
              <a:ext uri="{FF2B5EF4-FFF2-40B4-BE49-F238E27FC236}">
                <a16:creationId xmlns:a16="http://schemas.microsoft.com/office/drawing/2014/main" id="{699B6350-B087-DA36-4173-99D9777A1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8340" y="1623664"/>
            <a:ext cx="595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4AF5B60F-A4EE-8676-6DA0-56ED9E91E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235" y="1608810"/>
            <a:ext cx="5992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6258 g =      kg          g =             kg</a:t>
            </a: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7136CAA9-64D0-59BF-5F68-33A5A6D94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839" y="2319845"/>
            <a:ext cx="5755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2065 g = … kg … g = …,…   kg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C12301A3-21C5-5758-3C03-587EB745F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852" y="3073674"/>
            <a:ext cx="6152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8047 kg = …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kg = ..,…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DB31F199-1007-BB6D-8677-771800D52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5439" y="1607314"/>
            <a:ext cx="496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A440F9DA-E680-5FF8-F170-E24C29C3D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3351" y="1616738"/>
            <a:ext cx="793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</a:t>
            </a: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E07F1AE8-BF20-6248-85DB-90A2715BD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2238" y="1607314"/>
            <a:ext cx="1091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6,258</a:t>
            </a: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DF57E653-0BBB-5962-DEC2-9B64BDFB2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701" y="2278394"/>
            <a:ext cx="496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1C25F258-BE36-0766-D603-269728EA2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584" y="2315119"/>
            <a:ext cx="595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0" name="Text Box 15">
            <a:extLst>
              <a:ext uri="{FF2B5EF4-FFF2-40B4-BE49-F238E27FC236}">
                <a16:creationId xmlns:a16="http://schemas.microsoft.com/office/drawing/2014/main" id="{130B0FFE-9EDD-DCC1-687E-C2584AAF2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2847" y="2312954"/>
            <a:ext cx="1091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2,065</a:t>
            </a:r>
          </a:p>
        </p:txBody>
      </p:sp>
      <p:sp>
        <p:nvSpPr>
          <p:cNvPr id="31" name="Text Box 16">
            <a:extLst>
              <a:ext uri="{FF2B5EF4-FFF2-40B4-BE49-F238E27FC236}">
                <a16:creationId xmlns:a16="http://schemas.microsoft.com/office/drawing/2014/main" id="{755D641E-CC5C-4078-3949-A2DE10DB7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331" y="3053754"/>
            <a:ext cx="496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2" name="Text Box 17">
            <a:extLst>
              <a:ext uri="{FF2B5EF4-FFF2-40B4-BE49-F238E27FC236}">
                <a16:creationId xmlns:a16="http://schemas.microsoft.com/office/drawing/2014/main" id="{7009D150-F8C1-E2A8-8A80-AE6EAB851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9580" y="3053754"/>
            <a:ext cx="6946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</p:txBody>
      </p:sp>
      <p:sp>
        <p:nvSpPr>
          <p:cNvPr id="33" name="Text Box 18">
            <a:extLst>
              <a:ext uri="{FF2B5EF4-FFF2-40B4-BE49-F238E27FC236}">
                <a16:creationId xmlns:a16="http://schemas.microsoft.com/office/drawing/2014/main" id="{694C3B23-9798-2E8A-E7CE-CEA6E9BC6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725" y="3078756"/>
            <a:ext cx="1339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8,047</a:t>
            </a:r>
          </a:p>
        </p:txBody>
      </p:sp>
    </p:spTree>
    <p:extLst>
      <p:ext uri="{BB962C8B-B14F-4D97-AF65-F5344CB8AC3E}">
        <p14:creationId xmlns:p14="http://schemas.microsoft.com/office/powerpoint/2010/main" val="114997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ED2CAF4-D961-8CB8-C8A4-EC7F4C866E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07266" y="2528517"/>
            <a:ext cx="2400597" cy="4009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4387D-43B1-69DE-C769-45EE0E9E7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77791" y="4279317"/>
            <a:ext cx="3982522" cy="257868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5FBE006-F9CE-3730-B0E4-DDA08BEBC7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430848" y="4090087"/>
            <a:ext cx="549756" cy="756979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D21C2ED-25DA-3808-41CF-35BF09D053C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934169" y="4104522"/>
            <a:ext cx="601461" cy="742544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AD005D2D-2A2A-EBD5-D24F-0DEF29859FD9}"/>
              </a:ext>
            </a:extLst>
          </p:cNvPr>
          <p:cNvSpPr/>
          <p:nvPr/>
        </p:nvSpPr>
        <p:spPr>
          <a:xfrm>
            <a:off x="534703" y="299551"/>
            <a:ext cx="5455131" cy="2115879"/>
          </a:xfrm>
          <a:prstGeom prst="cloud">
            <a:avLst/>
          </a:prstGeom>
          <a:ln>
            <a:solidFill>
              <a:srgbClr val="F6467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64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tìm được 3 công chúa. Cảm ơn các bạn nhé!</a:t>
            </a:r>
            <a:endParaRPr lang="en-US" altLang="en-US" sz="3200" b="1" dirty="0">
              <a:solidFill>
                <a:srgbClr val="F646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FA0B026-7FE6-9F87-F429-A8FE68156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47130" y="432999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B1697-C168-9AF6-3E55-9F4AE98CA28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805239" y="2584122"/>
            <a:ext cx="2104994" cy="3898136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82E1648-F4ED-D28E-6672-4E65BA6DE6D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34169" y="3053967"/>
            <a:ext cx="2599085" cy="35808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BE4029F-9169-01C1-29BD-6EDB04D74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50700" y="4847066"/>
            <a:ext cx="3982522" cy="20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28BDDA2D-0D3C-241C-A183-7D4AF758C260}"/>
              </a:ext>
            </a:extLst>
          </p:cNvPr>
          <p:cNvSpPr/>
          <p:nvPr/>
        </p:nvSpPr>
        <p:spPr>
          <a:xfrm>
            <a:off x="2106203" y="2342508"/>
            <a:ext cx="8866598" cy="3693044"/>
          </a:xfrm>
          <a:prstGeom prst="roundRect">
            <a:avLst>
              <a:gd name="adj" fmla="val 8906"/>
            </a:avLst>
          </a:prstGeom>
          <a:solidFill>
            <a:schemeClr val="lt1">
              <a:alpha val="82000"/>
            </a:schemeClr>
          </a:solidFill>
          <a:ln>
            <a:solidFill>
              <a:srgbClr val="F642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4C237-BE22-73DF-A261-086C517654BE}"/>
              </a:ext>
            </a:extLst>
          </p:cNvPr>
          <p:cNvSpPr txBox="1"/>
          <p:nvPr/>
        </p:nvSpPr>
        <p:spPr>
          <a:xfrm>
            <a:off x="2672326" y="2467400"/>
            <a:ext cx="8423763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BF5EAD-1921-72D3-F400-11444B6796B8}"/>
              </a:ext>
            </a:extLst>
          </p:cNvPr>
          <p:cNvGrpSpPr/>
          <p:nvPr/>
        </p:nvGrpSpPr>
        <p:grpSpPr>
          <a:xfrm>
            <a:off x="3155467" y="0"/>
            <a:ext cx="6700970" cy="2215992"/>
            <a:chOff x="2210244" y="844588"/>
            <a:chExt cx="8876872" cy="22159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2391BE-82FF-E83C-01AB-D8AE68A3AD08}"/>
                </a:ext>
              </a:extLst>
            </p:cNvPr>
            <p:cNvSpPr txBox="1"/>
            <p:nvPr/>
          </p:nvSpPr>
          <p:spPr>
            <a:xfrm>
              <a:off x="2210244" y="844589"/>
              <a:ext cx="8876872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>
                  <a:ln w="219075">
                    <a:solidFill>
                      <a:schemeClr val="bg1"/>
                    </a:solidFill>
                  </a:ln>
                  <a:solidFill>
                    <a:srgbClr val="F64274"/>
                  </a:solidFill>
                  <a:latin typeface="SVN-Poky's" panose="020B0606040200020203" pitchFamily="34" charset="0"/>
                </a:rPr>
                <a:t>Dặn dò</a:t>
              </a:r>
              <a:endParaRPr lang="en-US" sz="13800">
                <a:ln w="219075">
                  <a:solidFill>
                    <a:schemeClr val="bg1"/>
                  </a:solidFill>
                </a:ln>
                <a:solidFill>
                  <a:srgbClr val="03ECCD"/>
                </a:solidFill>
                <a:latin typeface="SVN-Poky's" panose="020B0606040200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2FF618-2E68-1B10-F872-30311A34380A}"/>
                </a:ext>
              </a:extLst>
            </p:cNvPr>
            <p:cNvSpPr txBox="1"/>
            <p:nvPr/>
          </p:nvSpPr>
          <p:spPr>
            <a:xfrm>
              <a:off x="2210244" y="844588"/>
              <a:ext cx="8876872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>
                  <a:solidFill>
                    <a:srgbClr val="F64274"/>
                  </a:solidFill>
                  <a:latin typeface="SVN-Poky's" panose="020B0606040200020203" pitchFamily="34" charset="0"/>
                </a:rPr>
                <a:t>Dặn dò</a:t>
              </a:r>
              <a:endParaRPr lang="en-US" sz="13800">
                <a:solidFill>
                  <a:srgbClr val="03ECCD"/>
                </a:solidFill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30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4F8D29-75BF-1CD7-2CAE-0B4ACB8AB9D3}"/>
              </a:ext>
            </a:extLst>
          </p:cNvPr>
          <p:cNvGrpSpPr/>
          <p:nvPr/>
        </p:nvGrpSpPr>
        <p:grpSpPr>
          <a:xfrm>
            <a:off x="1009182" y="678094"/>
            <a:ext cx="11535564" cy="2215991"/>
            <a:chOff x="-89902" y="608284"/>
            <a:chExt cx="15281329" cy="221599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D1C5889-39FF-8AB1-76FC-528EB2E1DF78}"/>
                </a:ext>
              </a:extLst>
            </p:cNvPr>
            <p:cNvSpPr txBox="1"/>
            <p:nvPr/>
          </p:nvSpPr>
          <p:spPr>
            <a:xfrm>
              <a:off x="-89902" y="608284"/>
              <a:ext cx="1528132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>
                  <a:ln w="219075">
                    <a:solidFill>
                      <a:schemeClr val="bg1"/>
                    </a:solidFill>
                  </a:ln>
                  <a:solidFill>
                    <a:srgbClr val="FDB329"/>
                  </a:solidFill>
                  <a:latin typeface="SVN-Poky's" panose="020B0606040200020203" pitchFamily="34" charset="0"/>
                </a:rPr>
                <a:t>Chúc các em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52C02-6916-F580-D2B5-24F399CF9466}"/>
                </a:ext>
              </a:extLst>
            </p:cNvPr>
            <p:cNvSpPr txBox="1"/>
            <p:nvPr/>
          </p:nvSpPr>
          <p:spPr>
            <a:xfrm>
              <a:off x="-89902" y="608284"/>
              <a:ext cx="1528132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>
                  <a:solidFill>
                    <a:srgbClr val="FDB329"/>
                  </a:solidFill>
                  <a:latin typeface="SVN-Poky's" panose="020B0606040200020203" pitchFamily="34" charset="0"/>
                </a:rPr>
                <a:t>Chúc các em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268BE5F-8AA7-0861-E57B-D444D469C014}"/>
              </a:ext>
            </a:extLst>
          </p:cNvPr>
          <p:cNvGrpSpPr/>
          <p:nvPr/>
        </p:nvGrpSpPr>
        <p:grpSpPr>
          <a:xfrm>
            <a:off x="2878065" y="2894084"/>
            <a:ext cx="6700970" cy="2215992"/>
            <a:chOff x="2237464" y="307105"/>
            <a:chExt cx="8876873" cy="22159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5B8FAB-208B-E459-B462-226EDBD15BEF}"/>
                </a:ext>
              </a:extLst>
            </p:cNvPr>
            <p:cNvSpPr txBox="1"/>
            <p:nvPr/>
          </p:nvSpPr>
          <p:spPr>
            <a:xfrm>
              <a:off x="2237464" y="307106"/>
              <a:ext cx="8876872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>
                  <a:ln w="219075">
                    <a:solidFill>
                      <a:schemeClr val="bg1"/>
                    </a:solidFill>
                  </a:ln>
                  <a:solidFill>
                    <a:srgbClr val="0175FE"/>
                  </a:solidFill>
                  <a:latin typeface="SVN-Poky's" panose="020B0606040200020203" pitchFamily="34" charset="0"/>
                </a:rPr>
                <a:t>Học tốt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0EFDFE-8430-9B00-32F5-093DD3C7E3AC}"/>
                </a:ext>
              </a:extLst>
            </p:cNvPr>
            <p:cNvSpPr txBox="1"/>
            <p:nvPr/>
          </p:nvSpPr>
          <p:spPr>
            <a:xfrm>
              <a:off x="2237464" y="307105"/>
              <a:ext cx="887687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>
                  <a:solidFill>
                    <a:srgbClr val="0175FE"/>
                  </a:solidFill>
                  <a:latin typeface="SVN-Poky's" panose="020B0606040200020203" pitchFamily="34" charset="0"/>
                </a:rPr>
                <a:t>Học tốt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69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7ED36CF-03D1-0D6F-C9DC-930B09C71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77791" y="4279317"/>
            <a:ext cx="3982522" cy="2578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053063-A337-EF6F-C27C-5832D24536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16433" y="3429000"/>
            <a:ext cx="1525466" cy="282493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DAAE860-8FE8-D163-30B6-3F9AA2CC9A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24538" y="3513139"/>
            <a:ext cx="2063805" cy="2843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FC991A-A44A-88B7-E0B5-1B9CD15671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51674" y="3397408"/>
            <a:ext cx="1841049" cy="307481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E1002E-3D15-7979-2C0C-AC545C00FC59}"/>
              </a:ext>
            </a:extLst>
          </p:cNvPr>
          <p:cNvSpPr/>
          <p:nvPr/>
        </p:nvSpPr>
        <p:spPr>
          <a:xfrm>
            <a:off x="1" y="78410"/>
            <a:ext cx="2486346" cy="7435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rgbClr val="C00000"/>
                  </a:solidFill>
                </a:ln>
                <a:solidFill>
                  <a:srgbClr val="F04134"/>
                </a:solidFill>
                <a:latin typeface="SVN-Blenda Script" panose="02000804000000020003" pitchFamily="2" charset="0"/>
              </a:rPr>
              <a:t>Khởi động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CD69AD-4BFB-B22D-36C6-F586E501C2FE}"/>
              </a:ext>
            </a:extLst>
          </p:cNvPr>
          <p:cNvGrpSpPr/>
          <p:nvPr/>
        </p:nvGrpSpPr>
        <p:grpSpPr>
          <a:xfrm>
            <a:off x="2210244" y="844059"/>
            <a:ext cx="8876872" cy="2216521"/>
            <a:chOff x="2210244" y="844059"/>
            <a:chExt cx="8876872" cy="22165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2A2376-2AB6-0ADC-1710-EB72C0751984}"/>
                </a:ext>
              </a:extLst>
            </p:cNvPr>
            <p:cNvSpPr txBox="1"/>
            <p:nvPr/>
          </p:nvSpPr>
          <p:spPr>
            <a:xfrm>
              <a:off x="2210244" y="844589"/>
              <a:ext cx="8876872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>
                  <a:ln w="219075">
                    <a:solidFill>
                      <a:schemeClr val="bg1"/>
                    </a:solidFill>
                  </a:ln>
                  <a:solidFill>
                    <a:srgbClr val="F64274"/>
                  </a:solidFill>
                  <a:latin typeface="SVN-Poky's" panose="020B0606040200020203" pitchFamily="34" charset="0"/>
                </a:rPr>
                <a:t>B</a:t>
              </a:r>
              <a:r>
                <a:rPr lang="en-US" sz="13800">
                  <a:ln w="219075">
                    <a:solidFill>
                      <a:schemeClr val="bg1"/>
                    </a:solidFill>
                  </a:ln>
                  <a:solidFill>
                    <a:srgbClr val="FD9118"/>
                  </a:solidFill>
                  <a:latin typeface="SVN-Poky's" panose="020B0606040200020203" pitchFamily="34" charset="0"/>
                </a:rPr>
                <a:t>ắ</a:t>
              </a:r>
              <a:r>
                <a:rPr lang="en-US" sz="13800">
                  <a:ln w="219075">
                    <a:solidFill>
                      <a:schemeClr val="bg1"/>
                    </a:solidFill>
                  </a:ln>
                  <a:solidFill>
                    <a:srgbClr val="F45371"/>
                  </a:solidFill>
                  <a:latin typeface="SVN-Poky's" panose="020B0606040200020203" pitchFamily="34" charset="0"/>
                </a:rPr>
                <a:t>t</a:t>
              </a:r>
              <a:r>
                <a:rPr lang="en-US" sz="13800">
                  <a:ln w="219075">
                    <a:solidFill>
                      <a:schemeClr val="bg1"/>
                    </a:solidFill>
                  </a:ln>
                  <a:solidFill>
                    <a:srgbClr val="FFC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13800">
                  <a:ln w="219075">
                    <a:solidFill>
                      <a:schemeClr val="bg1"/>
                    </a:solidFill>
                  </a:ln>
                  <a:solidFill>
                    <a:srgbClr val="550173"/>
                  </a:solidFill>
                  <a:latin typeface="SVN-Poky's" panose="020B0606040200020203" pitchFamily="34" charset="0"/>
                </a:rPr>
                <a:t>b</a:t>
              </a:r>
              <a:r>
                <a:rPr lang="en-US" sz="13800">
                  <a:ln w="219075">
                    <a:solidFill>
                      <a:schemeClr val="bg1"/>
                    </a:solidFill>
                  </a:ln>
                  <a:solidFill>
                    <a:srgbClr val="B72298"/>
                  </a:solidFill>
                  <a:latin typeface="SVN-Poky's" panose="020B0606040200020203" pitchFamily="34" charset="0"/>
                </a:rPr>
                <a:t>ư</a:t>
              </a:r>
              <a:r>
                <a:rPr lang="en-US" sz="13800">
                  <a:ln w="219075">
                    <a:solidFill>
                      <a:schemeClr val="bg1"/>
                    </a:solidFill>
                  </a:ln>
                  <a:solidFill>
                    <a:srgbClr val="0175FE"/>
                  </a:solidFill>
                  <a:latin typeface="SVN-Poky's" panose="020B0606040200020203" pitchFamily="34" charset="0"/>
                </a:rPr>
                <a:t>ớ</a:t>
              </a:r>
              <a:r>
                <a:rPr lang="en-US" sz="13800">
                  <a:ln w="219075">
                    <a:solidFill>
                      <a:schemeClr val="bg1"/>
                    </a:solidFill>
                  </a:ln>
                  <a:solidFill>
                    <a:srgbClr val="03ECCD"/>
                  </a:solidFill>
                  <a:latin typeface="SVN-Poky's" panose="020B0606040200020203" pitchFamily="34" charset="0"/>
                </a:rPr>
                <a:t>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05A543-9B80-8A84-B42E-894C0BDD72D9}"/>
                </a:ext>
              </a:extLst>
            </p:cNvPr>
            <p:cNvSpPr txBox="1"/>
            <p:nvPr/>
          </p:nvSpPr>
          <p:spPr>
            <a:xfrm>
              <a:off x="2210244" y="844059"/>
              <a:ext cx="8876872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>
                  <a:solidFill>
                    <a:srgbClr val="F64274"/>
                  </a:solidFill>
                  <a:latin typeface="SVN-Poky's" panose="020B0606040200020203" pitchFamily="34" charset="0"/>
                </a:rPr>
                <a:t>B</a:t>
              </a:r>
              <a:r>
                <a:rPr lang="en-US" sz="13800">
                  <a:solidFill>
                    <a:srgbClr val="FD9118"/>
                  </a:solidFill>
                  <a:latin typeface="SVN-Poky's" panose="020B0606040200020203" pitchFamily="34" charset="0"/>
                </a:rPr>
                <a:t>ắ</a:t>
              </a:r>
              <a:r>
                <a:rPr lang="en-US" sz="13800">
                  <a:solidFill>
                    <a:srgbClr val="F45371"/>
                  </a:solidFill>
                  <a:latin typeface="SVN-Poky's" panose="020B0606040200020203" pitchFamily="34" charset="0"/>
                </a:rPr>
                <a:t>t</a:t>
              </a:r>
              <a:r>
                <a:rPr lang="en-US" sz="13800">
                  <a:solidFill>
                    <a:srgbClr val="FFC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13800">
                  <a:solidFill>
                    <a:srgbClr val="550173"/>
                  </a:solidFill>
                  <a:latin typeface="SVN-Poky's" panose="020B0606040200020203" pitchFamily="34" charset="0"/>
                </a:rPr>
                <a:t>b</a:t>
              </a:r>
              <a:r>
                <a:rPr lang="en-US" sz="13800">
                  <a:solidFill>
                    <a:srgbClr val="B72298"/>
                  </a:solidFill>
                  <a:latin typeface="SVN-Poky's" panose="020B0606040200020203" pitchFamily="34" charset="0"/>
                </a:rPr>
                <a:t>ư</a:t>
              </a:r>
              <a:r>
                <a:rPr lang="en-US" sz="13800">
                  <a:solidFill>
                    <a:srgbClr val="0175FE"/>
                  </a:solidFill>
                  <a:latin typeface="SVN-Poky's" panose="020B0606040200020203" pitchFamily="34" charset="0"/>
                </a:rPr>
                <a:t>ớ</a:t>
              </a:r>
              <a:r>
                <a:rPr lang="en-US" sz="13800">
                  <a:solidFill>
                    <a:srgbClr val="03ECCD"/>
                  </a:solidFill>
                  <a:latin typeface="SVN-Poky's" panose="020B0606040200020203" pitchFamily="34" charset="0"/>
                </a:rPr>
                <a:t>m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A223017C-E087-BD4B-5F92-20DF54DE09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84177" y="5749575"/>
            <a:ext cx="911469" cy="92417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B055474-FB57-8EFD-192D-6EE44CCC70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25731">
            <a:off x="1347729" y="2256616"/>
            <a:ext cx="1449745" cy="1180938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79CA1F54-73D8-987F-DB6E-4948224116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49047" y="747807"/>
            <a:ext cx="1328710" cy="13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7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F652EA0-6B27-B065-9CD4-0A23A3B533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07789" y="4237637"/>
            <a:ext cx="7056926" cy="26203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7FE51BA-6FFC-A731-D3BB-C541AE3963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8757" y="4150285"/>
            <a:ext cx="6147114" cy="270771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8F494E-6966-6B73-A08A-845112A721A9}"/>
              </a:ext>
            </a:extLst>
          </p:cNvPr>
          <p:cNvSpPr/>
          <p:nvPr/>
        </p:nvSpPr>
        <p:spPr>
          <a:xfrm>
            <a:off x="767157" y="73785"/>
            <a:ext cx="11030591" cy="1028814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Viết số sau dưới dạng phân số thập phân: 0,85 = 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0011DF-09B9-6DAA-0D1C-B9666846128D}"/>
              </a:ext>
            </a:extLst>
          </p:cNvPr>
          <p:cNvGrpSpPr/>
          <p:nvPr/>
        </p:nvGrpSpPr>
        <p:grpSpPr>
          <a:xfrm>
            <a:off x="3716227" y="1600430"/>
            <a:ext cx="2507788" cy="1190106"/>
            <a:chOff x="4141492" y="1490473"/>
            <a:chExt cx="2507788" cy="11901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BDEED56A-78FC-C098-4A78-F50A29B9395B}"/>
                    </a:ext>
                  </a:extLst>
                </p:cNvPr>
                <p:cNvSpPr/>
                <p:nvPr/>
              </p:nvSpPr>
              <p:spPr>
                <a:xfrm>
                  <a:off x="4452732" y="1647069"/>
                  <a:ext cx="2196548" cy="1033510"/>
                </a:xfrm>
                <a:prstGeom prst="roundRect">
                  <a:avLst/>
                </a:prstGeom>
                <a:solidFill>
                  <a:srgbClr val="F4537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85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BDEED56A-78FC-C098-4A78-F50A29B93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2732" y="1647069"/>
                  <a:ext cx="2196548" cy="1033510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7EC85C-5088-2761-E54B-6D2E95D57AB8}"/>
                </a:ext>
              </a:extLst>
            </p:cNvPr>
            <p:cNvSpPr/>
            <p:nvPr/>
          </p:nvSpPr>
          <p:spPr>
            <a:xfrm>
              <a:off x="4141492" y="1490473"/>
              <a:ext cx="685800" cy="53088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61A5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9525">
                    <a:solidFill>
                      <a:srgbClr val="A61A5D"/>
                    </a:solidFill>
                  </a:ln>
                  <a:solidFill>
                    <a:srgbClr val="E86D68"/>
                  </a:solidFill>
                  <a:latin typeface="SVN-Rio 2016" panose="03060502030307020202" pitchFamily="66" charset="0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FBB9B2-EB82-ADF7-7C26-D88FF6D02C8A}"/>
              </a:ext>
            </a:extLst>
          </p:cNvPr>
          <p:cNvGrpSpPr/>
          <p:nvPr/>
        </p:nvGrpSpPr>
        <p:grpSpPr>
          <a:xfrm>
            <a:off x="3716227" y="2899348"/>
            <a:ext cx="2507788" cy="1198577"/>
            <a:chOff x="4166562" y="1551084"/>
            <a:chExt cx="2507788" cy="11985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7490E5EF-827F-4186-8A62-36CA15C65AF3}"/>
                    </a:ext>
                  </a:extLst>
                </p:cNvPr>
                <p:cNvSpPr/>
                <p:nvPr/>
              </p:nvSpPr>
              <p:spPr>
                <a:xfrm>
                  <a:off x="4452731" y="1716151"/>
                  <a:ext cx="2221619" cy="1033510"/>
                </a:xfrm>
                <a:prstGeom prst="roundRect">
                  <a:avLst/>
                </a:prstGeom>
                <a:solidFill>
                  <a:srgbClr val="F4537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85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7490E5EF-827F-4186-8A62-36CA15C65A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2731" y="1716151"/>
                  <a:ext cx="2221619" cy="1033510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C899DC8-7BE5-B298-DEC6-CFE58A7D3955}"/>
                </a:ext>
              </a:extLst>
            </p:cNvPr>
            <p:cNvSpPr/>
            <p:nvPr/>
          </p:nvSpPr>
          <p:spPr>
            <a:xfrm>
              <a:off x="4166562" y="1551084"/>
              <a:ext cx="685800" cy="53088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61A5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9525">
                    <a:solidFill>
                      <a:srgbClr val="A61A5D"/>
                    </a:solidFill>
                  </a:ln>
                  <a:solidFill>
                    <a:srgbClr val="E86D68"/>
                  </a:solidFill>
                  <a:latin typeface="SVN-Rio 2016" panose="03060502030307020202" pitchFamily="66" charset="0"/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9AC6C4-371C-D5CC-4219-4DA3C048316D}"/>
              </a:ext>
            </a:extLst>
          </p:cNvPr>
          <p:cNvGrpSpPr/>
          <p:nvPr/>
        </p:nvGrpSpPr>
        <p:grpSpPr>
          <a:xfrm>
            <a:off x="7257026" y="1559731"/>
            <a:ext cx="2544301" cy="1230805"/>
            <a:chOff x="4104978" y="1464252"/>
            <a:chExt cx="2544301" cy="1230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E3C0DBC4-2849-03C5-F9A7-FEA71A54894A}"/>
                    </a:ext>
                  </a:extLst>
                </p:cNvPr>
                <p:cNvSpPr/>
                <p:nvPr/>
              </p:nvSpPr>
              <p:spPr>
                <a:xfrm>
                  <a:off x="4452731" y="1661547"/>
                  <a:ext cx="2196548" cy="1033510"/>
                </a:xfrm>
                <a:prstGeom prst="roundRect">
                  <a:avLst/>
                </a:prstGeom>
                <a:solidFill>
                  <a:srgbClr val="F4537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E3C0DBC4-2849-03C5-F9A7-FEA71A5489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2731" y="1661547"/>
                  <a:ext cx="2196548" cy="1033510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4027DC6-C55E-741F-3719-44AF6B0EAD00}"/>
                </a:ext>
              </a:extLst>
            </p:cNvPr>
            <p:cNvSpPr/>
            <p:nvPr/>
          </p:nvSpPr>
          <p:spPr>
            <a:xfrm>
              <a:off x="4104978" y="1464252"/>
              <a:ext cx="685800" cy="53088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61A5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9525">
                    <a:solidFill>
                      <a:srgbClr val="A61A5D"/>
                    </a:solidFill>
                  </a:ln>
                  <a:solidFill>
                    <a:srgbClr val="E86D68"/>
                  </a:solidFill>
                  <a:latin typeface="SVN-Rio 2016" panose="03060502030307020202" pitchFamily="66" charset="0"/>
                </a:rPr>
                <a:t>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9E91DC-0DFD-F1EF-FE75-5EC8D8B0683E}"/>
              </a:ext>
            </a:extLst>
          </p:cNvPr>
          <p:cNvGrpSpPr/>
          <p:nvPr/>
        </p:nvGrpSpPr>
        <p:grpSpPr>
          <a:xfrm>
            <a:off x="7261879" y="2899348"/>
            <a:ext cx="2539448" cy="1198575"/>
            <a:chOff x="4109831" y="1496480"/>
            <a:chExt cx="2539448" cy="11985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5DD860CF-6A5E-2B30-8392-45323EDD35C0}"/>
                    </a:ext>
                  </a:extLst>
                </p:cNvPr>
                <p:cNvSpPr/>
                <p:nvPr/>
              </p:nvSpPr>
              <p:spPr>
                <a:xfrm>
                  <a:off x="4452731" y="1661546"/>
                  <a:ext cx="2196548" cy="1033509"/>
                </a:xfrm>
                <a:prstGeom prst="roundRect">
                  <a:avLst/>
                </a:prstGeom>
                <a:solidFill>
                  <a:srgbClr val="F4537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85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1000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5DD860CF-6A5E-2B30-8392-45323EDD35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2731" y="1661546"/>
                  <a:ext cx="2196548" cy="1033509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9A50FA5-5772-156B-B901-074F864983FE}"/>
                </a:ext>
              </a:extLst>
            </p:cNvPr>
            <p:cNvSpPr/>
            <p:nvPr/>
          </p:nvSpPr>
          <p:spPr>
            <a:xfrm>
              <a:off x="4109831" y="1496480"/>
              <a:ext cx="685800" cy="53088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61A5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9525">
                    <a:solidFill>
                      <a:srgbClr val="A61A5D"/>
                    </a:solidFill>
                  </a:ln>
                  <a:solidFill>
                    <a:srgbClr val="E86D68"/>
                  </a:solidFill>
                  <a:latin typeface="SVN-Rio 2016" panose="03060502030307020202" pitchFamily="66" charset="0"/>
                </a:rPr>
                <a:t>D</a:t>
              </a:r>
            </a:p>
          </p:txBody>
        </p:sp>
      </p:grpSp>
      <p:pic>
        <p:nvPicPr>
          <p:cNvPr id="19" name="incorrect-sound-effect">
            <a:hlinkClick r:id="" action="ppaction://media"/>
            <a:extLst>
              <a:ext uri="{FF2B5EF4-FFF2-40B4-BE49-F238E27FC236}">
                <a16:creationId xmlns:a16="http://schemas.microsoft.com/office/drawing/2014/main" id="{66B0E3B7-A045-D837-B5E5-7B6C7465C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58767" y="2384136"/>
            <a:ext cx="406400" cy="406400"/>
          </a:xfrm>
          <a:prstGeom prst="rect">
            <a:avLst/>
          </a:prstGeom>
        </p:spPr>
      </p:pic>
      <p:pic>
        <p:nvPicPr>
          <p:cNvPr id="20" name="incorrect-sound-effect">
            <a:hlinkClick r:id="" action="ppaction://media"/>
            <a:extLst>
              <a:ext uri="{FF2B5EF4-FFF2-40B4-BE49-F238E27FC236}">
                <a16:creationId xmlns:a16="http://schemas.microsoft.com/office/drawing/2014/main" id="{1B55D43E-85C5-CE48-CB69-21D87F655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50295" y="1715211"/>
            <a:ext cx="406400" cy="406400"/>
          </a:xfrm>
          <a:prstGeom prst="rect">
            <a:avLst/>
          </a:prstGeom>
        </p:spPr>
      </p:pic>
      <p:pic>
        <p:nvPicPr>
          <p:cNvPr id="21" name="incorrect-sound-effect">
            <a:hlinkClick r:id="" action="ppaction://media"/>
            <a:extLst>
              <a:ext uri="{FF2B5EF4-FFF2-40B4-BE49-F238E27FC236}">
                <a16:creationId xmlns:a16="http://schemas.microsoft.com/office/drawing/2014/main" id="{257B86F2-9706-8588-536C-F766240BF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47899" y="3022600"/>
            <a:ext cx="406400" cy="406400"/>
          </a:xfrm>
          <a:prstGeom prst="rect">
            <a:avLst/>
          </a:prstGeom>
        </p:spPr>
      </p:pic>
      <p:pic>
        <p:nvPicPr>
          <p:cNvPr id="22" name="Correct-Answer-SOUND-EFFECT">
            <a:hlinkClick r:id="" action="ppaction://media"/>
            <a:extLst>
              <a:ext uri="{FF2B5EF4-FFF2-40B4-BE49-F238E27FC236}">
                <a16:creationId xmlns:a16="http://schemas.microsoft.com/office/drawing/2014/main" id="{03360577-98CB-9100-0A77-932B34D91A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2872" y="3831237"/>
            <a:ext cx="406400" cy="406400"/>
          </a:xfrm>
          <a:prstGeom prst="rect">
            <a:avLst/>
          </a:prstGeom>
        </p:spPr>
      </p:pic>
      <p:pic>
        <p:nvPicPr>
          <p:cNvPr id="2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2842A18-DE41-9FC4-19B3-8EB16E3982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47130" y="432999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3508C-9D44-C98D-EE82-73B67352CA4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86057" y="1715212"/>
            <a:ext cx="2655944" cy="443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9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F652EA0-6B27-B065-9CD4-0A23A3B533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218" y="4150285"/>
            <a:ext cx="6953875" cy="277998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7FE51BA-6FFC-A731-D3BB-C541AE3963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8757" y="4150285"/>
            <a:ext cx="6147114" cy="2707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F8F494E-6966-6B73-A08A-845112A721A9}"/>
                  </a:ext>
                </a:extLst>
              </p:cNvPr>
              <p:cNvSpPr/>
              <p:nvPr/>
            </p:nvSpPr>
            <p:spPr>
              <a:xfrm>
                <a:off x="767157" y="73785"/>
                <a:ext cx="11030591" cy="1095144"/>
              </a:xfrm>
              <a:prstGeom prst="roundRect">
                <a:avLst/>
              </a:prstGeom>
              <a:solidFill>
                <a:srgbClr val="002060"/>
              </a:solidFill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Viết số đo sau dưới dạng số thập phân: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giờ = ?</a:t>
                </a: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F8F494E-6966-6B73-A08A-845112A721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57" y="73785"/>
                <a:ext cx="11030591" cy="1095144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280011DF-09B9-6DAA-0D1C-B9666846128D}"/>
              </a:ext>
            </a:extLst>
          </p:cNvPr>
          <p:cNvGrpSpPr/>
          <p:nvPr/>
        </p:nvGrpSpPr>
        <p:grpSpPr>
          <a:xfrm>
            <a:off x="3853758" y="1600430"/>
            <a:ext cx="2507788" cy="962390"/>
            <a:chOff x="4141492" y="1490473"/>
            <a:chExt cx="2507788" cy="96239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DEED56A-78FC-C098-4A78-F50A29B9395B}"/>
                </a:ext>
              </a:extLst>
            </p:cNvPr>
            <p:cNvSpPr/>
            <p:nvPr/>
          </p:nvSpPr>
          <p:spPr>
            <a:xfrm>
              <a:off x="4452732" y="1647069"/>
              <a:ext cx="2196548" cy="805794"/>
            </a:xfrm>
            <a:prstGeom prst="roundRect">
              <a:avLst/>
            </a:prstGeom>
            <a:solidFill>
              <a:srgbClr val="F4537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3,4 phút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7EC85C-5088-2761-E54B-6D2E95D57AB8}"/>
                </a:ext>
              </a:extLst>
            </p:cNvPr>
            <p:cNvSpPr/>
            <p:nvPr/>
          </p:nvSpPr>
          <p:spPr>
            <a:xfrm>
              <a:off x="4141492" y="1490473"/>
              <a:ext cx="685800" cy="53088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61A5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9525">
                    <a:solidFill>
                      <a:srgbClr val="A61A5D"/>
                    </a:solidFill>
                  </a:ln>
                  <a:solidFill>
                    <a:srgbClr val="E86D68"/>
                  </a:solidFill>
                  <a:latin typeface="SVN-Rio 2016" panose="03060502030307020202" pitchFamily="66" charset="0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FBB9B2-EB82-ADF7-7C26-D88FF6D02C8A}"/>
              </a:ext>
            </a:extLst>
          </p:cNvPr>
          <p:cNvGrpSpPr/>
          <p:nvPr/>
        </p:nvGrpSpPr>
        <p:grpSpPr>
          <a:xfrm>
            <a:off x="3853758" y="2899348"/>
            <a:ext cx="2507788" cy="970861"/>
            <a:chOff x="4166562" y="1551084"/>
            <a:chExt cx="2507788" cy="970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7490E5EF-827F-4186-8A62-36CA15C65AF3}"/>
                    </a:ext>
                  </a:extLst>
                </p:cNvPr>
                <p:cNvSpPr/>
                <p:nvPr/>
              </p:nvSpPr>
              <p:spPr>
                <a:xfrm>
                  <a:off x="4452731" y="1716151"/>
                  <a:ext cx="2221619" cy="805794"/>
                </a:xfrm>
                <a:prstGeom prst="roundRect">
                  <a:avLst/>
                </a:prstGeom>
                <a:solidFill>
                  <a:srgbClr val="F4537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,75</m:t>
                      </m:r>
                    </m:oMath>
                  </a14:m>
                  <a:r>
                    <a:rPr lang="en-US" sz="32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phút</a:t>
                  </a: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7490E5EF-827F-4186-8A62-36CA15C65A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2731" y="1716151"/>
                  <a:ext cx="2221619" cy="805794"/>
                </a:xfrm>
                <a:prstGeom prst="roundRect">
                  <a:avLst/>
                </a:prstGeom>
                <a:blipFill>
                  <a:blip r:embed="rId11"/>
                  <a:stretch>
                    <a:fillRect b="-8955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C899DC8-7BE5-B298-DEC6-CFE58A7D3955}"/>
                </a:ext>
              </a:extLst>
            </p:cNvPr>
            <p:cNvSpPr/>
            <p:nvPr/>
          </p:nvSpPr>
          <p:spPr>
            <a:xfrm>
              <a:off x="4166562" y="1551084"/>
              <a:ext cx="685800" cy="53088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61A5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9525">
                    <a:solidFill>
                      <a:srgbClr val="A61A5D"/>
                    </a:solidFill>
                  </a:ln>
                  <a:solidFill>
                    <a:srgbClr val="E86D68"/>
                  </a:solidFill>
                  <a:latin typeface="SVN-Rio 2016" panose="03060502030307020202" pitchFamily="66" charset="0"/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9AC6C4-371C-D5CC-4219-4DA3C048316D}"/>
              </a:ext>
            </a:extLst>
          </p:cNvPr>
          <p:cNvGrpSpPr/>
          <p:nvPr/>
        </p:nvGrpSpPr>
        <p:grpSpPr>
          <a:xfrm>
            <a:off x="7394557" y="1559731"/>
            <a:ext cx="2544301" cy="1003090"/>
            <a:chOff x="4104978" y="1464252"/>
            <a:chExt cx="2544301" cy="100309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3C0DBC4-2849-03C5-F9A7-FEA71A54894A}"/>
                </a:ext>
              </a:extLst>
            </p:cNvPr>
            <p:cNvSpPr/>
            <p:nvPr/>
          </p:nvSpPr>
          <p:spPr>
            <a:xfrm>
              <a:off x="4452731" y="1661548"/>
              <a:ext cx="2196548" cy="805794"/>
            </a:xfrm>
            <a:prstGeom prst="roundRect">
              <a:avLst/>
            </a:prstGeom>
            <a:solidFill>
              <a:srgbClr val="F4537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0,34 giờ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4027DC6-C55E-741F-3719-44AF6B0EAD00}"/>
                </a:ext>
              </a:extLst>
            </p:cNvPr>
            <p:cNvSpPr/>
            <p:nvPr/>
          </p:nvSpPr>
          <p:spPr>
            <a:xfrm>
              <a:off x="4104978" y="1464252"/>
              <a:ext cx="685800" cy="53088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61A5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9525">
                    <a:solidFill>
                      <a:srgbClr val="A61A5D"/>
                    </a:solidFill>
                  </a:ln>
                  <a:solidFill>
                    <a:srgbClr val="E86D68"/>
                  </a:solidFill>
                  <a:latin typeface="SVN-Rio 2016" panose="03060502030307020202" pitchFamily="66" charset="0"/>
                </a:rPr>
                <a:t>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9E91DC-0DFD-F1EF-FE75-5EC8D8B0683E}"/>
              </a:ext>
            </a:extLst>
          </p:cNvPr>
          <p:cNvGrpSpPr/>
          <p:nvPr/>
        </p:nvGrpSpPr>
        <p:grpSpPr>
          <a:xfrm>
            <a:off x="7399410" y="2899348"/>
            <a:ext cx="2539448" cy="970861"/>
            <a:chOff x="4109831" y="1496480"/>
            <a:chExt cx="2539448" cy="97086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DD860CF-6A5E-2B30-8392-45323EDD35C0}"/>
                </a:ext>
              </a:extLst>
            </p:cNvPr>
            <p:cNvSpPr/>
            <p:nvPr/>
          </p:nvSpPr>
          <p:spPr>
            <a:xfrm>
              <a:off x="4452731" y="1661547"/>
              <a:ext cx="2196548" cy="805794"/>
            </a:xfrm>
            <a:prstGeom prst="roundRect">
              <a:avLst/>
            </a:prstGeom>
            <a:solidFill>
              <a:srgbClr val="F4537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0,75 giờ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9A50FA5-5772-156B-B901-074F864983FE}"/>
                </a:ext>
              </a:extLst>
            </p:cNvPr>
            <p:cNvSpPr/>
            <p:nvPr/>
          </p:nvSpPr>
          <p:spPr>
            <a:xfrm>
              <a:off x="4109831" y="1496480"/>
              <a:ext cx="685800" cy="53088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61A5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9525">
                    <a:solidFill>
                      <a:srgbClr val="A61A5D"/>
                    </a:solidFill>
                  </a:ln>
                  <a:solidFill>
                    <a:srgbClr val="E86D68"/>
                  </a:solidFill>
                  <a:latin typeface="SVN-Rio 2016" panose="03060502030307020202" pitchFamily="66" charset="0"/>
                </a:rPr>
                <a:t>D</a:t>
              </a:r>
            </a:p>
          </p:txBody>
        </p:sp>
      </p:grpSp>
      <p:pic>
        <p:nvPicPr>
          <p:cNvPr id="19" name="incorrect-sound-effect">
            <a:hlinkClick r:id="" action="ppaction://media"/>
            <a:extLst>
              <a:ext uri="{FF2B5EF4-FFF2-40B4-BE49-F238E27FC236}">
                <a16:creationId xmlns:a16="http://schemas.microsoft.com/office/drawing/2014/main" id="{66B0E3B7-A045-D837-B5E5-7B6C7465C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58767" y="2384136"/>
            <a:ext cx="406400" cy="406400"/>
          </a:xfrm>
          <a:prstGeom prst="rect">
            <a:avLst/>
          </a:prstGeom>
        </p:spPr>
      </p:pic>
      <p:pic>
        <p:nvPicPr>
          <p:cNvPr id="20" name="incorrect-sound-effect">
            <a:hlinkClick r:id="" action="ppaction://media"/>
            <a:extLst>
              <a:ext uri="{FF2B5EF4-FFF2-40B4-BE49-F238E27FC236}">
                <a16:creationId xmlns:a16="http://schemas.microsoft.com/office/drawing/2014/main" id="{1B55D43E-85C5-CE48-CB69-21D87F655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0295" y="1715211"/>
            <a:ext cx="406400" cy="406400"/>
          </a:xfrm>
          <a:prstGeom prst="rect">
            <a:avLst/>
          </a:prstGeom>
        </p:spPr>
      </p:pic>
      <p:pic>
        <p:nvPicPr>
          <p:cNvPr id="21" name="incorrect-sound-effect">
            <a:hlinkClick r:id="" action="ppaction://media"/>
            <a:extLst>
              <a:ext uri="{FF2B5EF4-FFF2-40B4-BE49-F238E27FC236}">
                <a16:creationId xmlns:a16="http://schemas.microsoft.com/office/drawing/2014/main" id="{257B86F2-9706-8588-536C-F766240BF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47899" y="3022600"/>
            <a:ext cx="406400" cy="406400"/>
          </a:xfrm>
          <a:prstGeom prst="rect">
            <a:avLst/>
          </a:prstGeom>
        </p:spPr>
      </p:pic>
      <p:pic>
        <p:nvPicPr>
          <p:cNvPr id="22" name="Correct-Answer-SOUND-EFFECT">
            <a:hlinkClick r:id="" action="ppaction://media"/>
            <a:extLst>
              <a:ext uri="{FF2B5EF4-FFF2-40B4-BE49-F238E27FC236}">
                <a16:creationId xmlns:a16="http://schemas.microsoft.com/office/drawing/2014/main" id="{03360577-98CB-9100-0A77-932B34D91A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2872" y="3831237"/>
            <a:ext cx="406400" cy="406400"/>
          </a:xfrm>
          <a:prstGeom prst="rect">
            <a:avLst/>
          </a:prstGeom>
        </p:spPr>
      </p:pic>
      <p:pic>
        <p:nvPicPr>
          <p:cNvPr id="2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2842A18-DE41-9FC4-19B3-8EB16E3982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47130" y="4329990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34AC4D-E551-5A15-E359-46A1DF671C2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16908" y="1926991"/>
            <a:ext cx="2281028" cy="42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9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41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F652EA0-6B27-B065-9CD4-0A23A3B533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07789" y="3737700"/>
            <a:ext cx="7056926" cy="312029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7FE51BA-6FFC-A731-D3BB-C541AE3963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8757" y="4150285"/>
            <a:ext cx="6147114" cy="2707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F8F494E-6966-6B73-A08A-845112A721A9}"/>
                  </a:ext>
                </a:extLst>
              </p:cNvPr>
              <p:cNvSpPr/>
              <p:nvPr/>
            </p:nvSpPr>
            <p:spPr>
              <a:xfrm>
                <a:off x="767157" y="73785"/>
                <a:ext cx="11030591" cy="1095144"/>
              </a:xfrm>
              <a:prstGeom prst="roundRect">
                <a:avLst/>
              </a:prstGeom>
              <a:solidFill>
                <a:srgbClr val="002060"/>
              </a:solidFill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Viết số đo sau dưới dạng số thập phân: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kg = ?</a:t>
                </a: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F8F494E-6966-6B73-A08A-845112A721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57" y="73785"/>
                <a:ext cx="11030591" cy="1095144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280011DF-09B9-6DAA-0D1C-B9666846128D}"/>
              </a:ext>
            </a:extLst>
          </p:cNvPr>
          <p:cNvGrpSpPr/>
          <p:nvPr/>
        </p:nvGrpSpPr>
        <p:grpSpPr>
          <a:xfrm>
            <a:off x="3853758" y="1600430"/>
            <a:ext cx="2507788" cy="962390"/>
            <a:chOff x="4141492" y="1490473"/>
            <a:chExt cx="2507788" cy="96239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DEED56A-78FC-C098-4A78-F50A29B9395B}"/>
                </a:ext>
              </a:extLst>
            </p:cNvPr>
            <p:cNvSpPr/>
            <p:nvPr/>
          </p:nvSpPr>
          <p:spPr>
            <a:xfrm>
              <a:off x="4452732" y="1647069"/>
              <a:ext cx="2196548" cy="805794"/>
            </a:xfrm>
            <a:prstGeom prst="roundRect">
              <a:avLst/>
            </a:prstGeom>
            <a:solidFill>
              <a:srgbClr val="F4537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7,5 kg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7EC85C-5088-2761-E54B-6D2E95D57AB8}"/>
                </a:ext>
              </a:extLst>
            </p:cNvPr>
            <p:cNvSpPr/>
            <p:nvPr/>
          </p:nvSpPr>
          <p:spPr>
            <a:xfrm>
              <a:off x="4141492" y="1490473"/>
              <a:ext cx="685800" cy="53088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61A5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9525">
                    <a:solidFill>
                      <a:srgbClr val="A61A5D"/>
                    </a:solidFill>
                  </a:ln>
                  <a:solidFill>
                    <a:srgbClr val="E86D68"/>
                  </a:solidFill>
                  <a:latin typeface="SVN-Rio 2016" panose="03060502030307020202" pitchFamily="66" charset="0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FBB9B2-EB82-ADF7-7C26-D88FF6D02C8A}"/>
              </a:ext>
            </a:extLst>
          </p:cNvPr>
          <p:cNvGrpSpPr/>
          <p:nvPr/>
        </p:nvGrpSpPr>
        <p:grpSpPr>
          <a:xfrm>
            <a:off x="3853758" y="2899348"/>
            <a:ext cx="2507788" cy="970861"/>
            <a:chOff x="4166562" y="1551084"/>
            <a:chExt cx="2507788" cy="97086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490E5EF-827F-4186-8A62-36CA15C65AF3}"/>
                </a:ext>
              </a:extLst>
            </p:cNvPr>
            <p:cNvSpPr/>
            <p:nvPr/>
          </p:nvSpPr>
          <p:spPr>
            <a:xfrm>
              <a:off x="4452731" y="1716151"/>
              <a:ext cx="2221619" cy="805794"/>
            </a:xfrm>
            <a:prstGeom prst="roundRect">
              <a:avLst/>
            </a:prstGeom>
            <a:solidFill>
              <a:srgbClr val="F4537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1,4 g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C899DC8-7BE5-B298-DEC6-CFE58A7D3955}"/>
                </a:ext>
              </a:extLst>
            </p:cNvPr>
            <p:cNvSpPr/>
            <p:nvPr/>
          </p:nvSpPr>
          <p:spPr>
            <a:xfrm>
              <a:off x="4166562" y="1551084"/>
              <a:ext cx="685800" cy="53088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61A5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9525">
                    <a:solidFill>
                      <a:srgbClr val="A61A5D"/>
                    </a:solidFill>
                  </a:ln>
                  <a:solidFill>
                    <a:srgbClr val="E86D68"/>
                  </a:solidFill>
                  <a:latin typeface="SVN-Rio 2016" panose="03060502030307020202" pitchFamily="66" charset="0"/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9AC6C4-371C-D5CC-4219-4DA3C048316D}"/>
              </a:ext>
            </a:extLst>
          </p:cNvPr>
          <p:cNvGrpSpPr/>
          <p:nvPr/>
        </p:nvGrpSpPr>
        <p:grpSpPr>
          <a:xfrm>
            <a:off x="7394557" y="1559731"/>
            <a:ext cx="2544301" cy="1003090"/>
            <a:chOff x="4104978" y="1464252"/>
            <a:chExt cx="2544301" cy="100309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3C0DBC4-2849-03C5-F9A7-FEA71A54894A}"/>
                </a:ext>
              </a:extLst>
            </p:cNvPr>
            <p:cNvSpPr/>
            <p:nvPr/>
          </p:nvSpPr>
          <p:spPr>
            <a:xfrm>
              <a:off x="4452731" y="1661548"/>
              <a:ext cx="2196548" cy="805794"/>
            </a:xfrm>
            <a:prstGeom prst="roundRect">
              <a:avLst/>
            </a:prstGeom>
            <a:solidFill>
              <a:srgbClr val="F4537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1,4 kg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4027DC6-C55E-741F-3719-44AF6B0EAD00}"/>
                </a:ext>
              </a:extLst>
            </p:cNvPr>
            <p:cNvSpPr/>
            <p:nvPr/>
          </p:nvSpPr>
          <p:spPr>
            <a:xfrm>
              <a:off x="4104978" y="1464252"/>
              <a:ext cx="685800" cy="53088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61A5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9525">
                    <a:solidFill>
                      <a:srgbClr val="A61A5D"/>
                    </a:solidFill>
                  </a:ln>
                  <a:solidFill>
                    <a:srgbClr val="E86D68"/>
                  </a:solidFill>
                  <a:latin typeface="SVN-Rio 2016" panose="03060502030307020202" pitchFamily="66" charset="0"/>
                </a:rPr>
                <a:t>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9E91DC-0DFD-F1EF-FE75-5EC8D8B0683E}"/>
              </a:ext>
            </a:extLst>
          </p:cNvPr>
          <p:cNvGrpSpPr/>
          <p:nvPr/>
        </p:nvGrpSpPr>
        <p:grpSpPr>
          <a:xfrm>
            <a:off x="7399410" y="2899348"/>
            <a:ext cx="2539448" cy="970861"/>
            <a:chOff x="4109831" y="1496480"/>
            <a:chExt cx="2539448" cy="97086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DD860CF-6A5E-2B30-8392-45323EDD35C0}"/>
                </a:ext>
              </a:extLst>
            </p:cNvPr>
            <p:cNvSpPr/>
            <p:nvPr/>
          </p:nvSpPr>
          <p:spPr>
            <a:xfrm>
              <a:off x="4452731" y="1661547"/>
              <a:ext cx="2196548" cy="805794"/>
            </a:xfrm>
            <a:prstGeom prst="roundRect">
              <a:avLst/>
            </a:prstGeom>
            <a:solidFill>
              <a:srgbClr val="F4537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0,75 kg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9A50FA5-5772-156B-B901-074F864983FE}"/>
                </a:ext>
              </a:extLst>
            </p:cNvPr>
            <p:cNvSpPr/>
            <p:nvPr/>
          </p:nvSpPr>
          <p:spPr>
            <a:xfrm>
              <a:off x="4109831" y="1496480"/>
              <a:ext cx="685800" cy="53088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61A5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9525">
                    <a:solidFill>
                      <a:srgbClr val="A61A5D"/>
                    </a:solidFill>
                  </a:ln>
                  <a:solidFill>
                    <a:srgbClr val="E86D68"/>
                  </a:solidFill>
                  <a:latin typeface="SVN-Rio 2016" panose="03060502030307020202" pitchFamily="66" charset="0"/>
                </a:rPr>
                <a:t>D</a:t>
              </a:r>
            </a:p>
          </p:txBody>
        </p:sp>
      </p:grpSp>
      <p:pic>
        <p:nvPicPr>
          <p:cNvPr id="19" name="incorrect-sound-effect">
            <a:hlinkClick r:id="" action="ppaction://media"/>
            <a:extLst>
              <a:ext uri="{FF2B5EF4-FFF2-40B4-BE49-F238E27FC236}">
                <a16:creationId xmlns:a16="http://schemas.microsoft.com/office/drawing/2014/main" id="{66B0E3B7-A045-D837-B5E5-7B6C7465C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58767" y="2384136"/>
            <a:ext cx="406400" cy="406400"/>
          </a:xfrm>
          <a:prstGeom prst="rect">
            <a:avLst/>
          </a:prstGeom>
        </p:spPr>
      </p:pic>
      <p:pic>
        <p:nvPicPr>
          <p:cNvPr id="20" name="incorrect-sound-effect">
            <a:hlinkClick r:id="" action="ppaction://media"/>
            <a:extLst>
              <a:ext uri="{FF2B5EF4-FFF2-40B4-BE49-F238E27FC236}">
                <a16:creationId xmlns:a16="http://schemas.microsoft.com/office/drawing/2014/main" id="{1B55D43E-85C5-CE48-CB69-21D87F655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50295" y="1715211"/>
            <a:ext cx="406400" cy="406400"/>
          </a:xfrm>
          <a:prstGeom prst="rect">
            <a:avLst/>
          </a:prstGeom>
        </p:spPr>
      </p:pic>
      <p:pic>
        <p:nvPicPr>
          <p:cNvPr id="21" name="incorrect-sound-effect">
            <a:hlinkClick r:id="" action="ppaction://media"/>
            <a:extLst>
              <a:ext uri="{FF2B5EF4-FFF2-40B4-BE49-F238E27FC236}">
                <a16:creationId xmlns:a16="http://schemas.microsoft.com/office/drawing/2014/main" id="{257B86F2-9706-8588-536C-F766240BF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7899" y="3022600"/>
            <a:ext cx="406400" cy="406400"/>
          </a:xfrm>
          <a:prstGeom prst="rect">
            <a:avLst/>
          </a:prstGeom>
        </p:spPr>
      </p:pic>
      <p:pic>
        <p:nvPicPr>
          <p:cNvPr id="22" name="Correct-Answer-SOUND-EFFECT">
            <a:hlinkClick r:id="" action="ppaction://media"/>
            <a:extLst>
              <a:ext uri="{FF2B5EF4-FFF2-40B4-BE49-F238E27FC236}">
                <a16:creationId xmlns:a16="http://schemas.microsoft.com/office/drawing/2014/main" id="{03360577-98CB-9100-0A77-932B34D91A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872" y="3831237"/>
            <a:ext cx="406400" cy="406400"/>
          </a:xfrm>
          <a:prstGeom prst="rect">
            <a:avLst/>
          </a:prstGeom>
        </p:spPr>
      </p:pic>
      <p:pic>
        <p:nvPicPr>
          <p:cNvPr id="2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2842A18-DE41-9FC4-19B3-8EB16E3982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7130" y="4329990"/>
            <a:ext cx="406400" cy="4064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4BD47A9-D151-C18D-76AD-8CB13EE71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94286" y="1715212"/>
            <a:ext cx="3280285" cy="451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5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9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1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7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5B40D4F8-5E03-B9BC-176B-E635A2C9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99071" y="3156832"/>
            <a:ext cx="1649609" cy="305483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5254BD8-A21D-50E3-9523-B8A7271A2C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48680" y="3060007"/>
            <a:ext cx="2231758" cy="307475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F338D8B-F599-1642-6918-A6BB289477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08197" y="3060007"/>
            <a:ext cx="1990874" cy="332504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D1CDECD-AC52-A3A8-CD37-1FACAB469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77791" y="4279317"/>
            <a:ext cx="3982522" cy="257868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2615A6-56D6-D81F-DF53-E6D3B941320D}"/>
              </a:ext>
            </a:extLst>
          </p:cNvPr>
          <p:cNvSpPr/>
          <p:nvPr/>
        </p:nvSpPr>
        <p:spPr>
          <a:xfrm>
            <a:off x="166808" y="47588"/>
            <a:ext cx="1442967" cy="618333"/>
          </a:xfrm>
          <a:prstGeom prst="roundRect">
            <a:avLst/>
          </a:prstGeom>
          <a:solidFill>
            <a:srgbClr val="F04134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SVN-Blenda Script" panose="02000804000000020003" pitchFamily="2" charset="0"/>
              </a:rPr>
              <a:t>Toán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EBD51B-9398-D26C-0786-1D60CC6B6D1F}"/>
              </a:ext>
            </a:extLst>
          </p:cNvPr>
          <p:cNvGrpSpPr/>
          <p:nvPr/>
        </p:nvGrpSpPr>
        <p:grpSpPr>
          <a:xfrm>
            <a:off x="1878755" y="346349"/>
            <a:ext cx="8762088" cy="1938992"/>
            <a:chOff x="618720" y="207859"/>
            <a:chExt cx="8762088" cy="19389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87F409-BD3F-1698-9446-319068EC1DC9}"/>
                </a:ext>
              </a:extLst>
            </p:cNvPr>
            <p:cNvSpPr txBox="1"/>
            <p:nvPr/>
          </p:nvSpPr>
          <p:spPr>
            <a:xfrm>
              <a:off x="651394" y="207859"/>
              <a:ext cx="869673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215900">
                    <a:solidFill>
                      <a:schemeClr val="bg1"/>
                    </a:solidFill>
                  </a:ln>
                  <a:solidFill>
                    <a:srgbClr val="3F9DED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SVN-Ziclets" panose="02000603000000000000" pitchFamily="2" charset="0"/>
                </a:rPr>
                <a:t>Ôn tập về đo độ dài và đo khối lượng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F3AA1A-CB8F-B1BB-E65A-A8943B2E2380}"/>
                </a:ext>
              </a:extLst>
            </p:cNvPr>
            <p:cNvSpPr txBox="1"/>
            <p:nvPr/>
          </p:nvSpPr>
          <p:spPr>
            <a:xfrm>
              <a:off x="618720" y="207859"/>
              <a:ext cx="8762088" cy="1938992"/>
            </a:xfrm>
            <a:prstGeom prst="rect">
              <a:avLst/>
            </a:prstGeom>
            <a:noFill/>
            <a:scene3d>
              <a:camera prst="orthographicFront"/>
              <a:lightRig rig="flat" dir="t"/>
            </a:scene3d>
            <a:sp3d prstMaterial="matte">
              <a:bevelT w="152400" h="50800" prst="softRound"/>
              <a:bevelB w="203200" h="203200"/>
              <a:extrusionClr>
                <a:srgbClr val="235305"/>
              </a:extrusionClr>
              <a:contourClr>
                <a:srgbClr val="235305"/>
              </a:contourClr>
            </a:sp3d>
          </p:spPr>
          <p:txBody>
            <a:bodyPr wrap="square" rtlCol="0">
              <a:spAutoFit/>
              <a:sp3d extrusionH="19050" prstMaterial="matte">
                <a:bevelB w="0" h="0"/>
                <a:extrusionClr>
                  <a:srgbClr val="92D050"/>
                </a:extrusionClr>
              </a:sp3d>
            </a:bodyPr>
            <a:lstStyle/>
            <a:p>
              <a:pPr algn="ctr"/>
              <a:r>
                <a:rPr lang="en-US" sz="6000">
                  <a:ln w="34925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D1F715"/>
                      </a:gs>
                      <a:gs pos="54000">
                        <a:srgbClr val="FFFF00"/>
                      </a:gs>
                      <a:gs pos="60000">
                        <a:srgbClr val="D1F715"/>
                      </a:gs>
                      <a:gs pos="100000">
                        <a:srgbClr val="B1E102"/>
                      </a:gs>
                    </a:gsLst>
                    <a:lin ang="5400000" scaled="1"/>
                  </a:gradFill>
                  <a:latin typeface="SVN-Ziclets" panose="02000603000000000000" pitchFamily="2" charset="0"/>
                </a:rPr>
                <a:t>Ôn tập về đo độ dài và đo khối lượng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18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1C9588-1970-3786-86A3-1287A16A9302}"/>
              </a:ext>
            </a:extLst>
          </p:cNvPr>
          <p:cNvSpPr/>
          <p:nvPr/>
        </p:nvSpPr>
        <p:spPr>
          <a:xfrm>
            <a:off x="1560259" y="1932362"/>
            <a:ext cx="9183522" cy="2756591"/>
          </a:xfrm>
          <a:prstGeom prst="roundRect">
            <a:avLst/>
          </a:prstGeom>
          <a:solidFill>
            <a:srgbClr val="F64673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1EEA3D3-4F29-62B7-9124-D74A781DA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38486" y="3783248"/>
            <a:ext cx="2231758" cy="307475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11D646-C9D1-367E-5C19-E53D4377268E}"/>
              </a:ext>
            </a:extLst>
          </p:cNvPr>
          <p:cNvSpPr/>
          <p:nvPr/>
        </p:nvSpPr>
        <p:spPr>
          <a:xfrm>
            <a:off x="3973148" y="313402"/>
            <a:ext cx="3756606" cy="1302747"/>
          </a:xfrm>
          <a:prstGeom prst="roundRect">
            <a:avLst/>
          </a:prstGeom>
          <a:solidFill>
            <a:srgbClr val="F04134"/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SVN-Blenda Script" panose="02000804000000020003" pitchFamily="2" charset="0"/>
              </a:rPr>
              <a:t>Mục tiêu</a:t>
            </a:r>
          </a:p>
        </p:txBody>
      </p:sp>
      <p:sp>
        <p:nvSpPr>
          <p:cNvPr id="4" name="文本框 31">
            <a:extLst>
              <a:ext uri="{FF2B5EF4-FFF2-40B4-BE49-F238E27FC236}">
                <a16:creationId xmlns:a16="http://schemas.microsoft.com/office/drawing/2014/main" id="{D03CA1EA-ED45-DE5B-4C47-0B8779714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015" y="3258566"/>
            <a:ext cx="91835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2. Rèn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độ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dài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khối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lượng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dưới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dạng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thập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phân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31">
            <a:extLst>
              <a:ext uri="{FF2B5EF4-FFF2-40B4-BE49-F238E27FC236}">
                <a16:creationId xmlns:a16="http://schemas.microsoft.com/office/drawing/2014/main" id="{6D5DD40A-796C-35D2-3F3F-4E2EFBDDD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015" y="1983440"/>
            <a:ext cx="91835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1. Củng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quan hệ giữa các đơn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vị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độ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dài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đơn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vị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khối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lượng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8531215-AEC7-3D9E-7D5D-886C60E7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45894" y="4582254"/>
            <a:ext cx="3514665" cy="2275746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16BCD91-9652-8540-4A2E-5F0717027D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62977" y="4083932"/>
            <a:ext cx="1488560" cy="275659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BD51BC8-E35D-7EFA-1BF4-790E6039A0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87070" y="3980236"/>
            <a:ext cx="1712598" cy="28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A234154-9A5A-F5EB-9271-C2AF9879E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1978" y="4582254"/>
            <a:ext cx="3514665" cy="227574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855780-08EE-7996-524B-D10326DDB9DC}"/>
              </a:ext>
            </a:extLst>
          </p:cNvPr>
          <p:cNvSpPr/>
          <p:nvPr/>
        </p:nvSpPr>
        <p:spPr>
          <a:xfrm>
            <a:off x="1315710" y="1"/>
            <a:ext cx="9183522" cy="2115878"/>
          </a:xfrm>
          <a:prstGeom prst="roundRect">
            <a:avLst/>
          </a:prstGeom>
          <a:solidFill>
            <a:srgbClr val="F64673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1">
            <a:extLst>
              <a:ext uri="{FF2B5EF4-FFF2-40B4-BE49-F238E27FC236}">
                <a16:creationId xmlns:a16="http://schemas.microsoft.com/office/drawing/2014/main" id="{6FD9F599-7694-B1F4-488B-D37B297F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995" y="140864"/>
            <a:ext cx="873695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Vì mải bắt bướm nên các công chúa đã lạc vào rừng. Các bạn hãy giúp nhà vua và hoàng hậu tìm lại các nàng ấy nhé!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D761C03-CE26-5E7D-EF86-7E0B57A4C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08410" y="2289714"/>
            <a:ext cx="2775179" cy="382124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B61AD51-B7A0-000E-9151-ACEA731187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71580" y="2329608"/>
            <a:ext cx="3036187" cy="374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3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7BE92180-1C98-B8C8-2B84-BC1865B63A48}"/>
              </a:ext>
            </a:extLst>
          </p:cNvPr>
          <p:cNvSpPr/>
          <p:nvPr/>
        </p:nvSpPr>
        <p:spPr>
          <a:xfrm>
            <a:off x="529995" y="444137"/>
            <a:ext cx="11297570" cy="5891349"/>
          </a:xfrm>
          <a:prstGeom prst="roundRect">
            <a:avLst>
              <a:gd name="adj" fmla="val 8906"/>
            </a:avLst>
          </a:prstGeom>
          <a:solidFill>
            <a:schemeClr val="lt1">
              <a:alpha val="82000"/>
            </a:schemeClr>
          </a:solidFill>
          <a:ln>
            <a:solidFill>
              <a:srgbClr val="F642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Group 101">
            <a:extLst>
              <a:ext uri="{FF2B5EF4-FFF2-40B4-BE49-F238E27FC236}">
                <a16:creationId xmlns:a16="http://schemas.microsoft.com/office/drawing/2014/main" id="{36CEAF82-6E7F-A1EB-97DE-4593306D7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710297"/>
              </p:ext>
            </p:extLst>
          </p:nvPr>
        </p:nvGraphicFramePr>
        <p:xfrm>
          <a:off x="920071" y="1880753"/>
          <a:ext cx="10584414" cy="3313563"/>
        </p:xfrm>
        <a:graphic>
          <a:graphicData uri="http://schemas.openxmlformats.org/drawingml/2006/table">
            <a:tbl>
              <a:tblPr/>
              <a:tblGrid>
                <a:gridCol w="1234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9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2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07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22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21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74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06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4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10 </a:t>
                      </a:r>
                      <a:r>
                        <a:rPr kumimoji="0" lang="en-US" sz="2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dam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 Box 92">
            <a:extLst>
              <a:ext uri="{FF2B5EF4-FFF2-40B4-BE49-F238E27FC236}">
                <a16:creationId xmlns:a16="http://schemas.microsoft.com/office/drawing/2014/main" id="{FEC69AF6-1DC5-A025-2B22-E11E23C7C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3287" y="2561199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B72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</a:p>
        </p:txBody>
      </p:sp>
      <p:sp>
        <p:nvSpPr>
          <p:cNvPr id="5" name="Text Box 93">
            <a:extLst>
              <a:ext uri="{FF2B5EF4-FFF2-40B4-BE49-F238E27FC236}">
                <a16:creationId xmlns:a16="http://schemas.microsoft.com/office/drawing/2014/main" id="{B5646D83-D454-75C9-6E0D-9FA949BD5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515" y="2554551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B72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6" name="Text Box 94">
            <a:extLst>
              <a:ext uri="{FF2B5EF4-FFF2-40B4-BE49-F238E27FC236}">
                <a16:creationId xmlns:a16="http://schemas.microsoft.com/office/drawing/2014/main" id="{2A68F252-6920-CCF2-C352-98C09C16C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9108" y="2572033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B72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7" name="Text Box 95">
            <a:extLst>
              <a:ext uri="{FF2B5EF4-FFF2-40B4-BE49-F238E27FC236}">
                <a16:creationId xmlns:a16="http://schemas.microsoft.com/office/drawing/2014/main" id="{E92B6E8F-A3F1-A12D-CF3F-1985A49DE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6275" y="2566308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B72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8" name="Text Box 96">
            <a:extLst>
              <a:ext uri="{FF2B5EF4-FFF2-40B4-BE49-F238E27FC236}">
                <a16:creationId xmlns:a16="http://schemas.microsoft.com/office/drawing/2014/main" id="{535C9B2A-F875-6A2D-76CA-0D8657068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345" y="3104620"/>
            <a:ext cx="16034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dam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0,1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02">
            <a:extLst>
              <a:ext uri="{FF2B5EF4-FFF2-40B4-BE49-F238E27FC236}">
                <a16:creationId xmlns:a16="http://schemas.microsoft.com/office/drawing/2014/main" id="{905A61EA-51B2-C10B-5396-AB2464724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010" y="3106883"/>
            <a:ext cx="14000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04">
            <a:extLst>
              <a:ext uri="{FF2B5EF4-FFF2-40B4-BE49-F238E27FC236}">
                <a16:creationId xmlns:a16="http://schemas.microsoft.com/office/drawing/2014/main" id="{CAEC0BD4-1589-70D9-88A9-A41B03B73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2170" y="2921264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6">
            <a:extLst>
              <a:ext uri="{FF2B5EF4-FFF2-40B4-BE49-F238E27FC236}">
                <a16:creationId xmlns:a16="http://schemas.microsoft.com/office/drawing/2014/main" id="{5EEBB615-23C8-71A1-4E95-6A8752539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434" y="3104620"/>
            <a:ext cx="15137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dam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0,1 km</a:t>
            </a:r>
          </a:p>
        </p:txBody>
      </p:sp>
      <p:sp>
        <p:nvSpPr>
          <p:cNvPr id="12" name="Text Box 107">
            <a:extLst>
              <a:ext uri="{FF2B5EF4-FFF2-40B4-BE49-F238E27FC236}">
                <a16:creationId xmlns:a16="http://schemas.microsoft.com/office/drawing/2014/main" id="{92E79141-A181-774A-85FE-819FA9AB1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7670" y="3084790"/>
            <a:ext cx="13546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cm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0,1 m</a:t>
            </a:r>
          </a:p>
        </p:txBody>
      </p:sp>
      <p:sp>
        <p:nvSpPr>
          <p:cNvPr id="13" name="Text Box 108">
            <a:extLst>
              <a:ext uri="{FF2B5EF4-FFF2-40B4-BE49-F238E27FC236}">
                <a16:creationId xmlns:a16="http://schemas.microsoft.com/office/drawing/2014/main" id="{4D61EEEB-7A60-3DCA-91E9-3D9DBC466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309" y="3059244"/>
            <a:ext cx="14999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mm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0,1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09">
            <a:extLst>
              <a:ext uri="{FF2B5EF4-FFF2-40B4-BE49-F238E27FC236}">
                <a16:creationId xmlns:a16="http://schemas.microsoft.com/office/drawing/2014/main" id="{2F10C410-A25A-23EA-198D-19251802C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7826" y="3199520"/>
            <a:ext cx="13058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0,1 cm</a:t>
            </a:r>
          </a:p>
        </p:txBody>
      </p:sp>
      <p:sp>
        <p:nvSpPr>
          <p:cNvPr id="16" name="Text Box 83">
            <a:extLst>
              <a:ext uri="{FF2B5EF4-FFF2-40B4-BE49-F238E27FC236}">
                <a16:creationId xmlns:a16="http://schemas.microsoft.com/office/drawing/2014/main" id="{3B899F26-E3E9-479B-C6D0-BAB9AFA6A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889" y="724359"/>
            <a:ext cx="92170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1a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3923F5E-9083-C82D-CDDD-6DEBF9219773}"/>
              </a:ext>
            </a:extLst>
          </p:cNvPr>
          <p:cNvSpPr/>
          <p:nvPr/>
        </p:nvSpPr>
        <p:spPr>
          <a:xfrm>
            <a:off x="11042374" y="6112565"/>
            <a:ext cx="1003852" cy="745435"/>
          </a:xfrm>
          <a:prstGeom prst="rightArrow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B72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</a:p>
        </p:txBody>
      </p:sp>
    </p:spTree>
    <p:extLst>
      <p:ext uri="{BB962C8B-B14F-4D97-AF65-F5344CB8AC3E}">
        <p14:creationId xmlns:p14="http://schemas.microsoft.com/office/powerpoint/2010/main" val="149170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755</Words>
  <Application>Microsoft Office PowerPoint</Application>
  <PresentationFormat>Widescreen</PresentationFormat>
  <Paragraphs>191</Paragraphs>
  <Slides>18</Slides>
  <Notes>0</Notes>
  <HiddenSlides>0</HiddenSlides>
  <MMClips>18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SVN-Blenda Script</vt:lpstr>
      <vt:lpstr>SVN-Poky's</vt:lpstr>
      <vt:lpstr>SVN-Rio 2016</vt:lpstr>
      <vt:lpstr>SVN-Ziclets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</dc:creator>
  <cp:lastModifiedBy>hieu</cp:lastModifiedBy>
  <cp:revision>20</cp:revision>
  <dcterms:created xsi:type="dcterms:W3CDTF">2023-03-25T10:32:07Z</dcterms:created>
  <dcterms:modified xsi:type="dcterms:W3CDTF">2023-03-29T23:09:57Z</dcterms:modified>
</cp:coreProperties>
</file>