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83" r:id="rId3"/>
    <p:sldId id="284" r:id="rId4"/>
    <p:sldId id="260" r:id="rId5"/>
    <p:sldId id="261" r:id="rId6"/>
    <p:sldId id="286" r:id="rId7"/>
    <p:sldId id="287" r:id="rId8"/>
    <p:sldId id="288" r:id="rId9"/>
    <p:sldId id="289" r:id="rId10"/>
    <p:sldId id="290" r:id="rId11"/>
    <p:sldId id="291" r:id="rId12"/>
    <p:sldId id="292" r:id="rId13"/>
    <p:sldId id="293" r:id="rId14"/>
    <p:sldId id="294" r:id="rId15"/>
    <p:sldId id="277" r:id="rId16"/>
    <p:sldId id="266" r:id="rId17"/>
    <p:sldId id="281"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4C7"/>
    <a:srgbClr val="A2531B"/>
    <a:srgbClr val="F03829"/>
    <a:srgbClr val="FCB7A9"/>
    <a:srgbClr val="F0E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1" autoAdjust="0"/>
    <p:restoredTop sz="94660"/>
  </p:normalViewPr>
  <p:slideViewPr>
    <p:cSldViewPr snapToGrid="0" showGuides="1">
      <p:cViewPr varScale="1">
        <p:scale>
          <a:sx n="53" d="100"/>
          <a:sy n="53" d="100"/>
        </p:scale>
        <p:origin x="848" y="52"/>
      </p:cViewPr>
      <p:guideLst/>
    </p:cSldViewPr>
  </p:slideViewPr>
  <p:notesTextViewPr>
    <p:cViewPr>
      <p:scale>
        <a:sx n="1" d="1"/>
        <a:sy n="1" d="1"/>
      </p:scale>
      <p:origin x="0" y="0"/>
    </p:cViewPr>
  </p:notesTextViewPr>
  <p:sorterViewPr>
    <p:cViewPr>
      <p:scale>
        <a:sx n="200" d="100"/>
        <a:sy n="200" d="100"/>
      </p:scale>
      <p:origin x="0" y="-238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07B9F-6764-4EB1-87C7-02295460DCD3}" type="datetimeFigureOut">
              <a:rPr lang="zh-CN" altLang="en-US" smtClean="0"/>
              <a:t>2023/4/1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056BE-FF85-4879-923C-7693074A800D}" type="slidenum">
              <a:rPr lang="zh-CN" altLang="en-US" smtClean="0"/>
              <a:t>‹#›</a:t>
            </a:fld>
            <a:endParaRPr lang="zh-CN" altLang="en-US"/>
          </a:p>
        </p:txBody>
      </p:sp>
    </p:spTree>
    <p:extLst>
      <p:ext uri="{BB962C8B-B14F-4D97-AF65-F5344CB8AC3E}">
        <p14:creationId xmlns:p14="http://schemas.microsoft.com/office/powerpoint/2010/main" val="264413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1</a:t>
            </a:fld>
            <a:endParaRPr lang="zh-CN" altLang="en-US"/>
          </a:p>
        </p:txBody>
      </p:sp>
    </p:spTree>
    <p:extLst>
      <p:ext uri="{BB962C8B-B14F-4D97-AF65-F5344CB8AC3E}">
        <p14:creationId xmlns:p14="http://schemas.microsoft.com/office/powerpoint/2010/main" val="250088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11</a:t>
            </a:fld>
            <a:endParaRPr lang="zh-CN" altLang="en-US"/>
          </a:p>
        </p:txBody>
      </p:sp>
    </p:spTree>
    <p:extLst>
      <p:ext uri="{BB962C8B-B14F-4D97-AF65-F5344CB8AC3E}">
        <p14:creationId xmlns:p14="http://schemas.microsoft.com/office/powerpoint/2010/main" val="381236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12</a:t>
            </a:fld>
            <a:endParaRPr lang="zh-CN" altLang="en-US"/>
          </a:p>
        </p:txBody>
      </p:sp>
    </p:spTree>
    <p:extLst>
      <p:ext uri="{BB962C8B-B14F-4D97-AF65-F5344CB8AC3E}">
        <p14:creationId xmlns:p14="http://schemas.microsoft.com/office/powerpoint/2010/main" val="170803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13</a:t>
            </a:fld>
            <a:endParaRPr lang="zh-CN" altLang="en-US"/>
          </a:p>
        </p:txBody>
      </p:sp>
    </p:spTree>
    <p:extLst>
      <p:ext uri="{BB962C8B-B14F-4D97-AF65-F5344CB8AC3E}">
        <p14:creationId xmlns:p14="http://schemas.microsoft.com/office/powerpoint/2010/main" val="385037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14</a:t>
            </a:fld>
            <a:endParaRPr lang="zh-CN" altLang="en-US"/>
          </a:p>
        </p:txBody>
      </p:sp>
    </p:spTree>
    <p:extLst>
      <p:ext uri="{BB962C8B-B14F-4D97-AF65-F5344CB8AC3E}">
        <p14:creationId xmlns:p14="http://schemas.microsoft.com/office/powerpoint/2010/main" val="339170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15</a:t>
            </a:fld>
            <a:endParaRPr lang="zh-CN" altLang="en-US"/>
          </a:p>
        </p:txBody>
      </p:sp>
    </p:spTree>
    <p:extLst>
      <p:ext uri="{BB962C8B-B14F-4D97-AF65-F5344CB8AC3E}">
        <p14:creationId xmlns:p14="http://schemas.microsoft.com/office/powerpoint/2010/main" val="280964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16</a:t>
            </a:fld>
            <a:endParaRPr lang="zh-CN" altLang="en-US"/>
          </a:p>
        </p:txBody>
      </p:sp>
    </p:spTree>
    <p:extLst>
      <p:ext uri="{BB962C8B-B14F-4D97-AF65-F5344CB8AC3E}">
        <p14:creationId xmlns:p14="http://schemas.microsoft.com/office/powerpoint/2010/main" val="331427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17</a:t>
            </a:fld>
            <a:endParaRPr lang="zh-CN" altLang="en-US"/>
          </a:p>
        </p:txBody>
      </p:sp>
    </p:spTree>
    <p:extLst>
      <p:ext uri="{BB962C8B-B14F-4D97-AF65-F5344CB8AC3E}">
        <p14:creationId xmlns:p14="http://schemas.microsoft.com/office/powerpoint/2010/main" val="153449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3</a:t>
            </a:fld>
            <a:endParaRPr lang="zh-CN" altLang="en-US"/>
          </a:p>
        </p:txBody>
      </p:sp>
    </p:spTree>
    <p:extLst>
      <p:ext uri="{BB962C8B-B14F-4D97-AF65-F5344CB8AC3E}">
        <p14:creationId xmlns:p14="http://schemas.microsoft.com/office/powerpoint/2010/main" val="282592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0056BE-FF85-4879-923C-7693074A800D}" type="slidenum">
              <a:rPr lang="zh-CN" altLang="en-US" smtClean="0"/>
              <a:t>4</a:t>
            </a:fld>
            <a:endParaRPr lang="zh-CN" altLang="en-US"/>
          </a:p>
        </p:txBody>
      </p:sp>
    </p:spTree>
    <p:extLst>
      <p:ext uri="{BB962C8B-B14F-4D97-AF65-F5344CB8AC3E}">
        <p14:creationId xmlns:p14="http://schemas.microsoft.com/office/powerpoint/2010/main" val="242088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5</a:t>
            </a:fld>
            <a:endParaRPr lang="zh-CN" altLang="en-US"/>
          </a:p>
        </p:txBody>
      </p:sp>
    </p:spTree>
    <p:extLst>
      <p:ext uri="{BB962C8B-B14F-4D97-AF65-F5344CB8AC3E}">
        <p14:creationId xmlns:p14="http://schemas.microsoft.com/office/powerpoint/2010/main" val="179370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6</a:t>
            </a:fld>
            <a:endParaRPr lang="zh-CN" altLang="en-US"/>
          </a:p>
        </p:txBody>
      </p:sp>
    </p:spTree>
    <p:extLst>
      <p:ext uri="{BB962C8B-B14F-4D97-AF65-F5344CB8AC3E}">
        <p14:creationId xmlns:p14="http://schemas.microsoft.com/office/powerpoint/2010/main" val="415254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7</a:t>
            </a:fld>
            <a:endParaRPr lang="zh-CN" altLang="en-US"/>
          </a:p>
        </p:txBody>
      </p:sp>
    </p:spTree>
    <p:extLst>
      <p:ext uri="{BB962C8B-B14F-4D97-AF65-F5344CB8AC3E}">
        <p14:creationId xmlns:p14="http://schemas.microsoft.com/office/powerpoint/2010/main" val="109951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8</a:t>
            </a:fld>
            <a:endParaRPr lang="zh-CN" altLang="en-US"/>
          </a:p>
        </p:txBody>
      </p:sp>
    </p:spTree>
    <p:extLst>
      <p:ext uri="{BB962C8B-B14F-4D97-AF65-F5344CB8AC3E}">
        <p14:creationId xmlns:p14="http://schemas.microsoft.com/office/powerpoint/2010/main" val="148414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9</a:t>
            </a:fld>
            <a:endParaRPr lang="zh-CN" altLang="en-US"/>
          </a:p>
        </p:txBody>
      </p:sp>
    </p:spTree>
    <p:extLst>
      <p:ext uri="{BB962C8B-B14F-4D97-AF65-F5344CB8AC3E}">
        <p14:creationId xmlns:p14="http://schemas.microsoft.com/office/powerpoint/2010/main" val="216552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50056BE-FF85-4879-923C-7693074A800D}" type="slidenum">
              <a:rPr lang="zh-CN" altLang="en-US" smtClean="0"/>
              <a:t>10</a:t>
            </a:fld>
            <a:endParaRPr lang="zh-CN" altLang="en-US"/>
          </a:p>
        </p:txBody>
      </p:sp>
    </p:spTree>
    <p:extLst>
      <p:ext uri="{BB962C8B-B14F-4D97-AF65-F5344CB8AC3E}">
        <p14:creationId xmlns:p14="http://schemas.microsoft.com/office/powerpoint/2010/main" val="263531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63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78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68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A2FFBA-1E2C-4123-8987-F88B550E22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3" name="图片 2">
            <a:extLst>
              <a:ext uri="{FF2B5EF4-FFF2-40B4-BE49-F238E27FC236}">
                <a16:creationId xmlns:a16="http://schemas.microsoft.com/office/drawing/2014/main" id="{7DEF815F-5860-4A5A-9E71-3EA7E9561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4" name="图片 3">
            <a:extLst>
              <a:ext uri="{FF2B5EF4-FFF2-40B4-BE49-F238E27FC236}">
                <a16:creationId xmlns:a16="http://schemas.microsoft.com/office/drawing/2014/main" id="{7748433E-E058-44F7-9322-A10A16F508A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157765" y="5267724"/>
            <a:ext cx="838200" cy="1323975"/>
          </a:xfrm>
          <a:prstGeom prst="rect">
            <a:avLst/>
          </a:prstGeom>
        </p:spPr>
      </p:pic>
      <p:pic>
        <p:nvPicPr>
          <p:cNvPr id="5" name="图片 4">
            <a:extLst>
              <a:ext uri="{FF2B5EF4-FFF2-40B4-BE49-F238E27FC236}">
                <a16:creationId xmlns:a16="http://schemas.microsoft.com/office/drawing/2014/main" id="{97A7C4BF-6D02-4E4E-8EF2-1D24DD15033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1320063" y="5674123"/>
            <a:ext cx="419100" cy="657225"/>
          </a:xfrm>
          <a:prstGeom prst="rect">
            <a:avLst/>
          </a:prstGeom>
        </p:spPr>
      </p:pic>
      <p:pic>
        <p:nvPicPr>
          <p:cNvPr id="6" name="图片 5">
            <a:extLst>
              <a:ext uri="{FF2B5EF4-FFF2-40B4-BE49-F238E27FC236}">
                <a16:creationId xmlns:a16="http://schemas.microsoft.com/office/drawing/2014/main" id="{7E8E4AC6-A390-4268-8477-A279CAC5AE5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flipH="1">
            <a:off x="-3" y="0"/>
            <a:ext cx="3946693" cy="1536796"/>
          </a:xfrm>
          <a:prstGeom prst="rect">
            <a:avLst/>
          </a:prstGeom>
        </p:spPr>
      </p:pic>
      <p:pic>
        <p:nvPicPr>
          <p:cNvPr id="8" name="图片 7">
            <a:extLst>
              <a:ext uri="{FF2B5EF4-FFF2-40B4-BE49-F238E27FC236}">
                <a16:creationId xmlns:a16="http://schemas.microsoft.com/office/drawing/2014/main" id="{594BA626-3DE3-48A9-9E6B-509872FA2B2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a:off x="8245307" y="0"/>
            <a:ext cx="3946693" cy="1536796"/>
          </a:xfrm>
          <a:prstGeom prst="rect">
            <a:avLst/>
          </a:prstGeom>
        </p:spPr>
      </p:pic>
      <p:pic>
        <p:nvPicPr>
          <p:cNvPr id="7" name="Picture 6" descr="Diagram&#10;&#10;Description automatically generated">
            <a:extLst>
              <a:ext uri="{FF2B5EF4-FFF2-40B4-BE49-F238E27FC236}">
                <a16:creationId xmlns:a16="http://schemas.microsoft.com/office/drawing/2014/main" id="{E46A6CD5-B759-ABA7-9910-F5781F43B86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78795" y="48559"/>
            <a:ext cx="2301423" cy="2301423"/>
          </a:xfrm>
          <a:prstGeom prst="rect">
            <a:avLst/>
          </a:prstGeom>
        </p:spPr>
      </p:pic>
    </p:spTree>
    <p:extLst>
      <p:ext uri="{BB962C8B-B14F-4D97-AF65-F5344CB8AC3E}">
        <p14:creationId xmlns:p14="http://schemas.microsoft.com/office/powerpoint/2010/main" val="173378013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9"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5.png"/><Relationship Id="rId2" Type="http://schemas.openxmlformats.org/officeDocument/2006/relationships/notesSlide" Target="../notesSlides/notesSlide16.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2.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53621" cy="6858000"/>
          </a:xfrm>
          <a:prstGeom prst="rect">
            <a:avLst/>
          </a:prstGeom>
        </p:spPr>
      </p:pic>
      <p:pic>
        <p:nvPicPr>
          <p:cNvPr id="7" name="图片 6">
            <a:extLst>
              <a:ext uri="{FF2B5EF4-FFF2-40B4-BE49-F238E27FC236}">
                <a16:creationId xmlns:a16="http://schemas.microsoft.com/office/drawing/2014/main" id="{C41384E3-723F-485A-8812-0CFF8B121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320674"/>
            <a:ext cx="4419600" cy="2610517"/>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7318"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9800"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1">
            <a:extLst>
              <a:ext uri="{28A0092B-C50C-407E-A947-70E740481C1C}">
                <a14:useLocalDpi xmlns:a14="http://schemas.microsoft.com/office/drawing/2010/main" val="0"/>
              </a:ext>
            </a:extLst>
          </a:blip>
          <a:srcRect b="12055"/>
          <a:stretch/>
        </p:blipFill>
        <p:spPr>
          <a:xfrm>
            <a:off x="-1"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2229" y="5815808"/>
            <a:ext cx="846421" cy="1042192"/>
          </a:xfrm>
          <a:prstGeom prst="rect">
            <a:avLst/>
          </a:prstGeom>
        </p:spPr>
      </p:pic>
      <p:pic>
        <p:nvPicPr>
          <p:cNvPr id="23" name="图片 22">
            <a:extLst>
              <a:ext uri="{FF2B5EF4-FFF2-40B4-BE49-F238E27FC236}">
                <a16:creationId xmlns:a16="http://schemas.microsoft.com/office/drawing/2014/main" id="{53F9A508-A933-4473-B872-154AFB7148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0611" y="3302793"/>
            <a:ext cx="633413" cy="1785939"/>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98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21026" y="5316906"/>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7209" y="5560219"/>
            <a:ext cx="419100" cy="657225"/>
          </a:xfrm>
          <a:prstGeom prst="rect">
            <a:avLst/>
          </a:prstGeom>
        </p:spPr>
      </p:pic>
      <p:pic>
        <p:nvPicPr>
          <p:cNvPr id="14" name="Picture 13">
            <a:extLst>
              <a:ext uri="{FF2B5EF4-FFF2-40B4-BE49-F238E27FC236}">
                <a16:creationId xmlns:a16="http://schemas.microsoft.com/office/drawing/2014/main" id="{56E2B1AF-8BF8-9153-A171-2149753484F6}"/>
              </a:ext>
            </a:extLst>
          </p:cNvPr>
          <p:cNvPicPr>
            <a:picLocks noChangeAspect="1"/>
          </p:cNvPicPr>
          <p:nvPr/>
        </p:nvPicPr>
        <p:blipFill>
          <a:blip r:embed="rId17"/>
          <a:stretch>
            <a:fillRect/>
          </a:stretch>
        </p:blipFill>
        <p:spPr>
          <a:xfrm>
            <a:off x="-809533" y="1829939"/>
            <a:ext cx="9420830" cy="4193379"/>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18762" y="-320674"/>
            <a:ext cx="4873238" cy="2896898"/>
          </a:xfrm>
          <a:prstGeom prst="rect">
            <a:avLst/>
          </a:prstGeom>
        </p:spPr>
      </p:pic>
      <p:pic>
        <p:nvPicPr>
          <p:cNvPr id="34" name="图片 33">
            <a:extLst>
              <a:ext uri="{FF2B5EF4-FFF2-40B4-BE49-F238E27FC236}">
                <a16:creationId xmlns:a16="http://schemas.microsoft.com/office/drawing/2014/main" id="{BCF7445F-FA40-4E3F-AA9A-E7DFA98C8306}"/>
              </a:ext>
            </a:extLst>
          </p:cNvPr>
          <p:cNvPicPr>
            <a:picLocks noChangeAspect="1"/>
          </p:cNvPicPr>
          <p:nvPr/>
        </p:nvPicPr>
        <p:blipFill rotWithShape="1">
          <a:blip r:embed="rId19">
            <a:extLst>
              <a:ext uri="{28A0092B-C50C-407E-A947-70E740481C1C}">
                <a14:useLocalDpi xmlns:a14="http://schemas.microsoft.com/office/drawing/2010/main" val="0"/>
              </a:ext>
            </a:extLst>
          </a:blip>
          <a:srcRect b="14223"/>
          <a:stretch/>
        </p:blipFill>
        <p:spPr>
          <a:xfrm>
            <a:off x="7636582" y="2900456"/>
            <a:ext cx="4345142" cy="4002883"/>
          </a:xfrm>
          <a:prstGeom prst="rect">
            <a:avLst/>
          </a:prstGeom>
        </p:spPr>
      </p:pic>
      <p:sp>
        <p:nvSpPr>
          <p:cNvPr id="2" name="Rectangle 1">
            <a:extLst>
              <a:ext uri="{FF2B5EF4-FFF2-40B4-BE49-F238E27FC236}">
                <a16:creationId xmlns:a16="http://schemas.microsoft.com/office/drawing/2014/main" id="{21852959-4C14-DB3C-7D61-83ADCC6A6D62}"/>
              </a:ext>
            </a:extLst>
          </p:cNvPr>
          <p:cNvSpPr/>
          <p:nvPr/>
        </p:nvSpPr>
        <p:spPr>
          <a:xfrm>
            <a:off x="4281474" y="550335"/>
            <a:ext cx="4113627" cy="2215991"/>
          </a:xfrm>
          <a:prstGeom prst="rect">
            <a:avLst/>
          </a:prstGeom>
          <a:noFill/>
        </p:spPr>
        <p:txBody>
          <a:bodyPr wrap="none" lIns="91440" tIns="45720" rIns="91440" bIns="45720">
            <a:spAutoFit/>
          </a:bodyPr>
          <a:lstStyle/>
          <a:p>
            <a:pPr algn="ctr"/>
            <a:r>
              <a:rPr lang="en-US" sz="13800" cap="none" spc="0">
                <a:ln w="0"/>
                <a:solidFill>
                  <a:schemeClr val="tx1"/>
                </a:solidFill>
                <a:latin typeface="UTM Dinh Tran" panose="02040603050506020204" pitchFamily="18" charset="0"/>
              </a:rPr>
              <a:t>Kể chuyện</a:t>
            </a:r>
          </a:p>
        </p:txBody>
      </p:sp>
      <p:sp>
        <p:nvSpPr>
          <p:cNvPr id="8" name="Rectangle 7">
            <a:extLst>
              <a:ext uri="{FF2B5EF4-FFF2-40B4-BE49-F238E27FC236}">
                <a16:creationId xmlns:a16="http://schemas.microsoft.com/office/drawing/2014/main" id="{14B861AE-5472-09C4-A884-F5AFF1C87CF3}"/>
              </a:ext>
            </a:extLst>
          </p:cNvPr>
          <p:cNvSpPr/>
          <p:nvPr/>
        </p:nvSpPr>
        <p:spPr>
          <a:xfrm>
            <a:off x="6162316" y="5367955"/>
            <a:ext cx="2073003" cy="461665"/>
          </a:xfrm>
          <a:prstGeom prst="rect">
            <a:avLst/>
          </a:prstGeom>
          <a:noFill/>
        </p:spPr>
        <p:txBody>
          <a:bodyPr wrap="none" lIns="91440" tIns="45720" rIns="91440" bIns="45720">
            <a:spAutoFit/>
          </a:bodyPr>
          <a:lstStyle/>
          <a:p>
            <a:pPr algn="ctr"/>
            <a:r>
              <a:rPr lang="vi-VN" sz="2400" b="1" i="1">
                <a:latin typeface="Times New Roman" panose="02020603050405020304" pitchFamily="18" charset="0"/>
                <a:cs typeface="Times New Roman" panose="02020603050405020304" pitchFamily="18" charset="0"/>
              </a:rPr>
              <a:t>Lương</a:t>
            </a:r>
            <a:r>
              <a:rPr lang="en-US" sz="2400" b="1" i="1">
                <a:latin typeface="Times New Roman" panose="02020603050405020304" pitchFamily="18" charset="0"/>
                <a:cs typeface="Times New Roman" panose="02020603050405020304" pitchFamily="18" charset="0"/>
              </a:rPr>
              <a:t> Tố Nga</a:t>
            </a:r>
          </a:p>
        </p:txBody>
      </p:sp>
    </p:spTree>
    <p:extLst>
      <p:ext uri="{BB962C8B-B14F-4D97-AF65-F5344CB8AC3E}">
        <p14:creationId xmlns:p14="http://schemas.microsoft.com/office/powerpoint/2010/main" val="33785958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par>
                          <p:cTn id="44" fill="hold">
                            <p:stCondLst>
                              <p:cond delay="2000"/>
                            </p:stCondLst>
                            <p:childTnLst>
                              <p:par>
                                <p:cTn id="45" presetID="14" presetClass="entr" presetSubtype="1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2500"/>
                            </p:stCondLst>
                            <p:childTnLst>
                              <p:par>
                                <p:cTn id="49" presetID="16" presetClass="entr" presetSubtype="21"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33DDFE-7F3D-347D-E1F5-F887FDD26C68}"/>
              </a:ext>
            </a:extLst>
          </p:cNvPr>
          <p:cNvSpPr txBox="1"/>
          <p:nvPr/>
        </p:nvSpPr>
        <p:spPr>
          <a:xfrm>
            <a:off x="225266" y="1859340"/>
            <a:ext cx="11741468" cy="1754326"/>
          </a:xfrm>
          <a:prstGeom prst="rect">
            <a:avLst/>
          </a:prstGeom>
          <a:noFill/>
        </p:spPr>
        <p:txBody>
          <a:bodyPr wrap="square">
            <a:spAutoFit/>
          </a:bodyPr>
          <a:lstStyle/>
          <a:p>
            <a:pPr algn="ctr" eaLnBrk="1" hangingPunct="1">
              <a:spcBef>
                <a:spcPct val="0"/>
              </a:spcBef>
              <a:buFontTx/>
              <a:buNone/>
            </a:pPr>
            <a:r>
              <a:rPr lang="en-US" altLang="en-US" sz="5400">
                <a:latin typeface="SVN-Kitten" pitchFamily="50" charset="0"/>
                <a:cs typeface="Times New Roman" panose="02020603050405020304" pitchFamily="18" charset="0"/>
              </a:rPr>
              <a:t>Kể lại câu chuyên theo lời của một nhân vật (Quốc, Lâm hoặc Vân).</a:t>
            </a:r>
          </a:p>
        </p:txBody>
      </p:sp>
      <p:pic>
        <p:nvPicPr>
          <p:cNvPr id="5" name="图片 2">
            <a:extLst>
              <a:ext uri="{FF2B5EF4-FFF2-40B4-BE49-F238E27FC236}">
                <a16:creationId xmlns:a16="http://schemas.microsoft.com/office/drawing/2014/main" id="{E2CC37DA-0F88-3E96-0747-55949BA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13" y="4043452"/>
            <a:ext cx="5839087" cy="2180004"/>
          </a:xfrm>
          <a:prstGeom prst="rect">
            <a:avLst/>
          </a:prstGeom>
        </p:spPr>
      </p:pic>
      <p:sp>
        <p:nvSpPr>
          <p:cNvPr id="6" name="TextBox 5">
            <a:extLst>
              <a:ext uri="{FF2B5EF4-FFF2-40B4-BE49-F238E27FC236}">
                <a16:creationId xmlns:a16="http://schemas.microsoft.com/office/drawing/2014/main" id="{A5F45DD9-6514-5451-ED8B-9A6C1D1A6DED}"/>
              </a:ext>
            </a:extLst>
          </p:cNvPr>
          <p:cNvSpPr txBox="1"/>
          <p:nvPr/>
        </p:nvSpPr>
        <p:spPr>
          <a:xfrm>
            <a:off x="6245412" y="3952250"/>
            <a:ext cx="5839086" cy="2554545"/>
          </a:xfrm>
          <a:prstGeom prst="rect">
            <a:avLst/>
          </a:prstGeom>
          <a:solidFill>
            <a:srgbClr val="F9E4C7"/>
          </a:solidFill>
        </p:spPr>
        <p:txBody>
          <a:bodyPr wrap="square">
            <a:spAutoFit/>
          </a:bodyPr>
          <a:lstStyle/>
          <a:p>
            <a:pPr marL="285750" indent="-285750" eaLnBrk="1" hangingPunct="1">
              <a:spcBef>
                <a:spcPct val="0"/>
              </a:spcBef>
              <a:buFont typeface="Arial" panose="020B0604020202020204" pitchFamily="34" charset="0"/>
              <a:buChar char="•"/>
            </a:pPr>
            <a:r>
              <a:rPr lang="en-US" altLang="en-US" sz="3200" b="1" i="1">
                <a:solidFill>
                  <a:srgbClr val="002060"/>
                </a:solidFill>
                <a:latin typeface="Times New Roman" panose="02020603050405020304" pitchFamily="18" charset="0"/>
                <a:cs typeface="Times New Roman" panose="02020603050405020304" pitchFamily="18" charset="0"/>
              </a:rPr>
              <a:t>Em chọn nhập vai nhân vật (Quốc, Lâm hoặc Vân) - xưng tôi. </a:t>
            </a:r>
          </a:p>
          <a:p>
            <a:pPr marL="285750" indent="-285750" eaLnBrk="1" hangingPunct="1">
              <a:spcBef>
                <a:spcPct val="0"/>
              </a:spcBef>
              <a:buFont typeface="Arial" panose="020B0604020202020204" pitchFamily="34" charset="0"/>
              <a:buChar char="•"/>
            </a:pPr>
            <a:r>
              <a:rPr lang="en-US" altLang="en-US" sz="3200" b="1" i="1">
                <a:solidFill>
                  <a:srgbClr val="002060"/>
                </a:solidFill>
                <a:latin typeface="Times New Roman" panose="02020603050405020304" pitchFamily="18" charset="0"/>
                <a:cs typeface="Times New Roman" panose="02020603050405020304" pitchFamily="18" charset="0"/>
              </a:rPr>
              <a:t>Kể theo cách nhìn, cách nghĩ của 1 trong 3 nhân vật đó. </a:t>
            </a:r>
            <a:endParaRPr lang="en-US" sz="3200" b="1" i="1">
              <a:solidFill>
                <a:srgbClr val="002060"/>
              </a:solidFill>
            </a:endParaRPr>
          </a:p>
        </p:txBody>
      </p:sp>
      <p:pic>
        <p:nvPicPr>
          <p:cNvPr id="3" name="Picture 2">
            <a:extLst>
              <a:ext uri="{FF2B5EF4-FFF2-40B4-BE49-F238E27FC236}">
                <a16:creationId xmlns:a16="http://schemas.microsoft.com/office/drawing/2014/main" id="{ED0C847E-2574-87BD-74A0-1B07409369B6}"/>
              </a:ext>
            </a:extLst>
          </p:cNvPr>
          <p:cNvPicPr>
            <a:picLocks noChangeAspect="1"/>
          </p:cNvPicPr>
          <p:nvPr/>
        </p:nvPicPr>
        <p:blipFill>
          <a:blip r:embed="rId4"/>
          <a:stretch>
            <a:fillRect/>
          </a:stretch>
        </p:blipFill>
        <p:spPr>
          <a:xfrm>
            <a:off x="3031847" y="324012"/>
            <a:ext cx="6133108" cy="1609483"/>
          </a:xfrm>
          <a:prstGeom prst="rect">
            <a:avLst/>
          </a:prstGeom>
        </p:spPr>
      </p:pic>
    </p:spTree>
    <p:extLst>
      <p:ext uri="{BB962C8B-B14F-4D97-AF65-F5344CB8AC3E}">
        <p14:creationId xmlns:p14="http://schemas.microsoft.com/office/powerpoint/2010/main" val="936168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33DDFE-7F3D-347D-E1F5-F887FDD26C68}"/>
              </a:ext>
            </a:extLst>
          </p:cNvPr>
          <p:cNvSpPr txBox="1"/>
          <p:nvPr/>
        </p:nvSpPr>
        <p:spPr>
          <a:xfrm>
            <a:off x="225266" y="1859340"/>
            <a:ext cx="11741468" cy="2631490"/>
          </a:xfrm>
          <a:prstGeom prst="rect">
            <a:avLst/>
          </a:prstGeom>
          <a:noFill/>
        </p:spPr>
        <p:txBody>
          <a:bodyPr wrap="square">
            <a:spAutoFit/>
          </a:bodyPr>
          <a:lstStyle/>
          <a:p>
            <a:pPr algn="ctr" eaLnBrk="1" hangingPunct="1">
              <a:spcBef>
                <a:spcPct val="0"/>
              </a:spcBef>
              <a:buFontTx/>
              <a:buNone/>
            </a:pPr>
            <a:r>
              <a:rPr lang="en-US" altLang="en-US" sz="5500">
                <a:latin typeface="SVN-Kitten" pitchFamily="50" charset="0"/>
                <a:cs typeface="Times New Roman" panose="02020603050405020304" pitchFamily="18" charset="0"/>
              </a:rPr>
              <a:t>Thảo luận về ý nghĩa của câu chuyện và bài học mà mỗi em tự rút ra sau khi nghe câu chuyện</a:t>
            </a:r>
          </a:p>
        </p:txBody>
      </p:sp>
      <p:pic>
        <p:nvPicPr>
          <p:cNvPr id="5" name="图片 2">
            <a:extLst>
              <a:ext uri="{FF2B5EF4-FFF2-40B4-BE49-F238E27FC236}">
                <a16:creationId xmlns:a16="http://schemas.microsoft.com/office/drawing/2014/main" id="{E2CC37DA-0F88-3E96-0747-55949BA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926" y="4490830"/>
            <a:ext cx="5839087" cy="2180004"/>
          </a:xfrm>
          <a:prstGeom prst="rect">
            <a:avLst/>
          </a:prstGeom>
        </p:spPr>
      </p:pic>
      <p:pic>
        <p:nvPicPr>
          <p:cNvPr id="3" name="Picture 2">
            <a:extLst>
              <a:ext uri="{FF2B5EF4-FFF2-40B4-BE49-F238E27FC236}">
                <a16:creationId xmlns:a16="http://schemas.microsoft.com/office/drawing/2014/main" id="{286533E2-75D6-9A63-70AB-F5652AD8AA8D}"/>
              </a:ext>
            </a:extLst>
          </p:cNvPr>
          <p:cNvPicPr>
            <a:picLocks noChangeAspect="1"/>
          </p:cNvPicPr>
          <p:nvPr/>
        </p:nvPicPr>
        <p:blipFill>
          <a:blip r:embed="rId4"/>
          <a:stretch>
            <a:fillRect/>
          </a:stretch>
        </p:blipFill>
        <p:spPr>
          <a:xfrm>
            <a:off x="3126926" y="187166"/>
            <a:ext cx="6133108" cy="1609483"/>
          </a:xfrm>
          <a:prstGeom prst="rect">
            <a:avLst/>
          </a:prstGeom>
        </p:spPr>
      </p:pic>
    </p:spTree>
    <p:extLst>
      <p:ext uri="{BB962C8B-B14F-4D97-AF65-F5344CB8AC3E}">
        <p14:creationId xmlns:p14="http://schemas.microsoft.com/office/powerpoint/2010/main" val="10566494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45" y="24865"/>
            <a:ext cx="1774682"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9">
            <a:extLst>
              <a:ext uri="{28A0092B-C50C-407E-A947-70E740481C1C}">
                <a14:useLocalDpi xmlns:a14="http://schemas.microsoft.com/office/drawing/2010/main" val="0"/>
              </a:ext>
            </a:extLst>
          </a:blip>
          <a:srcRect b="12055"/>
          <a:stretch/>
        </p:blipFill>
        <p:spPr>
          <a:xfrm flipH="1">
            <a:off x="6834187" y="24865"/>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4">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18" name="图片 2" descr="2">
            <a:extLst>
              <a:ext uri="{FF2B5EF4-FFF2-40B4-BE49-F238E27FC236}">
                <a16:creationId xmlns:a16="http://schemas.microsoft.com/office/drawing/2014/main" id="{C9BA949F-64EC-33DC-0239-1CB692989B76}"/>
              </a:ext>
            </a:extLst>
          </p:cNvPr>
          <p:cNvPicPr>
            <a:picLocks noChangeAspect="1"/>
          </p:cNvPicPr>
          <p:nvPr/>
        </p:nvPicPr>
        <p:blipFill>
          <a:blip r:embed="rId15"/>
          <a:stretch>
            <a:fillRect/>
          </a:stretch>
        </p:blipFill>
        <p:spPr>
          <a:xfrm>
            <a:off x="2606037" y="2856247"/>
            <a:ext cx="5147311" cy="4363254"/>
          </a:xfrm>
          <a:prstGeom prst="rect">
            <a:avLst/>
          </a:prstGeom>
        </p:spPr>
      </p:pic>
      <p:pic>
        <p:nvPicPr>
          <p:cNvPr id="4" name="Picture 3">
            <a:extLst>
              <a:ext uri="{FF2B5EF4-FFF2-40B4-BE49-F238E27FC236}">
                <a16:creationId xmlns:a16="http://schemas.microsoft.com/office/drawing/2014/main" id="{457E30B3-26DC-683E-3BE9-52634EE3FF61}"/>
              </a:ext>
            </a:extLst>
          </p:cNvPr>
          <p:cNvPicPr>
            <a:picLocks noChangeAspect="1"/>
          </p:cNvPicPr>
          <p:nvPr/>
        </p:nvPicPr>
        <p:blipFill>
          <a:blip r:embed="rId16"/>
          <a:stretch>
            <a:fillRect/>
          </a:stretch>
        </p:blipFill>
        <p:spPr>
          <a:xfrm>
            <a:off x="371295" y="1186854"/>
            <a:ext cx="10900593" cy="3078747"/>
          </a:xfrm>
          <a:prstGeom prst="rect">
            <a:avLst/>
          </a:prstGeom>
        </p:spPr>
      </p:pic>
    </p:spTree>
    <p:extLst>
      <p:ext uri="{BB962C8B-B14F-4D97-AF65-F5344CB8AC3E}">
        <p14:creationId xmlns:p14="http://schemas.microsoft.com/office/powerpoint/2010/main" val="86734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1+#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par>
                          <p:cTn id="31" fill="hold">
                            <p:stCondLst>
                              <p:cond delay="2000"/>
                            </p:stCondLst>
                            <p:childTnLst>
                              <p:par>
                                <p:cTn id="32" presetID="14" presetClass="entr" presetSubtype="1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33DDFE-7F3D-347D-E1F5-F887FDD26C68}"/>
              </a:ext>
            </a:extLst>
          </p:cNvPr>
          <p:cNvSpPr txBox="1"/>
          <p:nvPr/>
        </p:nvSpPr>
        <p:spPr>
          <a:xfrm>
            <a:off x="185023" y="2019360"/>
            <a:ext cx="11821954" cy="2308324"/>
          </a:xfrm>
          <a:prstGeom prst="rect">
            <a:avLst/>
          </a:prstGeom>
          <a:noFill/>
        </p:spPr>
        <p:txBody>
          <a:bodyPr wrap="square">
            <a:spAutoFit/>
          </a:bodyPr>
          <a:lstStyle/>
          <a:p>
            <a:pPr marL="685800" indent="-685800" eaLnBrk="1" hangingPunct="1">
              <a:spcBef>
                <a:spcPct val="0"/>
              </a:spcBef>
              <a:buFont typeface="Arial" panose="020B0604020202020204" pitchFamily="34" charset="0"/>
              <a:buChar char="•"/>
            </a:pPr>
            <a:r>
              <a:rPr lang="en-US" altLang="en-US" sz="4800">
                <a:solidFill>
                  <a:srgbClr val="002060"/>
                </a:solidFill>
                <a:latin typeface="SVN-Kitten" pitchFamily="50" charset="0"/>
                <a:cs typeface="Times New Roman" panose="02020603050405020304" pitchFamily="18" charset="0"/>
              </a:rPr>
              <a:t>Kể lại theo lời một nhân vật. </a:t>
            </a:r>
          </a:p>
          <a:p>
            <a:pPr marL="685800" indent="-685800" eaLnBrk="1" hangingPunct="1">
              <a:spcBef>
                <a:spcPct val="0"/>
              </a:spcBef>
              <a:buFont typeface="Arial" panose="020B0604020202020204" pitchFamily="34" charset="0"/>
              <a:buChar char="•"/>
            </a:pPr>
            <a:r>
              <a:rPr lang="en-US" altLang="en-US" sz="4800">
                <a:solidFill>
                  <a:srgbClr val="002060"/>
                </a:solidFill>
                <a:latin typeface="SVN-Kitten" pitchFamily="50" charset="0"/>
                <a:cs typeface="Times New Roman" panose="02020603050405020304" pitchFamily="18" charset="0"/>
              </a:rPr>
              <a:t>Nêu ý nghĩa câu chuyện.</a:t>
            </a:r>
          </a:p>
          <a:p>
            <a:pPr marL="685800" indent="-685800" eaLnBrk="1" hangingPunct="1">
              <a:spcBef>
                <a:spcPct val="0"/>
              </a:spcBef>
              <a:buFont typeface="Arial" panose="020B0604020202020204" pitchFamily="34" charset="0"/>
              <a:buChar char="•"/>
            </a:pPr>
            <a:r>
              <a:rPr lang="en-US" altLang="en-US" sz="4800">
                <a:solidFill>
                  <a:srgbClr val="002060"/>
                </a:solidFill>
                <a:latin typeface="SVN-Kitten" pitchFamily="50" charset="0"/>
                <a:cs typeface="Times New Roman" panose="02020603050405020304" pitchFamily="18" charset="0"/>
              </a:rPr>
              <a:t>Bài học em tự rút ra sau khi nghe câu chuyện.</a:t>
            </a:r>
          </a:p>
        </p:txBody>
      </p:sp>
      <p:pic>
        <p:nvPicPr>
          <p:cNvPr id="5" name="图片 2">
            <a:extLst>
              <a:ext uri="{FF2B5EF4-FFF2-40B4-BE49-F238E27FC236}">
                <a16:creationId xmlns:a16="http://schemas.microsoft.com/office/drawing/2014/main" id="{E2CC37DA-0F88-3E96-0747-55949BA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926" y="4490830"/>
            <a:ext cx="5839087" cy="2180004"/>
          </a:xfrm>
          <a:prstGeom prst="rect">
            <a:avLst/>
          </a:prstGeom>
        </p:spPr>
      </p:pic>
      <p:pic>
        <p:nvPicPr>
          <p:cNvPr id="3" name="Picture 2">
            <a:extLst>
              <a:ext uri="{FF2B5EF4-FFF2-40B4-BE49-F238E27FC236}">
                <a16:creationId xmlns:a16="http://schemas.microsoft.com/office/drawing/2014/main" id="{0D2C03BF-5E8B-5FD1-0A90-C47D7757044E}"/>
              </a:ext>
            </a:extLst>
          </p:cNvPr>
          <p:cNvPicPr>
            <a:picLocks noChangeAspect="1"/>
          </p:cNvPicPr>
          <p:nvPr/>
        </p:nvPicPr>
        <p:blipFill>
          <a:blip r:embed="rId4"/>
          <a:stretch>
            <a:fillRect/>
          </a:stretch>
        </p:blipFill>
        <p:spPr>
          <a:xfrm>
            <a:off x="3029446" y="0"/>
            <a:ext cx="6133108" cy="1609483"/>
          </a:xfrm>
          <a:prstGeom prst="rect">
            <a:avLst/>
          </a:prstGeom>
        </p:spPr>
      </p:pic>
    </p:spTree>
    <p:extLst>
      <p:ext uri="{BB962C8B-B14F-4D97-AF65-F5344CB8AC3E}">
        <p14:creationId xmlns:p14="http://schemas.microsoft.com/office/powerpoint/2010/main" val="281767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45" y="24865"/>
            <a:ext cx="1774682"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9">
            <a:extLst>
              <a:ext uri="{28A0092B-C50C-407E-A947-70E740481C1C}">
                <a14:useLocalDpi xmlns:a14="http://schemas.microsoft.com/office/drawing/2010/main" val="0"/>
              </a:ext>
            </a:extLst>
          </a:blip>
          <a:srcRect b="12055"/>
          <a:stretch/>
        </p:blipFill>
        <p:spPr>
          <a:xfrm flipH="1">
            <a:off x="6834187" y="24865"/>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4">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18" name="图片 2" descr="2">
            <a:extLst>
              <a:ext uri="{FF2B5EF4-FFF2-40B4-BE49-F238E27FC236}">
                <a16:creationId xmlns:a16="http://schemas.microsoft.com/office/drawing/2014/main" id="{C9BA949F-64EC-33DC-0239-1CB692989B76}"/>
              </a:ext>
            </a:extLst>
          </p:cNvPr>
          <p:cNvPicPr>
            <a:picLocks noChangeAspect="1"/>
          </p:cNvPicPr>
          <p:nvPr/>
        </p:nvPicPr>
        <p:blipFill>
          <a:blip r:embed="rId15"/>
          <a:stretch>
            <a:fillRect/>
          </a:stretch>
        </p:blipFill>
        <p:spPr>
          <a:xfrm>
            <a:off x="2606037" y="2856247"/>
            <a:ext cx="5147311" cy="4363254"/>
          </a:xfrm>
          <a:prstGeom prst="rect">
            <a:avLst/>
          </a:prstGeom>
        </p:spPr>
      </p:pic>
      <p:pic>
        <p:nvPicPr>
          <p:cNvPr id="4" name="Picture 3">
            <a:extLst>
              <a:ext uri="{FF2B5EF4-FFF2-40B4-BE49-F238E27FC236}">
                <a16:creationId xmlns:a16="http://schemas.microsoft.com/office/drawing/2014/main" id="{06458103-5E81-862C-6A9B-FABE380E9BE5}"/>
              </a:ext>
            </a:extLst>
          </p:cNvPr>
          <p:cNvPicPr>
            <a:picLocks noChangeAspect="1"/>
          </p:cNvPicPr>
          <p:nvPr/>
        </p:nvPicPr>
        <p:blipFill>
          <a:blip r:embed="rId16"/>
          <a:stretch>
            <a:fillRect/>
          </a:stretch>
        </p:blipFill>
        <p:spPr>
          <a:xfrm>
            <a:off x="1697561" y="1257280"/>
            <a:ext cx="8626588" cy="3078747"/>
          </a:xfrm>
          <a:prstGeom prst="rect">
            <a:avLst/>
          </a:prstGeom>
        </p:spPr>
      </p:pic>
    </p:spTree>
    <p:extLst>
      <p:ext uri="{BB962C8B-B14F-4D97-AF65-F5344CB8AC3E}">
        <p14:creationId xmlns:p14="http://schemas.microsoft.com/office/powerpoint/2010/main" val="3200308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1+#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9">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4">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id="{F1D90933-CBA2-47CF-AB22-9E83B2A84456}"/>
              </a:ext>
            </a:extLst>
          </p:cNvPr>
          <p:cNvPicPr>
            <a:picLocks noChangeAspect="1"/>
          </p:cNvPicPr>
          <p:nvPr/>
        </p:nvPicPr>
        <p:blipFill rotWithShape="1">
          <a:blip r:embed="rId15">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4" name="TextBox 3">
            <a:extLst>
              <a:ext uri="{FF2B5EF4-FFF2-40B4-BE49-F238E27FC236}">
                <a16:creationId xmlns:a16="http://schemas.microsoft.com/office/drawing/2014/main" id="{A25E3BFE-082D-F73F-4B28-DCFD2393CD12}"/>
              </a:ext>
            </a:extLst>
          </p:cNvPr>
          <p:cNvSpPr txBox="1"/>
          <p:nvPr/>
        </p:nvSpPr>
        <p:spPr>
          <a:xfrm>
            <a:off x="4923386" y="2505670"/>
            <a:ext cx="6097904" cy="2554545"/>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Khen ngợi một lớp trưởng nữ lớp trưởng vừa học giỏi, vừa chu đáo, xốc vác công việc của lớp, khiến các bạn nam trong lớp ai cũng nể phục</a:t>
            </a:r>
            <a:r>
              <a:rPr lang="en-US" sz="320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21F5B3D-ED22-1AD4-EBE9-A5006B543A19}"/>
              </a:ext>
            </a:extLst>
          </p:cNvPr>
          <p:cNvSpPr txBox="1"/>
          <p:nvPr/>
        </p:nvSpPr>
        <p:spPr>
          <a:xfrm>
            <a:off x="5127607" y="1505011"/>
            <a:ext cx="6097904" cy="830997"/>
          </a:xfrm>
          <a:prstGeom prst="rect">
            <a:avLst/>
          </a:prstGeom>
          <a:noFill/>
        </p:spPr>
        <p:txBody>
          <a:bodyPr wrap="square">
            <a:spAutoFit/>
          </a:bodyPr>
          <a:lstStyle/>
          <a:p>
            <a:r>
              <a:rPr lang="en-US" sz="4800">
                <a:solidFill>
                  <a:srgbClr val="002060"/>
                </a:solidFill>
                <a:latin typeface="SVN-Kitten" pitchFamily="50" charset="0"/>
                <a:cs typeface="Times New Roman" panose="02020603050405020304" pitchFamily="18" charset="0"/>
              </a:rPr>
              <a:t>Ý nghĩa câu chuyện</a:t>
            </a:r>
            <a:endParaRPr lang="en-US"/>
          </a:p>
        </p:txBody>
      </p:sp>
    </p:spTree>
    <p:extLst>
      <p:ext uri="{BB962C8B-B14F-4D97-AF65-F5344CB8AC3E}">
        <p14:creationId xmlns:p14="http://schemas.microsoft.com/office/powerpoint/2010/main" val="3307485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9544240-DF67-4C69-9C4A-0784D8289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7" y="4159321"/>
            <a:ext cx="1848251" cy="1741513"/>
          </a:xfrm>
          <a:prstGeom prst="rect">
            <a:avLst/>
          </a:prstGeom>
        </p:spPr>
      </p:pic>
      <p:pic>
        <p:nvPicPr>
          <p:cNvPr id="22" name="图片 21">
            <a:extLst>
              <a:ext uri="{FF2B5EF4-FFF2-40B4-BE49-F238E27FC236}">
                <a16:creationId xmlns:a16="http://schemas.microsoft.com/office/drawing/2014/main" id="{2C39855C-5F6D-46F8-AAE0-D3D2296D2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126" y="1638072"/>
            <a:ext cx="1021492" cy="1790928"/>
          </a:xfrm>
          <a:prstGeom prst="rect">
            <a:avLst/>
          </a:prstGeom>
        </p:spPr>
      </p:pic>
      <p:sp>
        <p:nvSpPr>
          <p:cNvPr id="13" name="TextBox 12">
            <a:extLst>
              <a:ext uri="{FF2B5EF4-FFF2-40B4-BE49-F238E27FC236}">
                <a16:creationId xmlns:a16="http://schemas.microsoft.com/office/drawing/2014/main" id="{821D8905-944B-A0B3-B528-094E08466B9D}"/>
              </a:ext>
            </a:extLst>
          </p:cNvPr>
          <p:cNvSpPr txBox="1"/>
          <p:nvPr/>
        </p:nvSpPr>
        <p:spPr>
          <a:xfrm>
            <a:off x="3348554" y="2282955"/>
            <a:ext cx="6218356" cy="707886"/>
          </a:xfrm>
          <a:prstGeom prst="rect">
            <a:avLst/>
          </a:prstGeom>
          <a:noFill/>
        </p:spPr>
        <p:txBody>
          <a:bodyPr wrap="square">
            <a:spAutoFit/>
          </a:bodyPr>
          <a:lstStyle/>
          <a:p>
            <a:r>
              <a:rPr lang="en-US" sz="4000">
                <a:latin typeface="Times New Roman" panose="02020603050405020304" pitchFamily="18" charset="0"/>
                <a:cs typeface="Times New Roman" panose="02020603050405020304" pitchFamily="18" charset="0"/>
              </a:rPr>
              <a:t>Luyện tập kể lại câu chuyện</a:t>
            </a:r>
          </a:p>
        </p:txBody>
      </p:sp>
      <p:sp>
        <p:nvSpPr>
          <p:cNvPr id="15" name="TextBox 14">
            <a:extLst>
              <a:ext uri="{FF2B5EF4-FFF2-40B4-BE49-F238E27FC236}">
                <a16:creationId xmlns:a16="http://schemas.microsoft.com/office/drawing/2014/main" id="{78E8B187-01D9-8DA4-ABE8-8975B54047D3}"/>
              </a:ext>
            </a:extLst>
          </p:cNvPr>
          <p:cNvSpPr txBox="1"/>
          <p:nvPr/>
        </p:nvSpPr>
        <p:spPr>
          <a:xfrm>
            <a:off x="4278630" y="156271"/>
            <a:ext cx="3634740" cy="1323439"/>
          </a:xfrm>
          <a:prstGeom prst="rect">
            <a:avLst/>
          </a:prstGeom>
          <a:noFill/>
        </p:spPr>
        <p:txBody>
          <a:bodyPr wrap="square">
            <a:spAutoFit/>
          </a:bodyPr>
          <a:lstStyle/>
          <a:p>
            <a:pPr algn="ctr"/>
            <a:r>
              <a:rPr lang="en-US" sz="8000" u="sng">
                <a:solidFill>
                  <a:schemeClr val="accent1"/>
                </a:solidFill>
                <a:latin typeface="SVN-Kitten" pitchFamily="50" charset="0"/>
                <a:cs typeface="Times New Roman" panose="02020603050405020304" pitchFamily="18" charset="0"/>
              </a:rPr>
              <a:t>Dặn dò</a:t>
            </a:r>
            <a:endParaRPr lang="en-US" sz="3600" u="sng">
              <a:solidFill>
                <a:schemeClr val="accent1"/>
              </a:solidFill>
            </a:endParaRPr>
          </a:p>
        </p:txBody>
      </p:sp>
      <p:sp>
        <p:nvSpPr>
          <p:cNvPr id="17" name="TextBox 16">
            <a:extLst>
              <a:ext uri="{FF2B5EF4-FFF2-40B4-BE49-F238E27FC236}">
                <a16:creationId xmlns:a16="http://schemas.microsoft.com/office/drawing/2014/main" id="{88E83028-68A3-1188-EF4E-379CF632C05A}"/>
              </a:ext>
            </a:extLst>
          </p:cNvPr>
          <p:cNvSpPr txBox="1"/>
          <p:nvPr/>
        </p:nvSpPr>
        <p:spPr>
          <a:xfrm>
            <a:off x="3184724" y="3752806"/>
            <a:ext cx="8919646" cy="2554545"/>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Chuẩn bị: </a:t>
            </a:r>
            <a:r>
              <a:rPr lang="vi-VN" sz="4000">
                <a:latin typeface="Times New Roman" panose="02020603050405020304" pitchFamily="18" charset="0"/>
                <a:cs typeface="Times New Roman" panose="02020603050405020304" pitchFamily="18" charset="0"/>
              </a:rPr>
              <a:t>Xem trước nội dung tiết kể chuyện đã nghe, đã đọc</a:t>
            </a:r>
            <a:r>
              <a:rPr lang="en-US" sz="4000">
                <a:latin typeface="Times New Roman" panose="02020603050405020304" pitchFamily="18" charset="0"/>
                <a:cs typeface="Times New Roman" panose="02020603050405020304" pitchFamily="18" charset="0"/>
              </a:rPr>
              <a:t> để </a:t>
            </a:r>
            <a:r>
              <a:rPr lang="vi-VN" sz="4000">
                <a:latin typeface="Times New Roman" panose="02020603050405020304" pitchFamily="18" charset="0"/>
                <a:cs typeface="Times New Roman" panose="02020603050405020304" pitchFamily="18" charset="0"/>
              </a:rPr>
              <a:t>tìm được câu chuyện về một nữ anh hùng hoặc một phụ nữ có tài</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8500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53" presetClass="entr" presetSubtype="52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fltVal val="0.5"/>
                                          </p:val>
                                        </p:tav>
                                        <p:tav tm="100000">
                                          <p:val>
                                            <p:strVal val="#ppt_x"/>
                                          </p:val>
                                        </p:tav>
                                      </p:tavLst>
                                    </p:anim>
                                    <p:anim calcmode="lin" valueType="num">
                                      <p:cBhvr>
                                        <p:cTn id="14" dur="500" fill="hold"/>
                                        <p:tgtEl>
                                          <p:spTgt spid="22"/>
                                        </p:tgtEl>
                                        <p:attrNameLst>
                                          <p:attrName>ppt_y</p:attrName>
                                        </p:attrNameLst>
                                      </p:cBhvr>
                                      <p:tavLst>
                                        <p:tav tm="0">
                                          <p:val>
                                            <p:fltVal val="0.5"/>
                                          </p:val>
                                        </p:tav>
                                        <p:tav tm="100000">
                                          <p:val>
                                            <p:strVal val="#ppt_y"/>
                                          </p:val>
                                        </p:tav>
                                      </p:tavLst>
                                    </p:anim>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1000"/>
                            </p:stCondLst>
                            <p:childTnLst>
                              <p:par>
                                <p:cTn id="22" presetID="53" presetClass="entr" presetSubtype="52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fltVal val="0.5"/>
                                          </p:val>
                                        </p:tav>
                                        <p:tav tm="100000">
                                          <p:val>
                                            <p:strVal val="#ppt_x"/>
                                          </p:val>
                                        </p:tav>
                                      </p:tavLst>
                                    </p:anim>
                                    <p:anim calcmode="lin" valueType="num">
                                      <p:cBhvr>
                                        <p:cTn id="28" dur="500" fill="hold"/>
                                        <p:tgtEl>
                                          <p:spTgt spid="16"/>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 calcmode="lin" valueType="num">
                                      <p:cBhvr>
                                        <p:cTn id="3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5" grpId="0"/>
      <p:bldP spid="17"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53621" cy="6858000"/>
          </a:xfrm>
          <a:prstGeom prst="rect">
            <a:avLst/>
          </a:prstGeom>
        </p:spPr>
      </p:pic>
      <p:pic>
        <p:nvPicPr>
          <p:cNvPr id="7" name="图片 6">
            <a:extLst>
              <a:ext uri="{FF2B5EF4-FFF2-40B4-BE49-F238E27FC236}">
                <a16:creationId xmlns:a16="http://schemas.microsoft.com/office/drawing/2014/main" id="{C41384E3-723F-485A-8812-0CFF8B121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320674"/>
            <a:ext cx="4419600" cy="2610517"/>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3257"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9800"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1">
            <a:extLst>
              <a:ext uri="{28A0092B-C50C-407E-A947-70E740481C1C}">
                <a14:useLocalDpi xmlns:a14="http://schemas.microsoft.com/office/drawing/2010/main" val="0"/>
              </a:ext>
            </a:extLst>
          </a:blip>
          <a:srcRect b="12055"/>
          <a:stretch/>
        </p:blipFill>
        <p:spPr>
          <a:xfrm>
            <a:off x="-1"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2229" y="5815808"/>
            <a:ext cx="846421" cy="1042192"/>
          </a:xfrm>
          <a:prstGeom prst="rect">
            <a:avLst/>
          </a:prstGeom>
        </p:spPr>
      </p:pic>
      <p:pic>
        <p:nvPicPr>
          <p:cNvPr id="23" name="图片 22">
            <a:extLst>
              <a:ext uri="{FF2B5EF4-FFF2-40B4-BE49-F238E27FC236}">
                <a16:creationId xmlns:a16="http://schemas.microsoft.com/office/drawing/2014/main" id="{53F9A508-A933-4473-B872-154AFB7148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0611" y="3302793"/>
            <a:ext cx="633413" cy="1785939"/>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98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70407"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7209"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8762" y="-320674"/>
            <a:ext cx="4873238" cy="2896898"/>
          </a:xfrm>
          <a:prstGeom prst="rect">
            <a:avLst/>
          </a:prstGeom>
        </p:spPr>
      </p:pic>
      <p:pic>
        <p:nvPicPr>
          <p:cNvPr id="34" name="图片 33">
            <a:extLst>
              <a:ext uri="{FF2B5EF4-FFF2-40B4-BE49-F238E27FC236}">
                <a16:creationId xmlns:a16="http://schemas.microsoft.com/office/drawing/2014/main" id="{BCF7445F-FA40-4E3F-AA9A-E7DFA98C8306}"/>
              </a:ext>
            </a:extLst>
          </p:cNvPr>
          <p:cNvPicPr>
            <a:picLocks noChangeAspect="1"/>
          </p:cNvPicPr>
          <p:nvPr/>
        </p:nvPicPr>
        <p:blipFill rotWithShape="1">
          <a:blip r:embed="rId18">
            <a:extLst>
              <a:ext uri="{28A0092B-C50C-407E-A947-70E740481C1C}">
                <a14:useLocalDpi xmlns:a14="http://schemas.microsoft.com/office/drawing/2010/main" val="0"/>
              </a:ext>
            </a:extLst>
          </a:blip>
          <a:srcRect b="14223"/>
          <a:stretch/>
        </p:blipFill>
        <p:spPr>
          <a:xfrm>
            <a:off x="7198819" y="2855117"/>
            <a:ext cx="4345142" cy="4002883"/>
          </a:xfrm>
          <a:prstGeom prst="rect">
            <a:avLst/>
          </a:prstGeom>
        </p:spPr>
      </p:pic>
      <p:pic>
        <p:nvPicPr>
          <p:cNvPr id="6" name="Picture 5">
            <a:extLst>
              <a:ext uri="{FF2B5EF4-FFF2-40B4-BE49-F238E27FC236}">
                <a16:creationId xmlns:a16="http://schemas.microsoft.com/office/drawing/2014/main" id="{A4B10308-AABD-90F1-E6CE-BAFB85A1C1E1}"/>
              </a:ext>
            </a:extLst>
          </p:cNvPr>
          <p:cNvPicPr>
            <a:picLocks noChangeAspect="1"/>
          </p:cNvPicPr>
          <p:nvPr/>
        </p:nvPicPr>
        <p:blipFill>
          <a:blip r:embed="rId19"/>
          <a:stretch>
            <a:fillRect/>
          </a:stretch>
        </p:blipFill>
        <p:spPr>
          <a:xfrm>
            <a:off x="355877" y="1543897"/>
            <a:ext cx="8604153" cy="3289249"/>
          </a:xfrm>
          <a:prstGeom prst="rect">
            <a:avLst/>
          </a:prstGeom>
        </p:spPr>
      </p:pic>
    </p:spTree>
    <p:extLst>
      <p:ext uri="{BB962C8B-B14F-4D97-AF65-F5344CB8AC3E}">
        <p14:creationId xmlns:p14="http://schemas.microsoft.com/office/powerpoint/2010/main" val="1839511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3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óng mát tâm hồn- Lớp trưởng lớp tôi">
            <a:hlinkClick r:id="" action="ppaction://media"/>
            <a:extLst>
              <a:ext uri="{FF2B5EF4-FFF2-40B4-BE49-F238E27FC236}">
                <a16:creationId xmlns:a16="http://schemas.microsoft.com/office/drawing/2014/main" id="{34AF4EE8-81A3-04E3-B8B5-C96A276A6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77585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33DDFE-7F3D-347D-E1F5-F887FDD26C68}"/>
              </a:ext>
            </a:extLst>
          </p:cNvPr>
          <p:cNvSpPr txBox="1"/>
          <p:nvPr/>
        </p:nvSpPr>
        <p:spPr>
          <a:xfrm>
            <a:off x="225266" y="1859340"/>
            <a:ext cx="11741468" cy="1754326"/>
          </a:xfrm>
          <a:prstGeom prst="rect">
            <a:avLst/>
          </a:prstGeom>
          <a:noFill/>
        </p:spPr>
        <p:txBody>
          <a:bodyPr wrap="square">
            <a:spAutoFit/>
          </a:bodyPr>
          <a:lstStyle/>
          <a:p>
            <a:pPr algn="ctr" eaLnBrk="1" hangingPunct="1">
              <a:spcBef>
                <a:spcPct val="0"/>
              </a:spcBef>
              <a:buFontTx/>
              <a:buNone/>
            </a:pPr>
            <a:r>
              <a:rPr lang="en-US" altLang="en-US" sz="5400">
                <a:latin typeface="SVN-Kitten" pitchFamily="50" charset="0"/>
                <a:cs typeface="Times New Roman" panose="02020603050405020304" pitchFamily="18" charset="0"/>
              </a:rPr>
              <a:t>Dựa theo lời kể của cô giáo (thầy giáo)và các tranh vẽ, kể lại từng đoạn câu chuyện .</a:t>
            </a:r>
          </a:p>
        </p:txBody>
      </p:sp>
      <p:pic>
        <p:nvPicPr>
          <p:cNvPr id="5" name="图片 2">
            <a:extLst>
              <a:ext uri="{FF2B5EF4-FFF2-40B4-BE49-F238E27FC236}">
                <a16:creationId xmlns:a16="http://schemas.microsoft.com/office/drawing/2014/main" id="{E2CC37DA-0F88-3E96-0747-55949BA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52" y="4014169"/>
            <a:ext cx="6947896" cy="2593974"/>
          </a:xfrm>
          <a:prstGeom prst="rect">
            <a:avLst/>
          </a:prstGeom>
        </p:spPr>
      </p:pic>
      <p:pic>
        <p:nvPicPr>
          <p:cNvPr id="3" name="Picture 2">
            <a:extLst>
              <a:ext uri="{FF2B5EF4-FFF2-40B4-BE49-F238E27FC236}">
                <a16:creationId xmlns:a16="http://schemas.microsoft.com/office/drawing/2014/main" id="{4C63CC84-990F-010C-059D-DB106A2F4768}"/>
              </a:ext>
            </a:extLst>
          </p:cNvPr>
          <p:cNvPicPr>
            <a:picLocks noChangeAspect="1"/>
          </p:cNvPicPr>
          <p:nvPr/>
        </p:nvPicPr>
        <p:blipFill>
          <a:blip r:embed="rId4"/>
          <a:stretch>
            <a:fillRect/>
          </a:stretch>
        </p:blipFill>
        <p:spPr>
          <a:xfrm>
            <a:off x="3110619" y="249857"/>
            <a:ext cx="6139204" cy="1609483"/>
          </a:xfrm>
          <a:prstGeom prst="rect">
            <a:avLst/>
          </a:prstGeom>
        </p:spPr>
      </p:pic>
    </p:spTree>
    <p:extLst>
      <p:ext uri="{BB962C8B-B14F-4D97-AF65-F5344CB8AC3E}">
        <p14:creationId xmlns:p14="http://schemas.microsoft.com/office/powerpoint/2010/main" val="11269465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5"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45" y="24865"/>
            <a:ext cx="1774682"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9">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4">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18" name="图片 2" descr="2">
            <a:extLst>
              <a:ext uri="{FF2B5EF4-FFF2-40B4-BE49-F238E27FC236}">
                <a16:creationId xmlns:a16="http://schemas.microsoft.com/office/drawing/2014/main" id="{C9BA949F-64EC-33DC-0239-1CB692989B76}"/>
              </a:ext>
            </a:extLst>
          </p:cNvPr>
          <p:cNvPicPr>
            <a:picLocks noChangeAspect="1"/>
          </p:cNvPicPr>
          <p:nvPr/>
        </p:nvPicPr>
        <p:blipFill>
          <a:blip r:embed="rId15"/>
          <a:stretch>
            <a:fillRect/>
          </a:stretch>
        </p:blipFill>
        <p:spPr>
          <a:xfrm>
            <a:off x="2606037" y="2856247"/>
            <a:ext cx="5147311" cy="4363254"/>
          </a:xfrm>
          <a:prstGeom prst="rect">
            <a:avLst/>
          </a:prstGeom>
        </p:spPr>
      </p:pic>
      <p:pic>
        <p:nvPicPr>
          <p:cNvPr id="2" name="Picture 1">
            <a:extLst>
              <a:ext uri="{FF2B5EF4-FFF2-40B4-BE49-F238E27FC236}">
                <a16:creationId xmlns:a16="http://schemas.microsoft.com/office/drawing/2014/main" id="{6589B01C-9192-92E2-79CB-094462E69968}"/>
              </a:ext>
            </a:extLst>
          </p:cNvPr>
          <p:cNvPicPr>
            <a:picLocks noChangeAspect="1"/>
          </p:cNvPicPr>
          <p:nvPr/>
        </p:nvPicPr>
        <p:blipFill>
          <a:blip r:embed="rId16"/>
          <a:stretch>
            <a:fillRect/>
          </a:stretch>
        </p:blipFill>
        <p:spPr>
          <a:xfrm>
            <a:off x="681360" y="1237424"/>
            <a:ext cx="10967655" cy="3115326"/>
          </a:xfrm>
          <a:prstGeom prst="rect">
            <a:avLst/>
          </a:prstGeom>
        </p:spPr>
      </p:pic>
    </p:spTree>
    <p:extLst>
      <p:ext uri="{BB962C8B-B14F-4D97-AF65-F5344CB8AC3E}">
        <p14:creationId xmlns:p14="http://schemas.microsoft.com/office/powerpoint/2010/main" val="18453683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1+#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100_3559">
            <a:extLst>
              <a:ext uri="{FF2B5EF4-FFF2-40B4-BE49-F238E27FC236}">
                <a16:creationId xmlns:a16="http://schemas.microsoft.com/office/drawing/2014/main" id="{3B1B1B3E-E16B-A80D-440F-726C3F20C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682" y="1703652"/>
            <a:ext cx="5597786" cy="3870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Box 9">
            <a:extLst>
              <a:ext uri="{FF2B5EF4-FFF2-40B4-BE49-F238E27FC236}">
                <a16:creationId xmlns:a16="http://schemas.microsoft.com/office/drawing/2014/main" id="{77A0F0B4-D8BE-C0D2-3396-AC165F225082}"/>
              </a:ext>
            </a:extLst>
          </p:cNvPr>
          <p:cNvSpPr txBox="1">
            <a:spLocks noChangeArrowheads="1"/>
          </p:cNvSpPr>
          <p:nvPr/>
        </p:nvSpPr>
        <p:spPr bwMode="auto">
          <a:xfrm>
            <a:off x="0" y="4476760"/>
            <a:ext cx="59893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a:latin typeface="Times New Roman" panose="02020603050405020304" pitchFamily="18" charset="0"/>
                <a:cs typeface="Times New Roman" panose="02020603050405020304" pitchFamily="18" charset="0"/>
              </a:rPr>
              <a:t>Vân được bầu làm lớp trưởng,mấy bạn trai trong lớp bình luận sôi nổi. Các bạn cho rằng Vân thấp bé, ít nói, học không giỏi,chẳng xứng đáng làm lớp trưởng. </a:t>
            </a:r>
          </a:p>
        </p:txBody>
      </p:sp>
      <p:pic>
        <p:nvPicPr>
          <p:cNvPr id="3" name="Picture 2">
            <a:extLst>
              <a:ext uri="{FF2B5EF4-FFF2-40B4-BE49-F238E27FC236}">
                <a16:creationId xmlns:a16="http://schemas.microsoft.com/office/drawing/2014/main" id="{D4FBCC88-BEAF-FF1A-6DD9-C50E7AEABBBE}"/>
              </a:ext>
            </a:extLst>
          </p:cNvPr>
          <p:cNvPicPr>
            <a:picLocks noChangeAspect="1"/>
          </p:cNvPicPr>
          <p:nvPr/>
        </p:nvPicPr>
        <p:blipFill>
          <a:blip r:embed="rId4"/>
          <a:stretch>
            <a:fillRect/>
          </a:stretch>
        </p:blipFill>
        <p:spPr>
          <a:xfrm>
            <a:off x="1697356" y="1321901"/>
            <a:ext cx="2932430" cy="2962913"/>
          </a:xfrm>
          <a:prstGeom prst="rect">
            <a:avLst/>
          </a:prstGeom>
        </p:spPr>
      </p:pic>
    </p:spTree>
    <p:extLst>
      <p:ext uri="{BB962C8B-B14F-4D97-AF65-F5344CB8AC3E}">
        <p14:creationId xmlns:p14="http://schemas.microsoft.com/office/powerpoint/2010/main" val="2813606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2000"/>
                                        <p:tgtEl>
                                          <p:spTgt spid="3"/>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2500"/>
                            </p:stCondLst>
                            <p:childTnLst>
                              <p:par>
                                <p:cTn id="13" presetID="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7A0F0B4-D8BE-C0D2-3396-AC165F225082}"/>
              </a:ext>
            </a:extLst>
          </p:cNvPr>
          <p:cNvSpPr txBox="1">
            <a:spLocks noChangeArrowheads="1"/>
          </p:cNvSpPr>
          <p:nvPr/>
        </p:nvSpPr>
        <p:spPr bwMode="auto">
          <a:xfrm>
            <a:off x="106680" y="4496186"/>
            <a:ext cx="59893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vi-VN" altLang="en-US" sz="2800">
                <a:latin typeface="Times New Roman" panose="02020603050405020304" pitchFamily="18" charset="0"/>
                <a:cs typeface="Times New Roman" panose="02020603050405020304" pitchFamily="18" charset="0"/>
              </a:rPr>
              <a:t>Không ngờ, trong giờ trả bài kiểm tra môn Địa lí, Vân đạt điểm 10. Trong khi đó, bạn trai coi thường Vân học không giỏi, chỉ được điểm 5. </a:t>
            </a:r>
          </a:p>
        </p:txBody>
      </p:sp>
      <p:pic>
        <p:nvPicPr>
          <p:cNvPr id="3" name="Picture 6" descr="100_3562">
            <a:extLst>
              <a:ext uri="{FF2B5EF4-FFF2-40B4-BE49-F238E27FC236}">
                <a16:creationId xmlns:a16="http://schemas.microsoft.com/office/drawing/2014/main" id="{4A4B88CA-4201-2CFB-284B-98A0FEE9F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48"/>
          <a:stretch/>
        </p:blipFill>
        <p:spPr bwMode="auto">
          <a:xfrm>
            <a:off x="6294385" y="1725931"/>
            <a:ext cx="5345465" cy="367819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475018D8-BE35-8161-E119-219E6FCC94A2}"/>
              </a:ext>
            </a:extLst>
          </p:cNvPr>
          <p:cNvPicPr>
            <a:picLocks noChangeAspect="1"/>
          </p:cNvPicPr>
          <p:nvPr/>
        </p:nvPicPr>
        <p:blipFill>
          <a:blip r:embed="rId4"/>
          <a:stretch>
            <a:fillRect/>
          </a:stretch>
        </p:blipFill>
        <p:spPr>
          <a:xfrm>
            <a:off x="1743208" y="1357996"/>
            <a:ext cx="2932430" cy="2962913"/>
          </a:xfrm>
          <a:prstGeom prst="rect">
            <a:avLst/>
          </a:prstGeom>
        </p:spPr>
      </p:pic>
    </p:spTree>
    <p:extLst>
      <p:ext uri="{BB962C8B-B14F-4D97-AF65-F5344CB8AC3E}">
        <p14:creationId xmlns:p14="http://schemas.microsoft.com/office/powerpoint/2010/main" val="35869789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4" fill="hold" grpId="1"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7A0F0B4-D8BE-C0D2-3396-AC165F225082}"/>
              </a:ext>
            </a:extLst>
          </p:cNvPr>
          <p:cNvSpPr txBox="1">
            <a:spLocks noChangeArrowheads="1"/>
          </p:cNvSpPr>
          <p:nvPr/>
        </p:nvSpPr>
        <p:spPr bwMode="auto">
          <a:xfrm>
            <a:off x="124582" y="4442470"/>
            <a:ext cx="629907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vi-VN" altLang="en-US" sz="2800">
                <a:latin typeface="Times New Roman" panose="02020603050405020304" pitchFamily="18" charset="0"/>
                <a:cs typeface="Times New Roman" panose="02020603050405020304" pitchFamily="18" charset="0"/>
              </a:rPr>
              <a:t>Quốc hốt hoảng vì đến phiên mình trực nhật mà lại ngủ quên. Nhưng vào lớp đã thấy lớp sạch như lau, bàn ghế ngay ngắn. Thì ra lớp trưởng Vân đã làm giúp. Quốc thở phào nhẹ nhõm, biết ơn Vân.</a:t>
            </a:r>
          </a:p>
        </p:txBody>
      </p:sp>
      <p:pic>
        <p:nvPicPr>
          <p:cNvPr id="5" name="Picture 4">
            <a:extLst>
              <a:ext uri="{FF2B5EF4-FFF2-40B4-BE49-F238E27FC236}">
                <a16:creationId xmlns:a16="http://schemas.microsoft.com/office/drawing/2014/main" id="{5461E7FB-77A9-425C-AF10-5D5FAC2133D6}"/>
              </a:ext>
            </a:extLst>
          </p:cNvPr>
          <p:cNvPicPr>
            <a:picLocks noChangeAspect="1"/>
          </p:cNvPicPr>
          <p:nvPr/>
        </p:nvPicPr>
        <p:blipFill rotWithShape="1">
          <a:blip r:embed="rId3"/>
          <a:srcRect t="8346" r="58516" b="22820"/>
          <a:stretch/>
        </p:blipFill>
        <p:spPr>
          <a:xfrm>
            <a:off x="1702174" y="1381859"/>
            <a:ext cx="2823211" cy="2966885"/>
          </a:xfrm>
          <a:prstGeom prst="rect">
            <a:avLst/>
          </a:prstGeom>
        </p:spPr>
      </p:pic>
      <p:sp>
        <p:nvSpPr>
          <p:cNvPr id="6" name="Rectangle 5">
            <a:extLst>
              <a:ext uri="{FF2B5EF4-FFF2-40B4-BE49-F238E27FC236}">
                <a16:creationId xmlns:a16="http://schemas.microsoft.com/office/drawing/2014/main" id="{BCE2B815-AD58-9AB8-0269-89D3392A5E6D}"/>
              </a:ext>
            </a:extLst>
          </p:cNvPr>
          <p:cNvSpPr/>
          <p:nvPr/>
        </p:nvSpPr>
        <p:spPr>
          <a:xfrm>
            <a:off x="3365239" y="2087225"/>
            <a:ext cx="1266081" cy="923330"/>
          </a:xfrm>
          <a:prstGeom prst="rect">
            <a:avLst/>
          </a:prstGeom>
          <a:noFill/>
        </p:spPr>
        <p:txBody>
          <a:bodyPr wrap="square" lIns="91440" tIns="45720" rIns="91440" bIns="45720">
            <a:spAutoFit/>
          </a:bodyPr>
          <a:lstStyle/>
          <a:p>
            <a:pPr algn="ctr"/>
            <a:r>
              <a:rPr lang="en-US" sz="5400" b="1" cap="none" spc="0">
                <a:ln w="0"/>
                <a:solidFill>
                  <a:srgbClr val="FF0000"/>
                </a:solidFill>
                <a:latin typeface="SVN-Kitten" pitchFamily="50" charset="0"/>
                <a:cs typeface="Times New Roman" panose="02020603050405020304" pitchFamily="18" charset="0"/>
              </a:rPr>
              <a:t>3</a:t>
            </a:r>
          </a:p>
        </p:txBody>
      </p:sp>
      <p:pic>
        <p:nvPicPr>
          <p:cNvPr id="3" name="Picture 6" descr="100_3563">
            <a:extLst>
              <a:ext uri="{FF2B5EF4-FFF2-40B4-BE49-F238E27FC236}">
                <a16:creationId xmlns:a16="http://schemas.microsoft.com/office/drawing/2014/main" id="{346B055F-DA12-3014-86E0-75F481C399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477"/>
          <a:stretch/>
        </p:blipFill>
        <p:spPr bwMode="auto">
          <a:xfrm>
            <a:off x="6686550" y="1744304"/>
            <a:ext cx="5266568" cy="3369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575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16" presetClass="entr" presetSubtype="21" fill="hold" grpId="1"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7A0F0B4-D8BE-C0D2-3396-AC165F225082}"/>
              </a:ext>
            </a:extLst>
          </p:cNvPr>
          <p:cNvSpPr txBox="1">
            <a:spLocks noChangeArrowheads="1"/>
          </p:cNvSpPr>
          <p:nvPr/>
        </p:nvSpPr>
        <p:spPr bwMode="auto">
          <a:xfrm>
            <a:off x="0" y="4476760"/>
            <a:ext cx="59893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vi-VN" altLang="en-US" sz="2800">
                <a:latin typeface="Times New Roman" panose="02020603050405020304" pitchFamily="18" charset="0"/>
                <a:cs typeface="Times New Roman" panose="02020603050405020304" pitchFamily="18" charset="0"/>
              </a:rPr>
              <a:t>Vân có sáng kiến mua kem về “ bồi dưỡng “ cho các bạn đang lao động giữa buổi chiều nắng. Quốc tấm tắc khen lớp trưởng, cho rằng lớp trưởng rất tâm lí. </a:t>
            </a:r>
          </a:p>
        </p:txBody>
      </p:sp>
      <p:pic>
        <p:nvPicPr>
          <p:cNvPr id="3" name="Picture 6" descr="100_3566">
            <a:extLst>
              <a:ext uri="{FF2B5EF4-FFF2-40B4-BE49-F238E27FC236}">
                <a16:creationId xmlns:a16="http://schemas.microsoft.com/office/drawing/2014/main" id="{14653021-517B-0920-4D1F-64526892B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77"/>
          <a:stretch/>
        </p:blipFill>
        <p:spPr bwMode="auto">
          <a:xfrm>
            <a:off x="6202682" y="1724501"/>
            <a:ext cx="5642919" cy="34089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CC1E58E7-3265-6106-A100-DDCF8815FD1C}"/>
              </a:ext>
            </a:extLst>
          </p:cNvPr>
          <p:cNvPicPr>
            <a:picLocks noChangeAspect="1"/>
          </p:cNvPicPr>
          <p:nvPr/>
        </p:nvPicPr>
        <p:blipFill>
          <a:blip r:embed="rId4"/>
          <a:stretch>
            <a:fillRect/>
          </a:stretch>
        </p:blipFill>
        <p:spPr>
          <a:xfrm>
            <a:off x="1660777" y="1225648"/>
            <a:ext cx="2956816" cy="2962913"/>
          </a:xfrm>
          <a:prstGeom prst="rect">
            <a:avLst/>
          </a:prstGeom>
        </p:spPr>
      </p:pic>
    </p:spTree>
    <p:extLst>
      <p:ext uri="{BB962C8B-B14F-4D97-AF65-F5344CB8AC3E}">
        <p14:creationId xmlns:p14="http://schemas.microsoft.com/office/powerpoint/2010/main" val="2588254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1"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7A0F0B4-D8BE-C0D2-3396-AC165F225082}"/>
              </a:ext>
            </a:extLst>
          </p:cNvPr>
          <p:cNvSpPr txBox="1">
            <a:spLocks noChangeArrowheads="1"/>
          </p:cNvSpPr>
          <p:nvPr/>
        </p:nvSpPr>
        <p:spPr bwMode="auto">
          <a:xfrm>
            <a:off x="0" y="4476760"/>
            <a:ext cx="59893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vi-VN" altLang="en-US" sz="2800">
                <a:latin typeface="Times New Roman" panose="02020603050405020304" pitchFamily="18" charset="0"/>
                <a:cs typeface="Times New Roman" panose="02020603050405020304" pitchFamily="18" charset="0"/>
              </a:rPr>
              <a:t>Các bạn nam bây giờ rất phục Vân, tự hào về Vân - một lớp trưởng nữ không chỉ học giỏi mà còn gương mẫu, xốc vác trong mọi việc công việc của lớp.</a:t>
            </a:r>
          </a:p>
        </p:txBody>
      </p:sp>
      <p:pic>
        <p:nvPicPr>
          <p:cNvPr id="3" name="Picture 5" descr="100_3557">
            <a:extLst>
              <a:ext uri="{FF2B5EF4-FFF2-40B4-BE49-F238E27FC236}">
                <a16:creationId xmlns:a16="http://schemas.microsoft.com/office/drawing/2014/main" id="{8B307EAD-FABE-6D58-D13A-849041697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020"/>
          <a:stretch/>
        </p:blipFill>
        <p:spPr bwMode="auto">
          <a:xfrm>
            <a:off x="5989320" y="1623060"/>
            <a:ext cx="5888551" cy="31828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D538324-1D7A-E7E0-CE21-806B1BAFEF06}"/>
              </a:ext>
            </a:extLst>
          </p:cNvPr>
          <p:cNvPicPr>
            <a:picLocks noChangeAspect="1"/>
          </p:cNvPicPr>
          <p:nvPr/>
        </p:nvPicPr>
        <p:blipFill>
          <a:blip r:embed="rId4"/>
          <a:stretch>
            <a:fillRect/>
          </a:stretch>
        </p:blipFill>
        <p:spPr>
          <a:xfrm>
            <a:off x="1814234" y="1513847"/>
            <a:ext cx="2956816" cy="2962913"/>
          </a:xfrm>
          <a:prstGeom prst="rect">
            <a:avLst/>
          </a:prstGeom>
        </p:spPr>
      </p:pic>
    </p:spTree>
    <p:extLst>
      <p:ext uri="{BB962C8B-B14F-4D97-AF65-F5344CB8AC3E}">
        <p14:creationId xmlns:p14="http://schemas.microsoft.com/office/powerpoint/2010/main" val="1978268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31" presetClass="entr" presetSubtype="0" fill="hold" grpId="1"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4EA0EC7-7295-4040-BF47-BC16A69057E9"/>
  <p:tag name="ISPRINGONLINEFOLDERID" val="0"/>
  <p:tag name="ISPRINGONLINEFOLDERPATH" val="Content List"/>
  <p:tag name="ISPRINGCLOUDFOLDERID" val="0"/>
  <p:tag name="ISPRINGCLOUDFOLDERPATH" val="Repository"/>
  <p:tag name="ISPRING_OUTPUT_FOLDER" val="C:\Users\Administrator\Desktop\8月作品\01"/>
  <p:tag name="ISPRING_PRESENTATION_TITLE" val="新建 Microsoft PowerPoint 演示文稿"/>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416</Words>
  <Application>Microsoft Office PowerPoint</Application>
  <PresentationFormat>Widescreen</PresentationFormat>
  <Paragraphs>37</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等线</vt:lpstr>
      <vt:lpstr>Arial</vt:lpstr>
      <vt:lpstr>Humanst521 BT</vt:lpstr>
      <vt:lpstr>SVN-Kitten</vt:lpstr>
      <vt:lpstr>Times New Roman</vt:lpstr>
      <vt:lpstr>UTM Dinh Tran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新建 Microsoft PowerPoint 演示文稿</dc:title>
  <dc:creator>HẠNH DUNG</dc:creator>
  <cp:lastModifiedBy>Ngo Thieu Hanh Dung</cp:lastModifiedBy>
  <cp:revision>44</cp:revision>
  <dcterms:created xsi:type="dcterms:W3CDTF">2019-06-26T07:14:23Z</dcterms:created>
  <dcterms:modified xsi:type="dcterms:W3CDTF">2023-04-01T03:38:22Z</dcterms:modified>
</cp:coreProperties>
</file>