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6" r:id="rId3"/>
    <p:sldId id="258" r:id="rId4"/>
    <p:sldId id="259" r:id="rId5"/>
    <p:sldId id="267" r:id="rId6"/>
    <p:sldId id="268" r:id="rId7"/>
    <p:sldId id="269" r:id="rId8"/>
    <p:sldId id="260" r:id="rId9"/>
    <p:sldId id="271" r:id="rId10"/>
    <p:sldId id="270" r:id="rId11"/>
    <p:sldId id="272" r:id="rId12"/>
    <p:sldId id="273" r:id="rId13"/>
    <p:sldId id="261" r:id="rId14"/>
    <p:sldId id="262" r:id="rId15"/>
    <p:sldId id="263" r:id="rId16"/>
    <p:sldId id="264" r:id="rId17"/>
    <p:sldId id="265" r:id="rId18"/>
  </p:sldIdLst>
  <p:sldSz cx="18288000" cy="10287000"/>
  <p:notesSz cx="6858000" cy="9144000"/>
  <p:embeddedFontLst>
    <p:embeddedFont>
      <p:font typeface="#9Slide03 Cabin Condensed Bold" panose="00000806000000000000" pitchFamily="2" charset="0"/>
      <p:bold r:id="rId19"/>
    </p:embeddedFont>
    <p:embeddedFont>
      <p:font typeface="#9Slide03 Comfortaa Bold" panose="00000800000000000000" pitchFamily="2" charset="0"/>
      <p:bold r:id="rId20"/>
    </p:embeddedFont>
    <p:embeddedFont>
      <p:font typeface="#9Slide03 Maven Pro Medium" panose="00000600000000000000" pitchFamily="2" charset="0"/>
      <p:regular r:id="rId21"/>
    </p:embeddedFont>
    <p:embeddedFont>
      <p:font typeface="Balabeloo" panose="020B0604020202020204" charset="-78"/>
      <p:regular r:id="rId22"/>
    </p:embeddedFont>
    <p:embeddedFont>
      <p:font typeface="Baloo Tammudu 2 ExtraBold" panose="020B0604020202020204" charset="0"/>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HP001 4 hàng" panose="020B0604020202020204" charset="0"/>
      <p:regular r:id="rId30"/>
      <p:bold r:id="rId31"/>
    </p:embeddedFont>
    <p:embeddedFont>
      <p:font typeface="HP001 5 hàng" panose="020B0604020202020204" charset="0"/>
      <p:regular r:id="rId32"/>
      <p:bold r:id="rId33"/>
    </p:embeddedFont>
    <p:embeddedFont>
      <p:font typeface="Mali" panose="020B0604020202020204" charset="-34"/>
      <p:regular r:id="rId34"/>
      <p:bold r:id="rId35"/>
      <p:italic r:id="rId36"/>
      <p:boldItalic r:id="rId37"/>
    </p:embeddedFont>
    <p:embeddedFont>
      <p:font typeface="SVN-SAF" panose="02040603050506020204" pitchFamily="18" charset="0"/>
      <p:regular r:id="rId38"/>
    </p:embeddedFont>
    <p:embeddedFont>
      <p:font typeface="SVN-Waliglona" panose="02000507080000020004" pitchFamily="50"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C"/>
    <a:srgbClr val="FFF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33" d="100"/>
          <a:sy n="33" d="100"/>
        </p:scale>
        <p:origin x="2214"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11773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440920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41969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176116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3812803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61182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3017071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6373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08040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99350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358931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511F32B3-5D9C-49A9-A82A-CA32831C4D8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34600" y="-6362700"/>
            <a:ext cx="1975275" cy="1975275"/>
          </a:xfrm>
          <a:prstGeom prst="rect">
            <a:avLst/>
          </a:prstGeom>
        </p:spPr>
      </p:pic>
      <p:pic>
        <p:nvPicPr>
          <p:cNvPr id="8" name="Picture 7">
            <a:extLst>
              <a:ext uri="{FF2B5EF4-FFF2-40B4-BE49-F238E27FC236}">
                <a16:creationId xmlns:a16="http://schemas.microsoft.com/office/drawing/2014/main" id="{213899E0-1129-47CD-8381-06E723B884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155400" y="13373100"/>
            <a:ext cx="1975275" cy="1975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17FDB38F-9B8E-477F-B210-53933B43AD2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229683E3-EED4-402C-8670-F768182ED560}" type="datetimeFigureOut">
              <a:rPr lang="en-GB" smtClean="0">
                <a:solidFill>
                  <a:prstClr val="black">
                    <a:tint val="75000"/>
                  </a:prstClr>
                </a:solidFill>
              </a:rPr>
              <a:pPr defTabSz="1371600">
                <a:defRPr/>
              </a:pPr>
              <a:t>21/03/2023</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637EEB00-640D-4E42-A486-2BF6D919329D}" type="slidenum">
              <a:rPr lang="en-GB" smtClean="0">
                <a:solidFill>
                  <a:prstClr val="black">
                    <a:tint val="75000"/>
                  </a:prstClr>
                </a:solidFill>
              </a:rPr>
              <a:pPr defTabSz="1371600">
                <a:defRPr/>
              </a:pPr>
              <a:t>‹#›</a:t>
            </a:fld>
            <a:endParaRPr lang="en-GB">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16495" y="1"/>
            <a:ext cx="2962913" cy="2962913"/>
          </a:xfrm>
          <a:prstGeom prst="rect">
            <a:avLst/>
          </a:prstGeom>
        </p:spPr>
      </p:pic>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22677" y="2994787"/>
            <a:ext cx="1975275" cy="1975275"/>
          </a:xfrm>
          <a:prstGeom prst="rect">
            <a:avLst/>
          </a:prstGeom>
        </p:spPr>
      </p:pic>
    </p:spTree>
    <p:extLst>
      <p:ext uri="{BB962C8B-B14F-4D97-AF65-F5344CB8AC3E}">
        <p14:creationId xmlns:p14="http://schemas.microsoft.com/office/powerpoint/2010/main" val="475691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65.svg"/><Relationship Id="rId3" Type="http://schemas.openxmlformats.org/officeDocument/2006/relationships/image" Target="../media/image53.png"/><Relationship Id="rId7" Type="http://schemas.openxmlformats.org/officeDocument/2006/relationships/image" Target="../media/image17.svg"/><Relationship Id="rId12" Type="http://schemas.openxmlformats.org/officeDocument/2006/relationships/image" Target="../media/image61.png"/><Relationship Id="rId17" Type="http://schemas.openxmlformats.org/officeDocument/2006/relationships/image" Target="../media/image64.png"/><Relationship Id="rId2" Type="http://schemas.openxmlformats.org/officeDocument/2006/relationships/image" Target="../media/image26.png"/><Relationship Id="rId16" Type="http://schemas.openxmlformats.org/officeDocument/2006/relationships/image" Target="../media/image40.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0.svg"/><Relationship Id="rId5" Type="http://schemas.openxmlformats.org/officeDocument/2006/relationships/image" Target="../media/image55.png"/><Relationship Id="rId15" Type="http://schemas.openxmlformats.org/officeDocument/2006/relationships/image" Target="../media/image39.png"/><Relationship Id="rId10" Type="http://schemas.openxmlformats.org/officeDocument/2006/relationships/image" Target="../media/image59.png"/><Relationship Id="rId19"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58.sv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7.sv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36.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76.sv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8.sv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4.gif"/><Relationship Id="rId5" Type="http://schemas.openxmlformats.org/officeDocument/2006/relationships/image" Target="../media/image79.png"/><Relationship Id="rId10" Type="http://schemas.openxmlformats.org/officeDocument/2006/relationships/image" Target="../media/image43.svg"/><Relationship Id="rId4" Type="http://schemas.openxmlformats.org/officeDocument/2006/relationships/image" Target="../media/image26.png"/><Relationship Id="rId9"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sv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D7B05A-D6A1-46F6-B00A-92BFC9FB4BE4}"/>
              </a:ext>
            </a:extLst>
          </p:cNvPr>
          <p:cNvSpPr txBox="1"/>
          <p:nvPr/>
        </p:nvSpPr>
        <p:spPr>
          <a:xfrm rot="20062798">
            <a:off x="4163122" y="7052066"/>
            <a:ext cx="18821400" cy="1200329"/>
          </a:xfrm>
          <a:prstGeom prst="rect">
            <a:avLst/>
          </a:prstGeom>
          <a:noFill/>
        </p:spPr>
        <p:txBody>
          <a:bodyPr wrap="square" rtlCol="0" anchor="ctr">
            <a:spAutoFit/>
          </a:bodyPr>
          <a:lstStyle/>
          <a:p>
            <a:r>
              <a:rPr lang="en-US" sz="3600">
                <a:solidFill>
                  <a:srgbClr val="F4F9FC">
                    <a:alpha val="53000"/>
                  </a:srgbClr>
                </a:solidFill>
                <a:latin typeface="SVN-Waliglona" panose="02000507080000020004" pitchFamily="50" charset="0"/>
              </a:rPr>
              <a:t>EduFive				EduFive   		EduFive				EduFive			EduFive</a:t>
            </a:r>
          </a:p>
          <a:p>
            <a:endParaRPr lang="en-US" sz="3600">
              <a:solidFill>
                <a:srgbClr val="F4F9FC">
                  <a:alpha val="53000"/>
                </a:srgbClr>
              </a:solidFill>
              <a:latin typeface="SVN-Waliglona" panose="02000507080000020004" pitchFamily="50" charset="0"/>
            </a:endParaRPr>
          </a:p>
        </p:txBody>
      </p:sp>
      <p:sp>
        <p:nvSpPr>
          <p:cNvPr id="10" name="TextBox 9">
            <a:extLst>
              <a:ext uri="{FF2B5EF4-FFF2-40B4-BE49-F238E27FC236}">
                <a16:creationId xmlns:a16="http://schemas.microsoft.com/office/drawing/2014/main" id="{B7CDDA62-B97B-4FD1-833F-387145B27864}"/>
              </a:ext>
            </a:extLst>
          </p:cNvPr>
          <p:cNvSpPr txBox="1"/>
          <p:nvPr/>
        </p:nvSpPr>
        <p:spPr>
          <a:xfrm rot="20062798">
            <a:off x="-5085335" y="2170488"/>
            <a:ext cx="18821400" cy="1200329"/>
          </a:xfrm>
          <a:prstGeom prst="rect">
            <a:avLst/>
          </a:prstGeom>
          <a:noFill/>
        </p:spPr>
        <p:txBody>
          <a:bodyPr wrap="square" rtlCol="0" anchor="ctr">
            <a:spAutoFit/>
          </a:bodyPr>
          <a:lstStyle/>
          <a:p>
            <a:r>
              <a:rPr lang="en-US" sz="3600">
                <a:solidFill>
                  <a:srgbClr val="F4F9FC">
                    <a:alpha val="53000"/>
                  </a:srgbClr>
                </a:solidFill>
                <a:latin typeface="SVN-Waliglona" panose="02000507080000020004" pitchFamily="50" charset="0"/>
              </a:rPr>
              <a:t>EduFive				EduFive   		EduFive				EduFive			EduFive</a:t>
            </a:r>
          </a:p>
          <a:p>
            <a:endParaRPr lang="en-US" sz="3600">
              <a:solidFill>
                <a:srgbClr val="F4F9FC">
                  <a:alpha val="53000"/>
                </a:srgbClr>
              </a:solidFill>
              <a:latin typeface="SVN-Waliglona" panose="02000507080000020004" pitchFamily="50" charset="0"/>
            </a:endParaRPr>
          </a:p>
        </p:txBody>
      </p:sp>
      <p:sp>
        <p:nvSpPr>
          <p:cNvPr id="2" name="TextBox 1">
            <a:extLst>
              <a:ext uri="{FF2B5EF4-FFF2-40B4-BE49-F238E27FC236}">
                <a16:creationId xmlns:a16="http://schemas.microsoft.com/office/drawing/2014/main" id="{25D1AC90-A2C5-4AB6-A35A-B78F35653CFF}"/>
              </a:ext>
            </a:extLst>
          </p:cNvPr>
          <p:cNvSpPr txBox="1"/>
          <p:nvPr/>
        </p:nvSpPr>
        <p:spPr>
          <a:xfrm rot="20062798">
            <a:off x="-118153" y="3661137"/>
            <a:ext cx="18821400" cy="1200329"/>
          </a:xfrm>
          <a:prstGeom prst="rect">
            <a:avLst/>
          </a:prstGeom>
          <a:noFill/>
        </p:spPr>
        <p:txBody>
          <a:bodyPr wrap="square" rtlCol="0" anchor="ctr">
            <a:spAutoFit/>
          </a:bodyPr>
          <a:lstStyle/>
          <a:p>
            <a:r>
              <a:rPr lang="en-US" sz="3600">
                <a:solidFill>
                  <a:srgbClr val="F4F9FC">
                    <a:alpha val="53000"/>
                  </a:srgbClr>
                </a:solidFill>
                <a:latin typeface="SVN-Waliglona" panose="02000507080000020004" pitchFamily="50" charset="0"/>
              </a:rPr>
              <a:t>EduFive				EduFive   		EduFive				EduFive			EduFive</a:t>
            </a:r>
          </a:p>
          <a:p>
            <a:endParaRPr lang="en-US" sz="3600">
              <a:solidFill>
                <a:srgbClr val="F4F9FC">
                  <a:alpha val="53000"/>
                </a:srgbClr>
              </a:solidFill>
              <a:latin typeface="SVN-Waliglona" panose="02000507080000020004" pitchFamily="50" charset="0"/>
            </a:endParaRPr>
          </a:p>
        </p:txBody>
      </p:sp>
      <p:pic>
        <p:nvPicPr>
          <p:cNvPr id="7" name="Picture 6">
            <a:extLst>
              <a:ext uri="{FF2B5EF4-FFF2-40B4-BE49-F238E27FC236}">
                <a16:creationId xmlns:a16="http://schemas.microsoft.com/office/drawing/2014/main" id="{219312EC-959F-4B31-AD5D-3B62E4B8143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5142" y="2816033"/>
            <a:ext cx="6584251" cy="6584251"/>
          </a:xfrm>
          <a:prstGeom prst="rect">
            <a:avLst/>
          </a:prstGeom>
        </p:spPr>
      </p:pic>
      <p:pic>
        <p:nvPicPr>
          <p:cNvPr id="12" name="Picture 11"/>
          <p:cNvPicPr>
            <a:picLocks noChangeAspect="1"/>
          </p:cNvPicPr>
          <p:nvPr/>
        </p:nvPicPr>
        <p:blipFill>
          <a:blip r:embed="rId4"/>
          <a:stretch>
            <a:fillRect/>
          </a:stretch>
        </p:blipFill>
        <p:spPr>
          <a:xfrm>
            <a:off x="1143000" y="4229100"/>
            <a:ext cx="12430821" cy="6303810"/>
          </a:xfrm>
          <a:prstGeom prst="rect">
            <a:avLst/>
          </a:prstGeom>
          <a:effectLst>
            <a:outerShdw blurRad="50800" dist="177800" algn="l" rotWithShape="0">
              <a:prstClr val="black">
                <a:alpha val="40000"/>
              </a:prstClr>
            </a:outerShdw>
          </a:effectLst>
        </p:spPr>
      </p:pic>
      <p:pic>
        <p:nvPicPr>
          <p:cNvPr id="16" name="Picture 15"/>
          <p:cNvPicPr>
            <a:picLocks noChangeAspect="1"/>
          </p:cNvPicPr>
          <p:nvPr/>
        </p:nvPicPr>
        <p:blipFill>
          <a:blip r:embed="rId5"/>
          <a:stretch>
            <a:fillRect/>
          </a:stretch>
        </p:blipFill>
        <p:spPr>
          <a:xfrm>
            <a:off x="8915400" y="4670769"/>
            <a:ext cx="6974428" cy="6297714"/>
          </a:xfrm>
          <a:prstGeom prst="rect">
            <a:avLst/>
          </a:prstGeom>
          <a:effectLst>
            <a:outerShdw blurRad="50800" dist="177800" algn="l" rotWithShape="0">
              <a:prstClr val="black">
                <a:alpha val="40000"/>
              </a:prstClr>
            </a:outerShdw>
          </a:effectLst>
        </p:spPr>
      </p:pic>
      <p:pic>
        <p:nvPicPr>
          <p:cNvPr id="20" name="Picture 19"/>
          <p:cNvPicPr>
            <a:picLocks noChangeAspect="1"/>
          </p:cNvPicPr>
          <p:nvPr/>
        </p:nvPicPr>
        <p:blipFill>
          <a:blip r:embed="rId6"/>
          <a:stretch>
            <a:fillRect/>
          </a:stretch>
        </p:blipFill>
        <p:spPr>
          <a:xfrm>
            <a:off x="-304800" y="1104900"/>
            <a:ext cx="6584251" cy="2694666"/>
          </a:xfrm>
          <a:prstGeom prst="rect">
            <a:avLst/>
          </a:prstGeom>
        </p:spPr>
      </p:pic>
      <p:pic>
        <p:nvPicPr>
          <p:cNvPr id="21" name="Picture 20"/>
          <p:cNvPicPr>
            <a:picLocks noChangeAspect="1"/>
          </p:cNvPicPr>
          <p:nvPr/>
        </p:nvPicPr>
        <p:blipFill>
          <a:blip r:embed="rId7"/>
          <a:stretch>
            <a:fillRect/>
          </a:stretch>
        </p:blipFill>
        <p:spPr>
          <a:xfrm>
            <a:off x="6576544" y="1920507"/>
            <a:ext cx="5432007" cy="2566638"/>
          </a:xfrm>
          <a:prstGeom prst="rect">
            <a:avLst/>
          </a:prstGeom>
          <a:effectLst>
            <a:outerShdw blurRad="50800" dist="76200" algn="l" rotWithShape="0">
              <a:prstClr val="black">
                <a:alpha val="40000"/>
              </a:prstClr>
            </a:outerShdw>
          </a:effectLst>
        </p:spPr>
      </p:pic>
      <p:pic>
        <p:nvPicPr>
          <p:cNvPr id="6" name="Picture 5">
            <a:extLst>
              <a:ext uri="{FF2B5EF4-FFF2-40B4-BE49-F238E27FC236}">
                <a16:creationId xmlns:a16="http://schemas.microsoft.com/office/drawing/2014/main" id="{399E77E4-5EC0-4AFC-823D-613D896B6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8931" y="-63371"/>
            <a:ext cx="1975275" cy="1975275"/>
          </a:xfrm>
          <a:prstGeom prst="rect">
            <a:avLst/>
          </a:prstGeom>
        </p:spPr>
      </p:pic>
      <p:sp>
        <p:nvSpPr>
          <p:cNvPr id="11" name="TextBox 10">
            <a:extLst>
              <a:ext uri="{FF2B5EF4-FFF2-40B4-BE49-F238E27FC236}">
                <a16:creationId xmlns:a16="http://schemas.microsoft.com/office/drawing/2014/main" id="{B383CD2E-1F10-49FD-85EF-87F9DE48E44A}"/>
              </a:ext>
            </a:extLst>
          </p:cNvPr>
          <p:cNvSpPr txBox="1"/>
          <p:nvPr/>
        </p:nvSpPr>
        <p:spPr>
          <a:xfrm rot="20062798">
            <a:off x="3567705" y="10843724"/>
            <a:ext cx="18821400" cy="1200329"/>
          </a:xfrm>
          <a:prstGeom prst="rect">
            <a:avLst/>
          </a:prstGeom>
          <a:noFill/>
        </p:spPr>
        <p:txBody>
          <a:bodyPr wrap="square" rtlCol="0" anchor="ctr">
            <a:spAutoFit/>
          </a:bodyPr>
          <a:lstStyle/>
          <a:p>
            <a:r>
              <a:rPr lang="en-US" sz="3600">
                <a:solidFill>
                  <a:srgbClr val="F4F9FC">
                    <a:alpha val="53000"/>
                  </a:srgbClr>
                </a:solidFill>
                <a:latin typeface="SVN-Waliglona" panose="02000507080000020004" pitchFamily="50" charset="0"/>
              </a:rPr>
              <a:t>EduFive				EduFive   		EduFive				EduFive			EduFive</a:t>
            </a:r>
          </a:p>
          <a:p>
            <a:endParaRPr lang="en-US" sz="3600">
              <a:solidFill>
                <a:srgbClr val="F4F9FC">
                  <a:alpha val="53000"/>
                </a:srgbClr>
              </a:solidFill>
              <a:latin typeface="SVN-Waliglona" panose="02000507080000020004" pitchFamily="50" charset="0"/>
            </a:endParaRPr>
          </a:p>
        </p:txBody>
      </p:sp>
    </p:spTree>
    <p:extLst>
      <p:ext uri="{BB962C8B-B14F-4D97-AF65-F5344CB8AC3E}">
        <p14:creationId xmlns:p14="http://schemas.microsoft.com/office/powerpoint/2010/main" val="3178382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70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525372" y="8517744"/>
            <a:ext cx="19617986" cy="5247811"/>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139" y="4041468"/>
            <a:ext cx="3259360" cy="292120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915045"/>
            <a:ext cx="568649" cy="56141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3778">
            <a:off x="13013849" y="1972286"/>
            <a:ext cx="907676" cy="896124"/>
          </a:xfrm>
          <a:prstGeom prst="rect">
            <a:avLst/>
          </a:prstGeom>
        </p:spPr>
      </p:pic>
      <p:pic>
        <p:nvPicPr>
          <p:cNvPr id="6" name="Picture 6"/>
          <p:cNvPicPr>
            <a:picLocks noChangeAspect="1"/>
          </p:cNvPicPr>
          <p:nvPr/>
        </p:nvPicPr>
        <p:blipFill>
          <a:blip r:embed="rId9"/>
          <a:srcRect/>
          <a:stretch>
            <a:fillRect/>
          </a:stretch>
        </p:blipFill>
        <p:spPr>
          <a:xfrm rot="281251">
            <a:off x="12700698" y="7897118"/>
            <a:ext cx="1533977" cy="1585506"/>
          </a:xfrm>
          <a:prstGeom prst="rect">
            <a:avLst/>
          </a:prstGeom>
        </p:spPr>
      </p:pic>
      <p:pic>
        <p:nvPicPr>
          <p:cNvPr id="7" name="Picture 7"/>
          <p:cNvPicPr>
            <a:picLocks noChangeAspect="1"/>
          </p:cNvPicPr>
          <p:nvPr/>
        </p:nvPicPr>
        <p:blipFill>
          <a:blip r:embed="rId10"/>
          <a:srcRect/>
          <a:stretch>
            <a:fillRect/>
          </a:stretch>
        </p:blipFill>
        <p:spPr>
          <a:xfrm rot="-1670978">
            <a:off x="3767772" y="1013522"/>
            <a:ext cx="1183175" cy="153161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9727">
            <a:off x="16312862" y="7131264"/>
            <a:ext cx="1123074" cy="838094"/>
          </a:xfrm>
          <a:prstGeom prst="rect">
            <a:avLst/>
          </a:prstGeom>
        </p:spPr>
      </p:pic>
      <p:pic>
        <p:nvPicPr>
          <p:cNvPr id="9" name="Picture 9"/>
          <p:cNvPicPr>
            <a:picLocks noChangeAspect="1"/>
          </p:cNvPicPr>
          <p:nvPr/>
        </p:nvPicPr>
        <p:blipFill>
          <a:blip r:embed="rId9"/>
          <a:srcRect/>
          <a:stretch>
            <a:fillRect/>
          </a:stretch>
        </p:blipFill>
        <p:spPr>
          <a:xfrm rot="-806937">
            <a:off x="4944039" y="8227754"/>
            <a:ext cx="1157777" cy="119666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83621" y="4329297"/>
            <a:ext cx="3961463" cy="214744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22740">
            <a:off x="5189407" y="4171266"/>
            <a:ext cx="4365484" cy="2613834"/>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083642" y="3706475"/>
            <a:ext cx="3604402" cy="3401655"/>
          </a:xfrm>
          <a:prstGeom prst="rect">
            <a:avLst/>
          </a:prstGeom>
        </p:spPr>
      </p:pic>
      <p:sp>
        <p:nvSpPr>
          <p:cNvPr id="21" name="TextBox 21"/>
          <p:cNvSpPr txBox="1"/>
          <p:nvPr/>
        </p:nvSpPr>
        <p:spPr>
          <a:xfrm>
            <a:off x="5452008" y="2576034"/>
            <a:ext cx="7383984" cy="1077218"/>
          </a:xfrm>
          <a:prstGeom prst="rect">
            <a:avLst/>
          </a:prstGeom>
        </p:spPr>
        <p:txBody>
          <a:bodyPr lIns="0" tIns="0" rIns="0" bIns="0" rtlCol="0" anchor="t">
            <a:spAutoFit/>
          </a:bodyPr>
          <a:lstStyle/>
          <a:p>
            <a:pPr algn="ctr">
              <a:lnSpc>
                <a:spcPts val="8374"/>
              </a:lnSpc>
            </a:pPr>
            <a:r>
              <a:rPr lang="en-US" sz="8723" spc="-95">
                <a:solidFill>
                  <a:srgbClr val="9CAD56"/>
                </a:solidFill>
                <a:latin typeface="Baloo Tammudu 2 ExtraBold" panose="03080902040302020200" pitchFamily="66" charset="0"/>
                <a:cs typeface="Baloo Tammudu 2 ExtraBold" panose="03080902040302020200" pitchFamily="66" charset="0"/>
              </a:rPr>
              <a:t>Hoạt động 3</a:t>
            </a:r>
          </a:p>
        </p:txBody>
      </p:sp>
      <p:sp>
        <p:nvSpPr>
          <p:cNvPr id="12" name="TextBox 11"/>
          <p:cNvSpPr txBox="1"/>
          <p:nvPr/>
        </p:nvSpPr>
        <p:spPr>
          <a:xfrm>
            <a:off x="4820753" y="4435363"/>
            <a:ext cx="7762061" cy="2215991"/>
          </a:xfrm>
          <a:prstGeom prst="rect">
            <a:avLst/>
          </a:prstGeom>
          <a:noFill/>
        </p:spPr>
        <p:txBody>
          <a:bodyPr wrap="none" rtlCol="0">
            <a:spAutoFit/>
          </a:bodyPr>
          <a:lstStyle/>
          <a:p>
            <a:r>
              <a:rPr lang="en-GB" sz="13800">
                <a:solidFill>
                  <a:srgbClr val="C00000"/>
                </a:solidFill>
                <a:latin typeface="SVN-SAF" panose="02040603050506020204" pitchFamily="18" charset="0"/>
              </a:rPr>
              <a:t>SOÁT LỖI</a:t>
            </a:r>
          </a:p>
        </p:txBody>
      </p:sp>
    </p:spTree>
    <p:extLst>
      <p:ext uri="{BB962C8B-B14F-4D97-AF65-F5344CB8AC3E}">
        <p14:creationId xmlns:p14="http://schemas.microsoft.com/office/powerpoint/2010/main" val="3236202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525372" y="8517744"/>
            <a:ext cx="19617986" cy="5247811"/>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139" y="4041468"/>
            <a:ext cx="3259360" cy="292120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915045"/>
            <a:ext cx="568649" cy="56141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3778">
            <a:off x="13013849" y="1972286"/>
            <a:ext cx="907676" cy="896124"/>
          </a:xfrm>
          <a:prstGeom prst="rect">
            <a:avLst/>
          </a:prstGeom>
        </p:spPr>
      </p:pic>
      <p:pic>
        <p:nvPicPr>
          <p:cNvPr id="6" name="Picture 6"/>
          <p:cNvPicPr>
            <a:picLocks noChangeAspect="1"/>
          </p:cNvPicPr>
          <p:nvPr/>
        </p:nvPicPr>
        <p:blipFill>
          <a:blip r:embed="rId9"/>
          <a:srcRect/>
          <a:stretch>
            <a:fillRect/>
          </a:stretch>
        </p:blipFill>
        <p:spPr>
          <a:xfrm rot="281251">
            <a:off x="12700698" y="7897118"/>
            <a:ext cx="1533977" cy="1585506"/>
          </a:xfrm>
          <a:prstGeom prst="rect">
            <a:avLst/>
          </a:prstGeom>
        </p:spPr>
      </p:pic>
      <p:pic>
        <p:nvPicPr>
          <p:cNvPr id="7" name="Picture 7"/>
          <p:cNvPicPr>
            <a:picLocks noChangeAspect="1"/>
          </p:cNvPicPr>
          <p:nvPr/>
        </p:nvPicPr>
        <p:blipFill>
          <a:blip r:embed="rId10"/>
          <a:srcRect/>
          <a:stretch>
            <a:fillRect/>
          </a:stretch>
        </p:blipFill>
        <p:spPr>
          <a:xfrm rot="-1670978">
            <a:off x="3767772" y="1013522"/>
            <a:ext cx="1183175" cy="153161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9727">
            <a:off x="16312862" y="7131264"/>
            <a:ext cx="1123074" cy="838094"/>
          </a:xfrm>
          <a:prstGeom prst="rect">
            <a:avLst/>
          </a:prstGeom>
        </p:spPr>
      </p:pic>
      <p:pic>
        <p:nvPicPr>
          <p:cNvPr id="9" name="Picture 9"/>
          <p:cNvPicPr>
            <a:picLocks noChangeAspect="1"/>
          </p:cNvPicPr>
          <p:nvPr/>
        </p:nvPicPr>
        <p:blipFill>
          <a:blip r:embed="rId9"/>
          <a:srcRect/>
          <a:stretch>
            <a:fillRect/>
          </a:stretch>
        </p:blipFill>
        <p:spPr>
          <a:xfrm rot="-806937">
            <a:off x="4944039" y="8227754"/>
            <a:ext cx="1157777" cy="119666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83621" y="4329297"/>
            <a:ext cx="3961463" cy="214744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22740">
            <a:off x="5189407" y="4171266"/>
            <a:ext cx="4365484" cy="2613834"/>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083642" y="3706475"/>
            <a:ext cx="3604402" cy="3401655"/>
          </a:xfrm>
          <a:prstGeom prst="rect">
            <a:avLst/>
          </a:prstGeom>
        </p:spPr>
      </p:pic>
      <p:sp>
        <p:nvSpPr>
          <p:cNvPr id="21" name="TextBox 21"/>
          <p:cNvSpPr txBox="1"/>
          <p:nvPr/>
        </p:nvSpPr>
        <p:spPr>
          <a:xfrm>
            <a:off x="5452008" y="2576034"/>
            <a:ext cx="7383984" cy="1077218"/>
          </a:xfrm>
          <a:prstGeom prst="rect">
            <a:avLst/>
          </a:prstGeom>
        </p:spPr>
        <p:txBody>
          <a:bodyPr lIns="0" tIns="0" rIns="0" bIns="0" rtlCol="0" anchor="t">
            <a:spAutoFit/>
          </a:bodyPr>
          <a:lstStyle/>
          <a:p>
            <a:pPr algn="ctr">
              <a:lnSpc>
                <a:spcPts val="8374"/>
              </a:lnSpc>
            </a:pPr>
            <a:r>
              <a:rPr lang="en-US" sz="8723" spc="-95">
                <a:solidFill>
                  <a:srgbClr val="9CAD56"/>
                </a:solidFill>
                <a:latin typeface="Baloo Tammudu 2 ExtraBold" panose="03080902040302020200" pitchFamily="66" charset="0"/>
                <a:cs typeface="Baloo Tammudu 2 ExtraBold" panose="03080902040302020200" pitchFamily="66" charset="0"/>
              </a:rPr>
              <a:t>Hoạt động 4</a:t>
            </a:r>
          </a:p>
        </p:txBody>
      </p:sp>
      <p:sp>
        <p:nvSpPr>
          <p:cNvPr id="12" name="TextBox 11"/>
          <p:cNvSpPr txBox="1"/>
          <p:nvPr/>
        </p:nvSpPr>
        <p:spPr>
          <a:xfrm>
            <a:off x="1226767" y="4195685"/>
            <a:ext cx="16113707" cy="2215991"/>
          </a:xfrm>
          <a:prstGeom prst="rect">
            <a:avLst/>
          </a:prstGeom>
          <a:noFill/>
        </p:spPr>
        <p:txBody>
          <a:bodyPr wrap="none" rtlCol="0">
            <a:spAutoFit/>
          </a:bodyPr>
          <a:lstStyle/>
          <a:p>
            <a:r>
              <a:rPr lang="en-GB" sz="13800">
                <a:solidFill>
                  <a:srgbClr val="C00000"/>
                </a:solidFill>
                <a:latin typeface="SVN-SAF" panose="02040603050506020204" pitchFamily="18" charset="0"/>
              </a:rPr>
              <a:t>BÀI TẬP VẬN DỤNG</a:t>
            </a:r>
          </a:p>
        </p:txBody>
      </p:sp>
    </p:spTree>
    <p:extLst>
      <p:ext uri="{BB962C8B-B14F-4D97-AF65-F5344CB8AC3E}">
        <p14:creationId xmlns:p14="http://schemas.microsoft.com/office/powerpoint/2010/main" val="3214153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312">
            <a:off x="4102112" y="2861900"/>
            <a:ext cx="10715287" cy="5523643"/>
          </a:xfrm>
          <a:prstGeom prst="rect">
            <a:avLst/>
          </a:prstGeom>
        </p:spPr>
      </p:pic>
      <p:pic>
        <p:nvPicPr>
          <p:cNvPr id="5" name="Picture 5"/>
          <p:cNvPicPr>
            <a:picLocks noChangeAspect="1"/>
          </p:cNvPicPr>
          <p:nvPr/>
        </p:nvPicPr>
        <p:blipFill>
          <a:blip r:embed="rId4"/>
          <a:srcRect/>
          <a:stretch>
            <a:fillRect/>
          </a:stretch>
        </p:blipFill>
        <p:spPr>
          <a:xfrm rot="1078237">
            <a:off x="15695940" y="71068"/>
            <a:ext cx="2701031" cy="309130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45690">
            <a:off x="12436020" y="7514250"/>
            <a:ext cx="1399439" cy="888441"/>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05749" y="7621165"/>
            <a:ext cx="3871901" cy="441313"/>
          </a:xfrm>
          <a:prstGeom prst="rect">
            <a:avLst/>
          </a:prstGeom>
        </p:spPr>
      </p:pic>
      <p:pic>
        <p:nvPicPr>
          <p:cNvPr id="9" name="Picture 9"/>
          <p:cNvPicPr>
            <a:picLocks noChangeAspect="1"/>
          </p:cNvPicPr>
          <p:nvPr/>
        </p:nvPicPr>
        <p:blipFill>
          <a:blip r:embed="rId9"/>
          <a:srcRect/>
          <a:stretch>
            <a:fillRect/>
          </a:stretch>
        </p:blipFill>
        <p:spPr>
          <a:xfrm rot="162394">
            <a:off x="-525372" y="8517744"/>
            <a:ext cx="19617986" cy="5247811"/>
          </a:xfrm>
          <a:prstGeom prst="rect">
            <a:avLst/>
          </a:prstGeom>
        </p:spPr>
      </p:pic>
      <p:sp>
        <p:nvSpPr>
          <p:cNvPr id="11" name="Rectangle 10"/>
          <p:cNvSpPr/>
          <p:nvPr/>
        </p:nvSpPr>
        <p:spPr>
          <a:xfrm>
            <a:off x="682840" y="1722806"/>
            <a:ext cx="17081579" cy="8032968"/>
          </a:xfrm>
          <a:prstGeom prst="rect">
            <a:avLst/>
          </a:prstGeom>
        </p:spPr>
        <p:txBody>
          <a:bodyPr wrap="square">
            <a:spAutoFit/>
          </a:bodyPr>
          <a:lstStyle/>
          <a:p>
            <a:r>
              <a:rPr lang="en-GB" sz="3600">
                <a:solidFill>
                  <a:srgbClr val="002060"/>
                </a:solidFill>
                <a:latin typeface="#9Slide03 Maven Pro Medium" panose="00000600000000000000" pitchFamily="2" charset="0"/>
              </a:rPr>
              <a:t>						    </a:t>
            </a:r>
            <a:r>
              <a:rPr lang="vi-VN" sz="3600">
                <a:solidFill>
                  <a:srgbClr val="002060"/>
                </a:solidFill>
                <a:latin typeface="#9Slide03 Maven Pro Medium" panose="00000600000000000000" pitchFamily="2" charset="0"/>
              </a:rPr>
              <a:t>GẮN BÓ VỚI MIỀN NAM</a:t>
            </a:r>
          </a:p>
          <a:p>
            <a:r>
              <a:rPr lang="en-GB" sz="3000">
                <a:latin typeface="#9Slide03 Maven Pro Medium" panose="00000600000000000000" pitchFamily="2" charset="0"/>
              </a:rPr>
              <a:t>    </a:t>
            </a:r>
            <a:r>
              <a:rPr lang="vi-VN" sz="3000">
                <a:latin typeface="#9Slide03 Maven Pro Medium" panose="00000600000000000000" pitchFamily="2" charset="0"/>
              </a:rPr>
              <a:t> </a:t>
            </a:r>
            <a:endParaRPr lang="en-GB" sz="3000">
              <a:latin typeface="#9Slide03 Maven Pro Medium" panose="00000600000000000000" pitchFamily="2" charset="0"/>
            </a:endParaRPr>
          </a:p>
          <a:p>
            <a:r>
              <a:rPr lang="vi-VN" sz="3000">
                <a:latin typeface="#9Slide03 Maven Pro Medium" panose="00000600000000000000" pitchFamily="2" charset="0"/>
              </a:rPr>
              <a:t>Bác sĩ Phạm Ngọc Thạch quê ở Quảng Nam, nhưng cả cuộc đời ông gắn bó với các tỉnh đồng bằng sông Cửu Long. Ngay từ trước Cách mạng tháng Tám 1945, ông đã góp công xây dựng nhiều cơ sở cách mạng ở Sài Gòn, thành lập Đoàn Thanh niên Tiền phong Nam Bộ. Cách mạng thành công, ông phụ trách công tác ngoại giao của Uỷ ban Hành chính Lâm thời Nam Bộ và làm Bí thư Thanh niên Tiền phong, rồi trở thành Chủ tịch uỷ ban Kháng chiến - Hành chính khu Sài Gòn - Gia Định. Hoà bình lập lại, trên cương vị Bộ trưởng Bộ Y tế, ông đã có nhiều cống hiến cho sự nghiệp bảo vệ sức khoẻ nhân dân, đặc biệt là trong lĩnh vực chống bệnh lao. Trong cuộc kháng chiến chống Mĩ cứu nước, ông đã 4 lẩn đi bộ từ Bắc vào Nam và từ Nam ra Bắc để chỉ đạo công tác y tế chiến trường, rồi lặng lẽ qua đời ngày 7-11-1968 vì sốt rét trong một ngôi nhà tranh giữa chiến khu miền Đông Nam Bộ.</a:t>
            </a:r>
          </a:p>
          <a:p>
            <a:r>
              <a:rPr lang="en-GB" sz="3000">
                <a:latin typeface="#9Slide03 Maven Pro Medium" panose="00000600000000000000" pitchFamily="2" charset="0"/>
              </a:rPr>
              <a:t>    </a:t>
            </a:r>
            <a:r>
              <a:rPr lang="vi-VN" sz="3000">
                <a:latin typeface="#9Slide03 Maven Pro Medium" panose="00000600000000000000" pitchFamily="2" charset="0"/>
              </a:rPr>
              <a:t>Sinh thời, ông được Đảng và Nhà nước phong tặng danh hiệu Anh hùng Lao động và các phần thưởng cao quý: Huân chương Kháng chiến, Huân chương Lao động. Sau khi mất, ông được truy tặng Giải thưởng Hổ Chí Minh.</a:t>
            </a:r>
          </a:p>
          <a:p>
            <a:endParaRPr lang="vi-VN" sz="3000">
              <a:latin typeface="#9Slide03 Maven Pro Medium" panose="00000600000000000000" pitchFamily="2" charset="0"/>
            </a:endParaRPr>
          </a:p>
          <a:p>
            <a:pPr algn="r"/>
            <a:r>
              <a:rPr lang="vi-VN" sz="3000">
                <a:latin typeface="#9Slide03 Maven Pro Medium" panose="00000600000000000000" pitchFamily="2" charset="0"/>
              </a:rPr>
              <a:t>Theo TỪ ĐIỂN NHÂN VẬT LỊCH SỬ VIỆT NAM</a:t>
            </a:r>
          </a:p>
        </p:txBody>
      </p:sp>
      <p:sp>
        <p:nvSpPr>
          <p:cNvPr id="12" name="Rectangle 11"/>
          <p:cNvSpPr/>
          <p:nvPr/>
        </p:nvSpPr>
        <p:spPr>
          <a:xfrm>
            <a:off x="682840" y="487826"/>
            <a:ext cx="16782697" cy="1015663"/>
          </a:xfrm>
          <a:prstGeom prst="rect">
            <a:avLst/>
          </a:prstGeom>
        </p:spPr>
        <p:txBody>
          <a:bodyPr wrap="square">
            <a:spAutoFit/>
          </a:bodyPr>
          <a:lstStyle/>
          <a:p>
            <a:pPr lvl="0"/>
            <a:r>
              <a:rPr lang="en-GB" sz="3000">
                <a:solidFill>
                  <a:srgbClr val="00B050"/>
                </a:solidFill>
                <a:latin typeface="#9Slide03 Maven Pro Medium" panose="00000600000000000000" pitchFamily="2" charset="0"/>
              </a:rPr>
              <a:t>Bài tập 1: </a:t>
            </a:r>
            <a:r>
              <a:rPr lang="vi-VN" sz="3000">
                <a:solidFill>
                  <a:srgbClr val="00B050"/>
                </a:solidFill>
                <a:latin typeface="#9Slide03 Maven Pro Medium" panose="00000600000000000000" pitchFamily="2" charset="0"/>
              </a:rPr>
              <a:t>Tìm những cụm từ chỉ các huân chương, danh hiệu và giải thưởng trong bài văn sau.</a:t>
            </a:r>
            <a:r>
              <a:rPr lang="en-GB" sz="3000">
                <a:solidFill>
                  <a:srgbClr val="00B050"/>
                </a:solidFill>
                <a:latin typeface="#9Slide03 Maven Pro Medium" panose="00000600000000000000" pitchFamily="2" charset="0"/>
              </a:rPr>
              <a:t> </a:t>
            </a:r>
            <a:r>
              <a:rPr lang="vi-VN" sz="3000">
                <a:solidFill>
                  <a:srgbClr val="00B050"/>
                </a:solidFill>
                <a:latin typeface="#9Slide03 Maven Pro Medium" panose="00000600000000000000" pitchFamily="2" charset="0"/>
              </a:rPr>
              <a:t>Nhận xét về cách viết các cụm từ đó.</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92551" y="5905275"/>
            <a:ext cx="18873102" cy="499288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46798" y="1709214"/>
            <a:ext cx="763522" cy="753804"/>
          </a:xfrm>
          <a:prstGeom prst="rect">
            <a:avLst/>
          </a:prstGeom>
        </p:spPr>
      </p:pic>
      <p:pic>
        <p:nvPicPr>
          <p:cNvPr id="4" name="Picture 4"/>
          <p:cNvPicPr>
            <a:picLocks noChangeAspect="1"/>
          </p:cNvPicPr>
          <p:nvPr/>
        </p:nvPicPr>
        <p:blipFill>
          <a:blip r:embed="rId5"/>
          <a:srcRect/>
          <a:stretch>
            <a:fillRect/>
          </a:stretch>
        </p:blipFill>
        <p:spPr>
          <a:xfrm rot="-700990">
            <a:off x="12895990" y="8342073"/>
            <a:ext cx="1328529" cy="183245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17992" y="8480983"/>
            <a:ext cx="1022072" cy="76272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9702" y="3709966"/>
            <a:ext cx="530362" cy="52969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25896" y="2918334"/>
            <a:ext cx="530362" cy="52969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16828">
            <a:off x="6926428" y="4047219"/>
            <a:ext cx="5227813" cy="41148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33510" y="3565304"/>
            <a:ext cx="3799822" cy="74571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627778" y="2826943"/>
            <a:ext cx="3799822" cy="745715"/>
          </a:xfrm>
          <a:prstGeom prst="rect">
            <a:avLst/>
          </a:prstGeom>
        </p:spPr>
      </p:pic>
      <p:pic>
        <p:nvPicPr>
          <p:cNvPr id="13" name="Picture 13"/>
          <p:cNvPicPr>
            <a:picLocks noChangeAspect="1"/>
          </p:cNvPicPr>
          <p:nvPr/>
        </p:nvPicPr>
        <p:blipFill>
          <a:blip r:embed="rId14"/>
          <a:srcRect/>
          <a:stretch>
            <a:fillRect/>
          </a:stretch>
        </p:blipFill>
        <p:spPr>
          <a:xfrm rot="1074052">
            <a:off x="4416296" y="7419071"/>
            <a:ext cx="1353997" cy="1671601"/>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362015" y="3572658"/>
            <a:ext cx="5852930" cy="3365435"/>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45311" y="6140851"/>
            <a:ext cx="7153800" cy="4346087"/>
          </a:xfrm>
          <a:prstGeom prst="rect">
            <a:avLst/>
          </a:prstGeom>
        </p:spPr>
      </p:pic>
      <p:pic>
        <p:nvPicPr>
          <p:cNvPr id="23" name="Picture 2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606366">
            <a:off x="7892214" y="1581713"/>
            <a:ext cx="3657600" cy="671668"/>
          </a:xfrm>
          <a:prstGeom prst="rect">
            <a:avLst/>
          </a:prstGeom>
        </p:spPr>
      </p:pic>
      <p:sp>
        <p:nvSpPr>
          <p:cNvPr id="26" name="TextBox 20"/>
          <p:cNvSpPr txBox="1"/>
          <p:nvPr/>
        </p:nvSpPr>
        <p:spPr>
          <a:xfrm>
            <a:off x="6031492" y="3327011"/>
            <a:ext cx="5819548" cy="891975"/>
          </a:xfrm>
          <a:prstGeom prst="rect">
            <a:avLst/>
          </a:prstGeom>
        </p:spPr>
        <p:txBody>
          <a:bodyPr wrap="square" lIns="0" tIns="0" rIns="0" bIns="0" rtlCol="0" anchor="t">
            <a:spAutoFit/>
          </a:bodyPr>
          <a:lstStyle/>
          <a:p>
            <a:pPr marL="0" lvl="0" indent="0" algn="ctr">
              <a:lnSpc>
                <a:spcPts val="8056"/>
              </a:lnSpc>
              <a:spcBef>
                <a:spcPct val="0"/>
              </a:spcBef>
            </a:pPr>
            <a:r>
              <a:rPr lang="en-US" sz="4800">
                <a:solidFill>
                  <a:srgbClr val="FF0000"/>
                </a:solidFill>
                <a:latin typeface="SVN-SAF" panose="02040603050506020204" pitchFamily="18" charset="0"/>
              </a:rPr>
              <a:t>DANH HIỆU</a:t>
            </a:r>
          </a:p>
        </p:txBody>
      </p:sp>
      <p:sp>
        <p:nvSpPr>
          <p:cNvPr id="27" name="TextBox 20"/>
          <p:cNvSpPr txBox="1"/>
          <p:nvPr/>
        </p:nvSpPr>
        <p:spPr>
          <a:xfrm>
            <a:off x="10608052" y="2494395"/>
            <a:ext cx="5819548" cy="891975"/>
          </a:xfrm>
          <a:prstGeom prst="rect">
            <a:avLst/>
          </a:prstGeom>
        </p:spPr>
        <p:txBody>
          <a:bodyPr wrap="square" lIns="0" tIns="0" rIns="0" bIns="0" rtlCol="0" anchor="t">
            <a:spAutoFit/>
          </a:bodyPr>
          <a:lstStyle/>
          <a:p>
            <a:pPr marL="0" lvl="0" indent="0" algn="ctr">
              <a:lnSpc>
                <a:spcPts val="8056"/>
              </a:lnSpc>
              <a:spcBef>
                <a:spcPct val="0"/>
              </a:spcBef>
            </a:pPr>
            <a:r>
              <a:rPr lang="en-US" sz="4800">
                <a:solidFill>
                  <a:srgbClr val="FF0000"/>
                </a:solidFill>
                <a:latin typeface="SVN-SAF" panose="02040603050506020204" pitchFamily="18" charset="0"/>
              </a:rPr>
              <a:t>GIẢI THƯỞNG</a:t>
            </a:r>
          </a:p>
        </p:txBody>
      </p:sp>
      <p:sp>
        <p:nvSpPr>
          <p:cNvPr id="28" name="Rectangle 27"/>
          <p:cNvSpPr/>
          <p:nvPr/>
        </p:nvSpPr>
        <p:spPr>
          <a:xfrm>
            <a:off x="129634" y="7511487"/>
            <a:ext cx="7219638" cy="1938992"/>
          </a:xfrm>
          <a:prstGeom prst="rect">
            <a:avLst/>
          </a:prstGeom>
        </p:spPr>
        <p:txBody>
          <a:bodyPr wrap="square">
            <a:spAutoFit/>
          </a:bodyPr>
          <a:lstStyle/>
          <a:p>
            <a:pPr algn="ctr">
              <a:lnSpc>
                <a:spcPct val="150000"/>
              </a:lnSpc>
            </a:pPr>
            <a:r>
              <a:rPr lang="vi-VN" sz="4000"/>
              <a:t>Huân chương Kháng chiến, Huân chương Lao động</a:t>
            </a:r>
          </a:p>
        </p:txBody>
      </p:sp>
      <p:sp>
        <p:nvSpPr>
          <p:cNvPr id="29" name="Rectangle 28"/>
          <p:cNvSpPr/>
          <p:nvPr/>
        </p:nvSpPr>
        <p:spPr>
          <a:xfrm>
            <a:off x="6947440" y="5556433"/>
            <a:ext cx="5117106" cy="769441"/>
          </a:xfrm>
          <a:prstGeom prst="rect">
            <a:avLst/>
          </a:prstGeom>
        </p:spPr>
        <p:txBody>
          <a:bodyPr wrap="none">
            <a:spAutoFit/>
          </a:bodyPr>
          <a:lstStyle/>
          <a:p>
            <a:r>
              <a:rPr lang="en-GB" sz="4400">
                <a:latin typeface="Arial" panose="020B0604020202020204" pitchFamily="34" charset="0"/>
                <a:cs typeface="Arial" panose="020B0604020202020204" pitchFamily="34" charset="0"/>
              </a:rPr>
              <a:t>Anh hùng Lao động</a:t>
            </a:r>
          </a:p>
        </p:txBody>
      </p:sp>
      <p:sp>
        <p:nvSpPr>
          <p:cNvPr id="30" name="Rectangle 29"/>
          <p:cNvSpPr/>
          <p:nvPr/>
        </p:nvSpPr>
        <p:spPr>
          <a:xfrm>
            <a:off x="12485552" y="4635701"/>
            <a:ext cx="5912196" cy="707886"/>
          </a:xfrm>
          <a:prstGeom prst="rect">
            <a:avLst/>
          </a:prstGeom>
        </p:spPr>
        <p:txBody>
          <a:bodyPr wrap="none">
            <a:spAutoFit/>
          </a:bodyPr>
          <a:lstStyle/>
          <a:p>
            <a:r>
              <a:rPr lang="vi-VN" sz="4000"/>
              <a:t>Giải thưởng Hồ Chí Minh</a:t>
            </a:r>
            <a:endParaRPr lang="en-GB" sz="4000"/>
          </a:p>
        </p:txBody>
      </p:sp>
      <p:pic>
        <p:nvPicPr>
          <p:cNvPr id="31"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40464" y="6106816"/>
            <a:ext cx="530362" cy="529699"/>
          </a:xfrm>
          <a:prstGeom prst="rect">
            <a:avLst/>
          </a:prstGeom>
        </p:spPr>
      </p:pic>
      <p:pic>
        <p:nvPicPr>
          <p:cNvPr id="32"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7666" y="5974491"/>
            <a:ext cx="3799822" cy="745715"/>
          </a:xfrm>
          <a:prstGeom prst="rect">
            <a:avLst/>
          </a:prstGeom>
        </p:spPr>
      </p:pic>
      <p:sp>
        <p:nvSpPr>
          <p:cNvPr id="33" name="TextBox 20"/>
          <p:cNvSpPr txBox="1"/>
          <p:nvPr/>
        </p:nvSpPr>
        <p:spPr>
          <a:xfrm>
            <a:off x="600236" y="5694863"/>
            <a:ext cx="5819548" cy="891975"/>
          </a:xfrm>
          <a:prstGeom prst="rect">
            <a:avLst/>
          </a:prstGeom>
        </p:spPr>
        <p:txBody>
          <a:bodyPr wrap="square" lIns="0" tIns="0" rIns="0" bIns="0" rtlCol="0" anchor="t">
            <a:spAutoFit/>
          </a:bodyPr>
          <a:lstStyle/>
          <a:p>
            <a:pPr marL="0" lvl="0" indent="0" algn="ctr">
              <a:lnSpc>
                <a:spcPts val="8056"/>
              </a:lnSpc>
              <a:spcBef>
                <a:spcPct val="0"/>
              </a:spcBef>
            </a:pPr>
            <a:r>
              <a:rPr lang="en-US" sz="4800">
                <a:solidFill>
                  <a:srgbClr val="FF0000"/>
                </a:solidFill>
                <a:latin typeface="SVN-SAF" panose="02040603050506020204" pitchFamily="18" charset="0"/>
              </a:rPr>
              <a:t>Huân chương</a:t>
            </a:r>
          </a:p>
        </p:txBody>
      </p:sp>
      <p:sp>
        <p:nvSpPr>
          <p:cNvPr id="34" name="Rectangle 33"/>
          <p:cNvSpPr/>
          <p:nvPr/>
        </p:nvSpPr>
        <p:spPr>
          <a:xfrm>
            <a:off x="580314" y="1078506"/>
            <a:ext cx="7496286" cy="3006913"/>
          </a:xfrm>
          <a:prstGeom prst="rect">
            <a:avLst/>
          </a:prstGeom>
        </p:spPr>
        <p:txBody>
          <a:bodyPr wrap="square">
            <a:spAutoFit/>
          </a:bodyPr>
          <a:lstStyle/>
          <a:p>
            <a:pPr>
              <a:lnSpc>
                <a:spcPct val="150000"/>
              </a:lnSpc>
            </a:pPr>
            <a:r>
              <a:rPr lang="vi-VN" sz="4400">
                <a:solidFill>
                  <a:srgbClr val="00B0F0"/>
                </a:solidFill>
                <a:latin typeface="#9Slide03 Maven Pro Medium" panose="00000600000000000000" pitchFamily="2" charset="0"/>
              </a:rPr>
              <a:t>Những cụm từ chỉ các huân chương, danh hiệu và giải thưởng trong bài văn</a:t>
            </a:r>
            <a:r>
              <a:rPr lang="en-GB" sz="4400">
                <a:solidFill>
                  <a:srgbClr val="00B0F0"/>
                </a:solidFill>
                <a:latin typeface="#9Slide03 Maven Pro Medium" panose="00000600000000000000" pitchFamily="2"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par>
                                <p:cTn id="53" presetID="16" presetClass="entr" presetSubtype="21"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312">
            <a:off x="3168329" y="-4701052"/>
            <a:ext cx="11597939" cy="6655997"/>
          </a:xfrm>
          <a:prstGeom prst="rect">
            <a:avLst/>
          </a:prstGeom>
        </p:spPr>
      </p:pic>
      <p:pic>
        <p:nvPicPr>
          <p:cNvPr id="3" name="Picture 3"/>
          <p:cNvPicPr>
            <a:picLocks noChangeAspect="1"/>
          </p:cNvPicPr>
          <p:nvPr/>
        </p:nvPicPr>
        <p:blipFill>
          <a:blip r:embed="rId4"/>
          <a:srcRect/>
          <a:stretch>
            <a:fillRect/>
          </a:stretch>
        </p:blipFill>
        <p:spPr>
          <a:xfrm>
            <a:off x="-599967" y="8047517"/>
            <a:ext cx="19134530" cy="3563806"/>
          </a:xfrm>
          <a:prstGeom prst="rect">
            <a:avLst/>
          </a:prstGeom>
        </p:spPr>
      </p:pic>
      <p:pic>
        <p:nvPicPr>
          <p:cNvPr id="4" name="Picture 4"/>
          <p:cNvPicPr>
            <a:picLocks noChangeAspect="1"/>
          </p:cNvPicPr>
          <p:nvPr/>
        </p:nvPicPr>
        <p:blipFill>
          <a:blip r:embed="rId5"/>
          <a:srcRect/>
          <a:stretch>
            <a:fillRect/>
          </a:stretch>
        </p:blipFill>
        <p:spPr>
          <a:xfrm rot="-1822745">
            <a:off x="1256987" y="5202497"/>
            <a:ext cx="2529491" cy="2295513"/>
          </a:xfrm>
          <a:prstGeom prst="rect">
            <a:avLst/>
          </a:prstGeom>
        </p:spPr>
      </p:pic>
      <p:pic>
        <p:nvPicPr>
          <p:cNvPr id="5" name="Picture 5"/>
          <p:cNvPicPr>
            <a:picLocks noChangeAspect="1"/>
          </p:cNvPicPr>
          <p:nvPr/>
        </p:nvPicPr>
        <p:blipFill>
          <a:blip r:embed="rId6"/>
          <a:srcRect/>
          <a:stretch>
            <a:fillRect/>
          </a:stretch>
        </p:blipFill>
        <p:spPr>
          <a:xfrm rot="1920855">
            <a:off x="13794610" y="2063746"/>
            <a:ext cx="1441520" cy="131899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09941" flipH="1">
            <a:off x="13989252" y="5961093"/>
            <a:ext cx="1758821" cy="120259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62970">
            <a:off x="3776378" y="2120939"/>
            <a:ext cx="833780" cy="1538856"/>
          </a:xfrm>
          <a:prstGeom prst="rect">
            <a:avLst/>
          </a:prstGeom>
        </p:spPr>
      </p:pic>
      <p:sp>
        <p:nvSpPr>
          <p:cNvPr id="13" name="Rectangle 12"/>
          <p:cNvSpPr/>
          <p:nvPr/>
        </p:nvSpPr>
        <p:spPr>
          <a:xfrm>
            <a:off x="480759" y="2581014"/>
            <a:ext cx="17465033" cy="5909310"/>
          </a:xfrm>
          <a:prstGeom prst="rect">
            <a:avLst/>
          </a:prstGeom>
          <a:solidFill>
            <a:srgbClr val="FFFCEA"/>
          </a:solidFill>
        </p:spPr>
        <p:txBody>
          <a:bodyPr wrap="square">
            <a:spAutoFit/>
          </a:bodyPr>
          <a:lstStyle/>
          <a:p>
            <a:pPr>
              <a:lnSpc>
                <a:spcPct val="150000"/>
              </a:lnSpc>
            </a:pPr>
            <a:r>
              <a:rPr lang="vi-VN" sz="3600"/>
              <a:t>Mỗi cụm từ chỉ các huân chương, danh hiệu, giải thưởng trên đều có 2 bộ phận.</a:t>
            </a:r>
          </a:p>
          <a:p>
            <a:pPr>
              <a:lnSpc>
                <a:spcPct val="150000"/>
              </a:lnSpc>
            </a:pPr>
            <a:r>
              <a:rPr lang="vi-VN" sz="3600"/>
              <a:t>Huân chương/Kháng chiến</a:t>
            </a:r>
          </a:p>
          <a:p>
            <a:pPr>
              <a:lnSpc>
                <a:spcPct val="150000"/>
              </a:lnSpc>
            </a:pPr>
            <a:r>
              <a:rPr lang="vi-VN" sz="3600"/>
              <a:t>Huân chương/Lao động</a:t>
            </a:r>
          </a:p>
          <a:p>
            <a:pPr>
              <a:lnSpc>
                <a:spcPct val="150000"/>
              </a:lnSpc>
            </a:pPr>
            <a:r>
              <a:rPr lang="vi-VN" sz="3600"/>
              <a:t>Anh hùng/Lao động</a:t>
            </a:r>
          </a:p>
          <a:p>
            <a:pPr>
              <a:lnSpc>
                <a:spcPct val="150000"/>
              </a:lnSpc>
            </a:pPr>
            <a:r>
              <a:rPr lang="vi-VN" sz="3600"/>
              <a:t>Giải thưởng/Hồ Chí Minh</a:t>
            </a:r>
          </a:p>
          <a:p>
            <a:pPr>
              <a:lnSpc>
                <a:spcPct val="150000"/>
              </a:lnSpc>
            </a:pPr>
            <a:r>
              <a:rPr lang="vi-VN" sz="3600"/>
              <a:t>Chữ cái đầu mỗi bộ phận tạo thành các tên này đều được viết hoa. Nếu trong cụm từ có tên riêng chỉ người (Hồ Chí Minh) thì viết hoa theo quy tắc viết hoa tên người. </a:t>
            </a:r>
          </a:p>
        </p:txBody>
      </p:sp>
      <p:sp>
        <p:nvSpPr>
          <p:cNvPr id="14" name="TextBox 13"/>
          <p:cNvSpPr txBox="1"/>
          <p:nvPr/>
        </p:nvSpPr>
        <p:spPr>
          <a:xfrm>
            <a:off x="4890619" y="8792"/>
            <a:ext cx="8645315" cy="2215991"/>
          </a:xfrm>
          <a:prstGeom prst="rect">
            <a:avLst/>
          </a:prstGeom>
          <a:noFill/>
        </p:spPr>
        <p:txBody>
          <a:bodyPr wrap="none" rtlCol="0">
            <a:spAutoFit/>
          </a:bodyPr>
          <a:lstStyle/>
          <a:p>
            <a:r>
              <a:rPr lang="en-GB" sz="13800">
                <a:solidFill>
                  <a:srgbClr val="C00000"/>
                </a:solidFill>
                <a:latin typeface="SVN-SAF" panose="02040603050506020204" pitchFamily="18" charset="0"/>
              </a:rPr>
              <a:t>Nhận xét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664993" y="8388617"/>
            <a:ext cx="19617986" cy="5247811"/>
          </a:xfrm>
          <a:prstGeom prst="rect">
            <a:avLst/>
          </a:prstGeom>
        </p:spPr>
      </p:pic>
      <p:pic>
        <p:nvPicPr>
          <p:cNvPr id="6" name="Picture 6"/>
          <p:cNvPicPr>
            <a:picLocks noChangeAspect="1"/>
          </p:cNvPicPr>
          <p:nvPr/>
        </p:nvPicPr>
        <p:blipFill>
          <a:blip r:embed="rId3"/>
          <a:srcRect/>
          <a:stretch>
            <a:fillRect/>
          </a:stretch>
        </p:blipFill>
        <p:spPr>
          <a:xfrm rot="1039533">
            <a:off x="13181637" y="7563095"/>
            <a:ext cx="1445670" cy="149423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04808">
            <a:off x="13484635" y="2105589"/>
            <a:ext cx="1752024" cy="522922"/>
          </a:xfrm>
          <a:prstGeom prst="rect">
            <a:avLst/>
          </a:prstGeom>
        </p:spPr>
      </p:pic>
      <p:sp>
        <p:nvSpPr>
          <p:cNvPr id="20" name="Rectangle 19"/>
          <p:cNvSpPr/>
          <p:nvPr/>
        </p:nvSpPr>
        <p:spPr>
          <a:xfrm>
            <a:off x="685800" y="719263"/>
            <a:ext cx="16459200" cy="830997"/>
          </a:xfrm>
          <a:prstGeom prst="rect">
            <a:avLst/>
          </a:prstGeom>
        </p:spPr>
        <p:txBody>
          <a:bodyPr wrap="square">
            <a:spAutoFit/>
          </a:bodyPr>
          <a:lstStyle/>
          <a:p>
            <a:r>
              <a:rPr lang="en-GB" sz="4800">
                <a:solidFill>
                  <a:srgbClr val="00B0F0"/>
                </a:solidFill>
                <a:latin typeface="#9Slide03 Cabin Condensed Bold" panose="00000806000000000000" pitchFamily="2" charset="0"/>
              </a:rPr>
              <a:t>Bài tập 3: </a:t>
            </a:r>
            <a:r>
              <a:rPr lang="vi-VN" sz="4800">
                <a:solidFill>
                  <a:srgbClr val="00B0F0"/>
                </a:solidFill>
                <a:latin typeface="#9Slide03 Cabin Condensed Bold" panose="00000806000000000000" pitchFamily="2" charset="0"/>
              </a:rPr>
              <a:t>Viết lại tên các danh hiệu trong đoạn văn dưới đây cho đúng :</a:t>
            </a:r>
          </a:p>
        </p:txBody>
      </p:sp>
      <p:sp>
        <p:nvSpPr>
          <p:cNvPr id="21" name="Rectangle 20"/>
          <p:cNvSpPr/>
          <p:nvPr/>
        </p:nvSpPr>
        <p:spPr>
          <a:xfrm>
            <a:off x="495300" y="1820717"/>
            <a:ext cx="17297400" cy="4832092"/>
          </a:xfrm>
          <a:prstGeom prst="rect">
            <a:avLst/>
          </a:prstGeom>
        </p:spPr>
        <p:txBody>
          <a:bodyPr wrap="square">
            <a:spAutoFit/>
          </a:bodyPr>
          <a:lstStyle/>
          <a:p>
            <a:pPr lvl="0" algn="just"/>
            <a:r>
              <a:rPr lang="en-GB" sz="4400">
                <a:solidFill>
                  <a:prstClr val="black"/>
                </a:solidFill>
              </a:rPr>
              <a:t>      </a:t>
            </a:r>
            <a:r>
              <a:rPr lang="vi-VN" sz="4400">
                <a:solidFill>
                  <a:prstClr val="black"/>
                </a:solidFill>
              </a:rPr>
              <a:t>Với các thành tích xuất sắc trong hai cuộc kháng chiến chống Pháp và chống Mĩ, huyện Cần Giờ (Thành phố Hồ Chí Minh) đã được Nhà nước tuyên dương đơn vị anh hùng lực lượng vũ trang nhân dân. Toàn huyện có 2 xã được tặng danh hiệu đơn vị anh hùng lực lượng vũ trang nhàn dân, có 28 bà mẹ được tặng danh hiệu bà mẹ Việt Nam anh hùng.</a:t>
            </a:r>
            <a:endParaRPr lang="en-GB" sz="4400">
              <a:solidFill>
                <a:prstClr val="black"/>
              </a:solidFill>
            </a:endParaRPr>
          </a:p>
          <a:p>
            <a:pPr lvl="0" algn="r"/>
            <a:r>
              <a:rPr lang="en-GB" sz="4400">
                <a:solidFill>
                  <a:prstClr val="black"/>
                </a:solidFill>
              </a:rPr>
              <a:t>Theo VIỆT NAM KÌ TÍCH</a:t>
            </a:r>
            <a:endParaRPr lang="vi-VN" sz="4400">
              <a:solidFill>
                <a:prstClr val="black"/>
              </a:solidFill>
            </a:endParaRPr>
          </a:p>
        </p:txBody>
      </p:sp>
      <p:sp>
        <p:nvSpPr>
          <p:cNvPr id="22" name="Rectangle 21"/>
          <p:cNvSpPr/>
          <p:nvPr/>
        </p:nvSpPr>
        <p:spPr>
          <a:xfrm>
            <a:off x="495300" y="6294737"/>
            <a:ext cx="13186399" cy="2171428"/>
          </a:xfrm>
          <a:prstGeom prst="rect">
            <a:avLst/>
          </a:prstGeom>
        </p:spPr>
        <p:txBody>
          <a:bodyPr wrap="square">
            <a:spAutoFit/>
          </a:bodyPr>
          <a:lstStyle/>
          <a:p>
            <a:pPr algn="just">
              <a:lnSpc>
                <a:spcPct val="150000"/>
              </a:lnSpc>
            </a:pPr>
            <a:r>
              <a:rPr lang="vi-VN" sz="4800">
                <a:solidFill>
                  <a:srgbClr val="C00000"/>
                </a:solidFill>
              </a:rPr>
              <a:t>-  Anh hùng/Lực lượng vũ trang nhân dân.</a:t>
            </a:r>
          </a:p>
          <a:p>
            <a:pPr algn="just">
              <a:lnSpc>
                <a:spcPct val="150000"/>
              </a:lnSpc>
            </a:pPr>
            <a:r>
              <a:rPr lang="vi-VN" sz="4800">
                <a:solidFill>
                  <a:srgbClr val="C00000"/>
                </a:solidFill>
              </a:rPr>
              <a:t>-  Bà mẹ/Việt Nam/Anh hùng.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7343">
            <a:off x="2220644" y="3273024"/>
            <a:ext cx="13846713" cy="5535668"/>
          </a:xfrm>
          <a:prstGeom prst="rect">
            <a:avLst/>
          </a:prstGeom>
        </p:spPr>
      </p:pic>
      <p:pic>
        <p:nvPicPr>
          <p:cNvPr id="3" name="Picture 3"/>
          <p:cNvPicPr>
            <a:picLocks noChangeAspect="1"/>
          </p:cNvPicPr>
          <p:nvPr/>
        </p:nvPicPr>
        <p:blipFill>
          <a:blip r:embed="rId4"/>
          <a:srcRect/>
          <a:stretch>
            <a:fillRect/>
          </a:stretch>
        </p:blipFill>
        <p:spPr>
          <a:xfrm>
            <a:off x="-292551" y="5905275"/>
            <a:ext cx="18873102" cy="4992884"/>
          </a:xfrm>
          <a:prstGeom prst="rect">
            <a:avLst/>
          </a:prstGeom>
        </p:spPr>
      </p:pic>
      <p:pic>
        <p:nvPicPr>
          <p:cNvPr id="4" name="Picture 4"/>
          <p:cNvPicPr>
            <a:picLocks noChangeAspect="1"/>
          </p:cNvPicPr>
          <p:nvPr/>
        </p:nvPicPr>
        <p:blipFill>
          <a:blip r:embed="rId5"/>
          <a:srcRect/>
          <a:stretch>
            <a:fillRect/>
          </a:stretch>
        </p:blipFill>
        <p:spPr>
          <a:xfrm rot="-1069070">
            <a:off x="1805529" y="3845545"/>
            <a:ext cx="2569950" cy="2595909"/>
          </a:xfrm>
          <a:prstGeom prst="rect">
            <a:avLst/>
          </a:prstGeom>
        </p:spPr>
      </p:pic>
      <p:pic>
        <p:nvPicPr>
          <p:cNvPr id="5" name="Picture 5"/>
          <p:cNvPicPr>
            <a:picLocks noChangeAspect="1"/>
          </p:cNvPicPr>
          <p:nvPr/>
        </p:nvPicPr>
        <p:blipFill>
          <a:blip r:embed="rId6"/>
          <a:srcRect/>
          <a:stretch>
            <a:fillRect/>
          </a:stretch>
        </p:blipFill>
        <p:spPr>
          <a:xfrm>
            <a:off x="14066699" y="6864956"/>
            <a:ext cx="1586575" cy="194373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85235">
            <a:off x="12723166" y="1727472"/>
            <a:ext cx="1162188" cy="121291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67178" y="2040080"/>
            <a:ext cx="1181524" cy="1307357"/>
          </a:xfrm>
          <a:prstGeom prst="rect">
            <a:avLst/>
          </a:prstGeom>
        </p:spPr>
      </p:pic>
      <p:sp>
        <p:nvSpPr>
          <p:cNvPr id="9" name="TextBox 9"/>
          <p:cNvSpPr txBox="1"/>
          <p:nvPr/>
        </p:nvSpPr>
        <p:spPr>
          <a:xfrm>
            <a:off x="5829218" y="1366646"/>
            <a:ext cx="6697363" cy="1744067"/>
          </a:xfrm>
          <a:prstGeom prst="rect">
            <a:avLst/>
          </a:prstGeom>
        </p:spPr>
        <p:txBody>
          <a:bodyPr lIns="0" tIns="0" rIns="0" bIns="0" rtlCol="0" anchor="t">
            <a:spAutoFit/>
          </a:bodyPr>
          <a:lstStyle/>
          <a:p>
            <a:pPr algn="ctr">
              <a:lnSpc>
                <a:spcPts val="13554"/>
              </a:lnSpc>
            </a:pPr>
            <a:r>
              <a:rPr lang="en-US" sz="13900">
                <a:solidFill>
                  <a:srgbClr val="C00000"/>
                </a:solidFill>
                <a:latin typeface="SVN-SAF" panose="02040603050506020204" pitchFamily="18" charset="0"/>
              </a:rPr>
              <a:t>DẶN DÒ</a:t>
            </a:r>
          </a:p>
        </p:txBody>
      </p:sp>
      <p:grpSp>
        <p:nvGrpSpPr>
          <p:cNvPr id="10" name="Group 9"/>
          <p:cNvGrpSpPr/>
          <p:nvPr/>
        </p:nvGrpSpPr>
        <p:grpSpPr>
          <a:xfrm>
            <a:off x="4711008" y="4525723"/>
            <a:ext cx="9168604" cy="1311967"/>
            <a:chOff x="1518200" y="2351842"/>
            <a:chExt cx="9168604" cy="1311967"/>
          </a:xfrm>
        </p:grpSpPr>
        <p:sp>
          <p:nvSpPr>
            <p:cNvPr id="11" name="TextBox 10"/>
            <p:cNvSpPr txBox="1"/>
            <p:nvPr/>
          </p:nvSpPr>
          <p:spPr>
            <a:xfrm>
              <a:off x="2830166" y="2715439"/>
              <a:ext cx="78566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Hoàn thành bài tập, sửa lại các lỗi sai</a:t>
              </a:r>
              <a:endParaRPr kumimoji="0" lang="en-GB"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8200" y="2351842"/>
              <a:ext cx="1311967" cy="1311967"/>
            </a:xfrm>
            <a:prstGeom prst="rect">
              <a:avLst/>
            </a:prstGeom>
          </p:spPr>
        </p:pic>
      </p:grpSp>
      <p:grpSp>
        <p:nvGrpSpPr>
          <p:cNvPr id="13" name="Group 12"/>
          <p:cNvGrpSpPr/>
          <p:nvPr/>
        </p:nvGrpSpPr>
        <p:grpSpPr>
          <a:xfrm>
            <a:off x="4711008" y="5837690"/>
            <a:ext cx="5712531" cy="1311967"/>
            <a:chOff x="1518199" y="3490112"/>
            <a:chExt cx="5712531" cy="1311967"/>
          </a:xfrm>
        </p:grpSpPr>
        <p:sp>
          <p:nvSpPr>
            <p:cNvPr id="14" name="TextBox 13"/>
            <p:cNvSpPr txBox="1"/>
            <p:nvPr/>
          </p:nvSpPr>
          <p:spPr>
            <a:xfrm>
              <a:off x="2830166" y="3787091"/>
              <a:ext cx="44005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Ôn tập cách viết hoa</a:t>
              </a:r>
              <a:endParaRPr kumimoji="0" lang="en-GB"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8199" y="3490112"/>
              <a:ext cx="1311967" cy="131196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525372" y="8517744"/>
            <a:ext cx="19617986" cy="5247811"/>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139" y="4041468"/>
            <a:ext cx="3259360" cy="292120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915045"/>
            <a:ext cx="568649" cy="56141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3778">
            <a:off x="13013849" y="1972286"/>
            <a:ext cx="907676" cy="896124"/>
          </a:xfrm>
          <a:prstGeom prst="rect">
            <a:avLst/>
          </a:prstGeom>
        </p:spPr>
      </p:pic>
      <p:pic>
        <p:nvPicPr>
          <p:cNvPr id="6" name="Picture 6"/>
          <p:cNvPicPr>
            <a:picLocks noChangeAspect="1"/>
          </p:cNvPicPr>
          <p:nvPr/>
        </p:nvPicPr>
        <p:blipFill>
          <a:blip r:embed="rId9"/>
          <a:srcRect/>
          <a:stretch>
            <a:fillRect/>
          </a:stretch>
        </p:blipFill>
        <p:spPr>
          <a:xfrm rot="281251">
            <a:off x="12700698" y="7897118"/>
            <a:ext cx="1533977" cy="1585506"/>
          </a:xfrm>
          <a:prstGeom prst="rect">
            <a:avLst/>
          </a:prstGeom>
        </p:spPr>
      </p:pic>
      <p:pic>
        <p:nvPicPr>
          <p:cNvPr id="7" name="Picture 7"/>
          <p:cNvPicPr>
            <a:picLocks noChangeAspect="1"/>
          </p:cNvPicPr>
          <p:nvPr/>
        </p:nvPicPr>
        <p:blipFill>
          <a:blip r:embed="rId10"/>
          <a:srcRect/>
          <a:stretch>
            <a:fillRect/>
          </a:stretch>
        </p:blipFill>
        <p:spPr>
          <a:xfrm rot="-1670978">
            <a:off x="3767772" y="1013522"/>
            <a:ext cx="1183175" cy="153161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9727">
            <a:off x="16312862" y="7131264"/>
            <a:ext cx="1123074" cy="838094"/>
          </a:xfrm>
          <a:prstGeom prst="rect">
            <a:avLst/>
          </a:prstGeom>
        </p:spPr>
      </p:pic>
      <p:pic>
        <p:nvPicPr>
          <p:cNvPr id="9" name="Picture 9"/>
          <p:cNvPicPr>
            <a:picLocks noChangeAspect="1"/>
          </p:cNvPicPr>
          <p:nvPr/>
        </p:nvPicPr>
        <p:blipFill>
          <a:blip r:embed="rId9"/>
          <a:srcRect/>
          <a:stretch>
            <a:fillRect/>
          </a:stretch>
        </p:blipFill>
        <p:spPr>
          <a:xfrm rot="-806937">
            <a:off x="4944039" y="8227754"/>
            <a:ext cx="1157777" cy="119666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83621" y="4329297"/>
            <a:ext cx="3961463" cy="214744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22740">
            <a:off x="5189407" y="4171266"/>
            <a:ext cx="4365484" cy="2613834"/>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083642" y="3706475"/>
            <a:ext cx="3604402" cy="3401655"/>
          </a:xfrm>
          <a:prstGeom prst="rect">
            <a:avLst/>
          </a:prstGeom>
        </p:spPr>
      </p:pic>
      <p:sp>
        <p:nvSpPr>
          <p:cNvPr id="21" name="TextBox 21"/>
          <p:cNvSpPr txBox="1"/>
          <p:nvPr/>
        </p:nvSpPr>
        <p:spPr>
          <a:xfrm>
            <a:off x="5452008" y="2576034"/>
            <a:ext cx="7383984" cy="1143455"/>
          </a:xfrm>
          <a:prstGeom prst="rect">
            <a:avLst/>
          </a:prstGeom>
        </p:spPr>
        <p:txBody>
          <a:bodyPr lIns="0" tIns="0" rIns="0" bIns="0" rtlCol="0" anchor="t">
            <a:spAutoFit/>
          </a:bodyPr>
          <a:lstStyle/>
          <a:p>
            <a:pPr algn="ctr">
              <a:lnSpc>
                <a:spcPts val="8374"/>
              </a:lnSpc>
            </a:pPr>
            <a:r>
              <a:rPr lang="en-US" sz="8723" spc="-95">
                <a:solidFill>
                  <a:srgbClr val="9CAD56"/>
                </a:solidFill>
                <a:latin typeface="Baloo Tammudu 2 ExtraBold" panose="03080902040302020200" pitchFamily="66" charset="0"/>
                <a:cs typeface="Baloo Tammudu 2 ExtraBold" panose="03080902040302020200" pitchFamily="66" charset="0"/>
              </a:rPr>
              <a:t>Hoạt động 1</a:t>
            </a:r>
          </a:p>
        </p:txBody>
      </p:sp>
      <p:sp>
        <p:nvSpPr>
          <p:cNvPr id="12" name="TextBox 11"/>
          <p:cNvSpPr txBox="1"/>
          <p:nvPr/>
        </p:nvSpPr>
        <p:spPr>
          <a:xfrm>
            <a:off x="2644464" y="4343361"/>
            <a:ext cx="12999071" cy="2215991"/>
          </a:xfrm>
          <a:prstGeom prst="rect">
            <a:avLst/>
          </a:prstGeom>
          <a:noFill/>
        </p:spPr>
        <p:txBody>
          <a:bodyPr wrap="none" rtlCol="0">
            <a:spAutoFit/>
          </a:bodyPr>
          <a:lstStyle/>
          <a:p>
            <a:r>
              <a:rPr lang="en-GB" sz="13800">
                <a:solidFill>
                  <a:srgbClr val="C00000"/>
                </a:solidFill>
                <a:latin typeface="SVN-SAF" panose="02040603050506020204" pitchFamily="18" charset="0"/>
              </a:rPr>
              <a:t>ÔN LẠI BÀI ĐỌC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48543">
            <a:off x="3591366" y="1580636"/>
            <a:ext cx="1045190" cy="855314"/>
          </a:xfrm>
          <a:prstGeom prst="rect">
            <a:avLst/>
          </a:prstGeom>
        </p:spPr>
      </p:pic>
      <p:pic>
        <p:nvPicPr>
          <p:cNvPr id="3" name="Picture 3"/>
          <p:cNvPicPr>
            <a:picLocks noChangeAspect="1"/>
          </p:cNvPicPr>
          <p:nvPr/>
        </p:nvPicPr>
        <p:blipFill>
          <a:blip r:embed="rId4"/>
          <a:srcRect/>
          <a:stretch>
            <a:fillRect/>
          </a:stretch>
        </p:blipFill>
        <p:spPr>
          <a:xfrm>
            <a:off x="-292551" y="5853565"/>
            <a:ext cx="18873102" cy="499288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3118">
            <a:off x="13509104" y="1689017"/>
            <a:ext cx="2440687" cy="63855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2661" y="4475800"/>
            <a:ext cx="962041" cy="1194892"/>
          </a:xfrm>
          <a:prstGeom prst="rect">
            <a:avLst/>
          </a:prstGeom>
        </p:spPr>
      </p:pic>
      <p:pic>
        <p:nvPicPr>
          <p:cNvPr id="7" name="Picture 7"/>
          <p:cNvPicPr>
            <a:picLocks noChangeAspect="1"/>
          </p:cNvPicPr>
          <p:nvPr/>
        </p:nvPicPr>
        <p:blipFill>
          <a:blip r:embed="rId9"/>
          <a:srcRect/>
          <a:stretch>
            <a:fillRect/>
          </a:stretch>
        </p:blipFill>
        <p:spPr>
          <a:xfrm rot="109195">
            <a:off x="15174641" y="5670544"/>
            <a:ext cx="2054011" cy="1812665"/>
          </a:xfrm>
          <a:prstGeom prst="rect">
            <a:avLst/>
          </a:prstGeom>
        </p:spPr>
      </p:pic>
      <p:sp>
        <p:nvSpPr>
          <p:cNvPr id="8" name="TextBox 8"/>
          <p:cNvSpPr txBox="1"/>
          <p:nvPr/>
        </p:nvSpPr>
        <p:spPr>
          <a:xfrm>
            <a:off x="4615558" y="422452"/>
            <a:ext cx="8474302" cy="1466042"/>
          </a:xfrm>
          <a:prstGeom prst="rect">
            <a:avLst/>
          </a:prstGeom>
        </p:spPr>
        <p:txBody>
          <a:bodyPr lIns="0" tIns="0" rIns="0" bIns="0" rtlCol="0" anchor="t">
            <a:spAutoFit/>
          </a:bodyPr>
          <a:lstStyle/>
          <a:p>
            <a:pPr algn="ctr">
              <a:lnSpc>
                <a:spcPts val="12623"/>
              </a:lnSpc>
            </a:pPr>
            <a:r>
              <a:rPr lang="en-US" sz="8587">
                <a:solidFill>
                  <a:srgbClr val="00B050"/>
                </a:solidFill>
                <a:latin typeface="Mali" panose="00000500000000000000" pitchFamily="2" charset="-34"/>
                <a:cs typeface="Mali" panose="00000500000000000000" pitchFamily="2" charset="-34"/>
              </a:rPr>
              <a:t>ĐẤT NƯỚC</a:t>
            </a:r>
          </a:p>
        </p:txBody>
      </p:sp>
      <p:sp>
        <p:nvSpPr>
          <p:cNvPr id="9" name="TextBox 9"/>
          <p:cNvSpPr txBox="1"/>
          <p:nvPr/>
        </p:nvSpPr>
        <p:spPr>
          <a:xfrm>
            <a:off x="1345456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4</a:t>
            </a:r>
          </a:p>
        </p:txBody>
      </p:sp>
      <p:sp>
        <p:nvSpPr>
          <p:cNvPr id="10" name="TextBox 10"/>
          <p:cNvSpPr txBox="1"/>
          <p:nvPr/>
        </p:nvSpPr>
        <p:spPr>
          <a:xfrm>
            <a:off x="11154116"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3</a:t>
            </a:r>
          </a:p>
        </p:txBody>
      </p:sp>
      <p:sp>
        <p:nvSpPr>
          <p:cNvPr id="11" name="TextBox 11"/>
          <p:cNvSpPr txBox="1"/>
          <p:nvPr/>
        </p:nvSpPr>
        <p:spPr>
          <a:xfrm>
            <a:off x="885270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2</a:t>
            </a:r>
          </a:p>
        </p:txBody>
      </p:sp>
      <p:sp>
        <p:nvSpPr>
          <p:cNvPr id="12" name="TextBox 12"/>
          <p:cNvSpPr txBox="1"/>
          <p:nvPr/>
        </p:nvSpPr>
        <p:spPr>
          <a:xfrm>
            <a:off x="6630041"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1</a:t>
            </a:r>
          </a:p>
        </p:txBody>
      </p:sp>
      <p:sp>
        <p:nvSpPr>
          <p:cNvPr id="13" name="TextBox 13"/>
          <p:cNvSpPr txBox="1"/>
          <p:nvPr/>
        </p:nvSpPr>
        <p:spPr>
          <a:xfrm>
            <a:off x="3035477" y="4973819"/>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4" name="TextBox 14"/>
          <p:cNvSpPr txBox="1"/>
          <p:nvPr/>
        </p:nvSpPr>
        <p:spPr>
          <a:xfrm>
            <a:off x="3035477" y="6168711"/>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5" name="TextBox 15"/>
          <p:cNvSpPr txBox="1"/>
          <p:nvPr/>
        </p:nvSpPr>
        <p:spPr>
          <a:xfrm>
            <a:off x="3035477" y="7363603"/>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9952">
            <a:off x="9720613" y="7838925"/>
            <a:ext cx="1607000" cy="664142"/>
          </a:xfrm>
          <a:prstGeom prst="rect">
            <a:avLst/>
          </a:prstGeom>
        </p:spPr>
      </p:pic>
      <p:sp>
        <p:nvSpPr>
          <p:cNvPr id="17" name="Rectangle 16"/>
          <p:cNvSpPr/>
          <p:nvPr/>
        </p:nvSpPr>
        <p:spPr>
          <a:xfrm>
            <a:off x="1484069" y="2242346"/>
            <a:ext cx="9144000" cy="3970318"/>
          </a:xfrm>
          <a:prstGeom prst="rect">
            <a:avLst/>
          </a:prstGeom>
          <a:solidFill>
            <a:srgbClr val="FFFCEA"/>
          </a:solidFill>
        </p:spPr>
        <p:txBody>
          <a:bodyPr>
            <a:spAutoFit/>
          </a:bodyPr>
          <a:lstStyle/>
          <a:p>
            <a:r>
              <a:rPr lang="vi-VN" sz="2800">
                <a:latin typeface="#9Slide03 Comfortaa Bold" panose="00000800000000000000" pitchFamily="2" charset="0"/>
              </a:rPr>
              <a:t>Mùa thu nay khác rồi</a:t>
            </a:r>
          </a:p>
          <a:p>
            <a:endParaRPr lang="vi-VN" sz="2800">
              <a:latin typeface="#9Slide03 Comfortaa Bold" panose="00000800000000000000" pitchFamily="2" charset="0"/>
            </a:endParaRPr>
          </a:p>
          <a:p>
            <a:r>
              <a:rPr lang="vi-VN" sz="2800">
                <a:latin typeface="#9Slide03 Comfortaa Bold" panose="00000800000000000000" pitchFamily="2" charset="0"/>
              </a:rPr>
              <a:t>Tôi đứng vui nghe giữa núi đồi</a:t>
            </a:r>
          </a:p>
          <a:p>
            <a:endParaRPr lang="vi-VN" sz="2800">
              <a:latin typeface="#9Slide03 Comfortaa Bold" panose="00000800000000000000" pitchFamily="2" charset="0"/>
            </a:endParaRPr>
          </a:p>
          <a:p>
            <a:r>
              <a:rPr lang="vi-VN" sz="2800">
                <a:latin typeface="#9Slide03 Comfortaa Bold" panose="00000800000000000000" pitchFamily="2" charset="0"/>
              </a:rPr>
              <a:t>Gió thổi rừng tre phấp phới</a:t>
            </a:r>
          </a:p>
          <a:p>
            <a:endParaRPr lang="vi-VN" sz="2800">
              <a:latin typeface="#9Slide03 Comfortaa Bold" panose="00000800000000000000" pitchFamily="2" charset="0"/>
            </a:endParaRPr>
          </a:p>
          <a:p>
            <a:r>
              <a:rPr lang="vi-VN" sz="2800">
                <a:latin typeface="#9Slide03 Comfortaa Bold" panose="00000800000000000000" pitchFamily="2" charset="0"/>
              </a:rPr>
              <a:t>Trời thu thay áo mới</a:t>
            </a:r>
          </a:p>
          <a:p>
            <a:endParaRPr lang="vi-VN" sz="2800">
              <a:latin typeface="#9Slide03 Comfortaa Bold" panose="00000800000000000000" pitchFamily="2" charset="0"/>
            </a:endParaRPr>
          </a:p>
          <a:p>
            <a:r>
              <a:rPr lang="vi-VN" sz="2800">
                <a:latin typeface="#9Slide03 Comfortaa Bold" panose="00000800000000000000" pitchFamily="2" charset="0"/>
              </a:rPr>
              <a:t>Trong biếc nói cười thiết tha.</a:t>
            </a:r>
          </a:p>
        </p:txBody>
      </p:sp>
      <p:sp>
        <p:nvSpPr>
          <p:cNvPr id="18" name="Rectangle 17"/>
          <p:cNvSpPr/>
          <p:nvPr/>
        </p:nvSpPr>
        <p:spPr>
          <a:xfrm>
            <a:off x="8979182" y="2242346"/>
            <a:ext cx="9144000" cy="3970318"/>
          </a:xfrm>
          <a:prstGeom prst="rect">
            <a:avLst/>
          </a:prstGeom>
          <a:solidFill>
            <a:srgbClr val="FFFCEA"/>
          </a:solidFill>
        </p:spPr>
        <p:txBody>
          <a:bodyPr>
            <a:spAutoFit/>
          </a:bodyPr>
          <a:lstStyle/>
          <a:p>
            <a:r>
              <a:rPr lang="vi-VN" sz="2800">
                <a:latin typeface="#9Slide03 Comfortaa Bold" panose="00000800000000000000" pitchFamily="2" charset="0"/>
              </a:rPr>
              <a:t>Trời xanh đây là của chúng ta</a:t>
            </a:r>
          </a:p>
          <a:p>
            <a:endParaRPr lang="vi-VN" sz="2800">
              <a:latin typeface="#9Slide03 Comfortaa Bold" panose="00000800000000000000" pitchFamily="2" charset="0"/>
            </a:endParaRPr>
          </a:p>
          <a:p>
            <a:r>
              <a:rPr lang="vi-VN" sz="2800">
                <a:latin typeface="#9Slide03 Comfortaa Bold" panose="00000800000000000000" pitchFamily="2" charset="0"/>
              </a:rPr>
              <a:t>Núi rừng đây là của chúng ta</a:t>
            </a:r>
          </a:p>
          <a:p>
            <a:endParaRPr lang="vi-VN" sz="2800">
              <a:latin typeface="#9Slide03 Comfortaa Bold" panose="00000800000000000000" pitchFamily="2" charset="0"/>
            </a:endParaRPr>
          </a:p>
          <a:p>
            <a:r>
              <a:rPr lang="vi-VN" sz="2800">
                <a:latin typeface="#9Slide03 Comfortaa Bold" panose="00000800000000000000" pitchFamily="2" charset="0"/>
              </a:rPr>
              <a:t>Những cánh đồng thơm mát</a:t>
            </a:r>
          </a:p>
          <a:p>
            <a:endParaRPr lang="vi-VN" sz="2800">
              <a:latin typeface="#9Slide03 Comfortaa Bold" panose="00000800000000000000" pitchFamily="2" charset="0"/>
            </a:endParaRPr>
          </a:p>
          <a:p>
            <a:r>
              <a:rPr lang="vi-VN" sz="2800">
                <a:latin typeface="#9Slide03 Comfortaa Bold" panose="00000800000000000000" pitchFamily="2" charset="0"/>
              </a:rPr>
              <a:t>Những ngả đường bát ngát</a:t>
            </a:r>
          </a:p>
          <a:p>
            <a:endParaRPr lang="vi-VN" sz="2800">
              <a:latin typeface="#9Slide03 Comfortaa Bold" panose="00000800000000000000" pitchFamily="2" charset="0"/>
            </a:endParaRPr>
          </a:p>
          <a:p>
            <a:r>
              <a:rPr lang="vi-VN" sz="2800">
                <a:latin typeface="#9Slide03 Comfortaa Bold" panose="00000800000000000000" pitchFamily="2" charset="0"/>
              </a:rPr>
              <a:t>Những dòng sông đỏ nặng phù sa.</a:t>
            </a:r>
          </a:p>
        </p:txBody>
      </p:sp>
      <p:sp>
        <p:nvSpPr>
          <p:cNvPr id="19" name="Rectangle 18"/>
          <p:cNvSpPr/>
          <p:nvPr/>
        </p:nvSpPr>
        <p:spPr>
          <a:xfrm>
            <a:off x="5526368" y="6284453"/>
            <a:ext cx="9144000" cy="3539430"/>
          </a:xfrm>
          <a:prstGeom prst="rect">
            <a:avLst/>
          </a:prstGeom>
          <a:solidFill>
            <a:srgbClr val="FFFCEA"/>
          </a:solidFill>
        </p:spPr>
        <p:txBody>
          <a:bodyPr>
            <a:spAutoFit/>
          </a:bodyPr>
          <a:lstStyle/>
          <a:p>
            <a:pPr lvl="0"/>
            <a:endParaRPr lang="vi-VN" sz="2800">
              <a:solidFill>
                <a:prstClr val="black"/>
              </a:solidFill>
              <a:latin typeface="#9Slide03 Comfortaa Bold" panose="00000800000000000000" pitchFamily="2" charset="0"/>
            </a:endParaRPr>
          </a:p>
          <a:p>
            <a:pPr lvl="0"/>
            <a:r>
              <a:rPr lang="vi-VN" sz="2800">
                <a:solidFill>
                  <a:prstClr val="black"/>
                </a:solidFill>
                <a:latin typeface="#9Slide03 Comfortaa Bold" panose="00000800000000000000" pitchFamily="2" charset="0"/>
              </a:rPr>
              <a:t>Nước chúng ta</a:t>
            </a:r>
          </a:p>
          <a:p>
            <a:pPr lvl="0"/>
            <a:endParaRPr lang="vi-VN" sz="2800">
              <a:solidFill>
                <a:prstClr val="black"/>
              </a:solidFill>
              <a:latin typeface="#9Slide03 Comfortaa Bold" panose="00000800000000000000" pitchFamily="2" charset="0"/>
            </a:endParaRPr>
          </a:p>
          <a:p>
            <a:pPr lvl="0"/>
            <a:r>
              <a:rPr lang="vi-VN" sz="2800">
                <a:solidFill>
                  <a:prstClr val="black"/>
                </a:solidFill>
                <a:latin typeface="#9Slide03 Comfortaa Bold" panose="00000800000000000000" pitchFamily="2" charset="0"/>
              </a:rPr>
              <a:t>Nước những người chưa bao giờ khuất</a:t>
            </a:r>
          </a:p>
          <a:p>
            <a:pPr lvl="0"/>
            <a:endParaRPr lang="vi-VN" sz="2800">
              <a:solidFill>
                <a:prstClr val="black"/>
              </a:solidFill>
              <a:latin typeface="#9Slide03 Comfortaa Bold" panose="00000800000000000000" pitchFamily="2" charset="0"/>
            </a:endParaRPr>
          </a:p>
          <a:p>
            <a:pPr lvl="0"/>
            <a:r>
              <a:rPr lang="vi-VN" sz="2800">
                <a:solidFill>
                  <a:prstClr val="black"/>
                </a:solidFill>
                <a:latin typeface="#9Slide03 Comfortaa Bold" panose="00000800000000000000" pitchFamily="2" charset="0"/>
              </a:rPr>
              <a:t>Đêm đêm rì rầm trong tiếng đất</a:t>
            </a:r>
          </a:p>
          <a:p>
            <a:pPr lvl="0"/>
            <a:endParaRPr lang="vi-VN" sz="2800">
              <a:solidFill>
                <a:prstClr val="black"/>
              </a:solidFill>
              <a:latin typeface="#9Slide03 Comfortaa Bold" panose="00000800000000000000" pitchFamily="2" charset="0"/>
            </a:endParaRPr>
          </a:p>
          <a:p>
            <a:pPr lvl="0"/>
            <a:r>
              <a:rPr lang="vi-VN" sz="2800">
                <a:solidFill>
                  <a:prstClr val="black"/>
                </a:solidFill>
                <a:latin typeface="#9Slide03 Comfortaa Bold" panose="00000800000000000000" pitchFamily="2" charset="0"/>
              </a:rPr>
              <a:t>Những buổi ngày xưa vọng nói về.</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48543">
            <a:off x="3591366" y="1580636"/>
            <a:ext cx="1045190" cy="855314"/>
          </a:xfrm>
          <a:prstGeom prst="rect">
            <a:avLst/>
          </a:prstGeom>
        </p:spPr>
      </p:pic>
      <p:pic>
        <p:nvPicPr>
          <p:cNvPr id="3" name="Picture 3"/>
          <p:cNvPicPr>
            <a:picLocks noChangeAspect="1"/>
          </p:cNvPicPr>
          <p:nvPr/>
        </p:nvPicPr>
        <p:blipFill>
          <a:blip r:embed="rId5"/>
          <a:srcRect/>
          <a:stretch>
            <a:fillRect/>
          </a:stretch>
        </p:blipFill>
        <p:spPr>
          <a:xfrm>
            <a:off x="-292551" y="5853565"/>
            <a:ext cx="18873102" cy="499288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3118">
            <a:off x="13509104" y="1689017"/>
            <a:ext cx="2440687" cy="63855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2661" y="4475800"/>
            <a:ext cx="962041" cy="1194892"/>
          </a:xfrm>
          <a:prstGeom prst="rect">
            <a:avLst/>
          </a:prstGeom>
        </p:spPr>
      </p:pic>
      <p:pic>
        <p:nvPicPr>
          <p:cNvPr id="7" name="Picture 7"/>
          <p:cNvPicPr>
            <a:picLocks noChangeAspect="1"/>
          </p:cNvPicPr>
          <p:nvPr/>
        </p:nvPicPr>
        <p:blipFill>
          <a:blip r:embed="rId10"/>
          <a:srcRect/>
          <a:stretch>
            <a:fillRect/>
          </a:stretch>
        </p:blipFill>
        <p:spPr>
          <a:xfrm rot="109195">
            <a:off x="15174641" y="5670544"/>
            <a:ext cx="2054011" cy="1812665"/>
          </a:xfrm>
          <a:prstGeom prst="rect">
            <a:avLst/>
          </a:prstGeom>
        </p:spPr>
      </p:pic>
      <p:sp>
        <p:nvSpPr>
          <p:cNvPr id="8" name="TextBox 8"/>
          <p:cNvSpPr txBox="1"/>
          <p:nvPr/>
        </p:nvSpPr>
        <p:spPr>
          <a:xfrm>
            <a:off x="4615558" y="422452"/>
            <a:ext cx="8474302" cy="1466042"/>
          </a:xfrm>
          <a:prstGeom prst="rect">
            <a:avLst/>
          </a:prstGeom>
        </p:spPr>
        <p:txBody>
          <a:bodyPr lIns="0" tIns="0" rIns="0" bIns="0" rtlCol="0" anchor="t">
            <a:spAutoFit/>
          </a:bodyPr>
          <a:lstStyle/>
          <a:p>
            <a:pPr algn="ctr">
              <a:lnSpc>
                <a:spcPts val="12623"/>
              </a:lnSpc>
            </a:pPr>
            <a:r>
              <a:rPr lang="en-US" sz="8587">
                <a:solidFill>
                  <a:srgbClr val="00B050"/>
                </a:solidFill>
                <a:latin typeface="Mali" panose="00000500000000000000" pitchFamily="2" charset="-34"/>
                <a:cs typeface="Mali" panose="00000500000000000000" pitchFamily="2" charset="-34"/>
              </a:rPr>
              <a:t>ĐẤT NƯỚC</a:t>
            </a:r>
          </a:p>
        </p:txBody>
      </p:sp>
      <p:sp>
        <p:nvSpPr>
          <p:cNvPr id="9" name="TextBox 9"/>
          <p:cNvSpPr txBox="1"/>
          <p:nvPr/>
        </p:nvSpPr>
        <p:spPr>
          <a:xfrm>
            <a:off x="1345456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4</a:t>
            </a:r>
          </a:p>
        </p:txBody>
      </p:sp>
      <p:sp>
        <p:nvSpPr>
          <p:cNvPr id="10" name="TextBox 10"/>
          <p:cNvSpPr txBox="1"/>
          <p:nvPr/>
        </p:nvSpPr>
        <p:spPr>
          <a:xfrm>
            <a:off x="11154116"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3</a:t>
            </a:r>
          </a:p>
        </p:txBody>
      </p:sp>
      <p:sp>
        <p:nvSpPr>
          <p:cNvPr id="11" name="TextBox 11"/>
          <p:cNvSpPr txBox="1"/>
          <p:nvPr/>
        </p:nvSpPr>
        <p:spPr>
          <a:xfrm>
            <a:off x="885270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2</a:t>
            </a:r>
          </a:p>
        </p:txBody>
      </p:sp>
      <p:sp>
        <p:nvSpPr>
          <p:cNvPr id="12" name="TextBox 12"/>
          <p:cNvSpPr txBox="1"/>
          <p:nvPr/>
        </p:nvSpPr>
        <p:spPr>
          <a:xfrm>
            <a:off x="6630041"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1</a:t>
            </a:r>
          </a:p>
        </p:txBody>
      </p:sp>
      <p:sp>
        <p:nvSpPr>
          <p:cNvPr id="13" name="TextBox 13"/>
          <p:cNvSpPr txBox="1"/>
          <p:nvPr/>
        </p:nvSpPr>
        <p:spPr>
          <a:xfrm>
            <a:off x="3035477" y="4973819"/>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4" name="TextBox 14"/>
          <p:cNvSpPr txBox="1"/>
          <p:nvPr/>
        </p:nvSpPr>
        <p:spPr>
          <a:xfrm>
            <a:off x="3035477" y="6168711"/>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5" name="TextBox 15"/>
          <p:cNvSpPr txBox="1"/>
          <p:nvPr/>
        </p:nvSpPr>
        <p:spPr>
          <a:xfrm>
            <a:off x="3035477" y="7363603"/>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9952">
            <a:off x="9720613" y="7838925"/>
            <a:ext cx="1607000" cy="664142"/>
          </a:xfrm>
          <a:prstGeom prst="rect">
            <a:avLst/>
          </a:prstGeom>
        </p:spPr>
      </p:pic>
      <p:sp>
        <p:nvSpPr>
          <p:cNvPr id="17" name="Rectangle 16"/>
          <p:cNvSpPr/>
          <p:nvPr/>
        </p:nvSpPr>
        <p:spPr>
          <a:xfrm>
            <a:off x="386108" y="1990157"/>
            <a:ext cx="9144000" cy="4524315"/>
          </a:xfrm>
          <a:prstGeom prst="rect">
            <a:avLst/>
          </a:prstGeom>
          <a:noFill/>
        </p:spPr>
        <p:txBody>
          <a:bodyPr>
            <a:spAutoFit/>
          </a:bodyPr>
          <a:lstStyle/>
          <a:p>
            <a:r>
              <a:rPr lang="vi-VN" sz="3200">
                <a:latin typeface="#9Slide03 Comfortaa Bold" panose="00000800000000000000" pitchFamily="2" charset="0"/>
              </a:rPr>
              <a:t>Mùa thu nay khác rồi</a:t>
            </a:r>
          </a:p>
          <a:p>
            <a:endParaRPr lang="vi-VN" sz="3200">
              <a:latin typeface="#9Slide03 Comfortaa Bold" panose="00000800000000000000" pitchFamily="2" charset="0"/>
            </a:endParaRPr>
          </a:p>
          <a:p>
            <a:r>
              <a:rPr lang="vi-VN" sz="3200">
                <a:latin typeface="#9Slide03 Comfortaa Bold" panose="00000800000000000000" pitchFamily="2" charset="0"/>
              </a:rPr>
              <a:t>Tôi đứng vui nghe giữa núi đồi</a:t>
            </a:r>
          </a:p>
          <a:p>
            <a:endParaRPr lang="vi-VN" sz="3200">
              <a:latin typeface="#9Slide03 Comfortaa Bold" panose="00000800000000000000" pitchFamily="2" charset="0"/>
            </a:endParaRPr>
          </a:p>
          <a:p>
            <a:r>
              <a:rPr lang="vi-VN" sz="3200">
                <a:latin typeface="#9Slide03 Comfortaa Bold" panose="00000800000000000000" pitchFamily="2" charset="0"/>
              </a:rPr>
              <a:t>Gió thổi rừng tre phấp phới</a:t>
            </a:r>
          </a:p>
          <a:p>
            <a:endParaRPr lang="vi-VN" sz="3200">
              <a:latin typeface="#9Slide03 Comfortaa Bold" panose="00000800000000000000" pitchFamily="2" charset="0"/>
            </a:endParaRPr>
          </a:p>
          <a:p>
            <a:r>
              <a:rPr lang="vi-VN" sz="3200">
                <a:latin typeface="#9Slide03 Comfortaa Bold" panose="00000800000000000000" pitchFamily="2" charset="0"/>
              </a:rPr>
              <a:t>Trời thu thay áo mới</a:t>
            </a:r>
          </a:p>
          <a:p>
            <a:endParaRPr lang="vi-VN" sz="3200">
              <a:latin typeface="#9Slide03 Comfortaa Bold" panose="00000800000000000000" pitchFamily="2" charset="0"/>
            </a:endParaRPr>
          </a:p>
          <a:p>
            <a:r>
              <a:rPr lang="vi-VN" sz="3200">
                <a:latin typeface="#9Slide03 Comfortaa Bold" panose="00000800000000000000" pitchFamily="2" charset="0"/>
              </a:rPr>
              <a:t>Trong biếc nói cười thiết tha.</a:t>
            </a:r>
          </a:p>
        </p:txBody>
      </p:sp>
      <p:sp>
        <p:nvSpPr>
          <p:cNvPr id="18" name="Rectangle 17"/>
          <p:cNvSpPr/>
          <p:nvPr/>
        </p:nvSpPr>
        <p:spPr>
          <a:xfrm>
            <a:off x="9601200" y="1983875"/>
            <a:ext cx="9144000" cy="4524315"/>
          </a:xfrm>
          <a:prstGeom prst="rect">
            <a:avLst/>
          </a:prstGeom>
          <a:noFill/>
        </p:spPr>
        <p:txBody>
          <a:bodyPr>
            <a:spAutoFit/>
          </a:bodyPr>
          <a:lstStyle/>
          <a:p>
            <a:r>
              <a:rPr lang="vi-VN" sz="3200">
                <a:latin typeface="#9Slide03 Comfortaa Bold" panose="00000800000000000000" pitchFamily="2" charset="0"/>
              </a:rPr>
              <a:t>Trời xanh đây là của chúng ta</a:t>
            </a:r>
          </a:p>
          <a:p>
            <a:endParaRPr lang="vi-VN" sz="3200">
              <a:latin typeface="#9Slide03 Comfortaa Bold" panose="00000800000000000000" pitchFamily="2" charset="0"/>
            </a:endParaRPr>
          </a:p>
          <a:p>
            <a:r>
              <a:rPr lang="vi-VN" sz="3200">
                <a:latin typeface="#9Slide03 Comfortaa Bold" panose="00000800000000000000" pitchFamily="2" charset="0"/>
              </a:rPr>
              <a:t>Núi rừng đây là của chúng ta</a:t>
            </a:r>
          </a:p>
          <a:p>
            <a:endParaRPr lang="vi-VN" sz="3200">
              <a:latin typeface="#9Slide03 Comfortaa Bold" panose="00000800000000000000" pitchFamily="2" charset="0"/>
            </a:endParaRPr>
          </a:p>
          <a:p>
            <a:r>
              <a:rPr lang="vi-VN" sz="3200">
                <a:latin typeface="#9Slide03 Comfortaa Bold" panose="00000800000000000000" pitchFamily="2" charset="0"/>
              </a:rPr>
              <a:t>Những cánh đồng thơm mát</a:t>
            </a:r>
          </a:p>
          <a:p>
            <a:endParaRPr lang="vi-VN" sz="3200">
              <a:latin typeface="#9Slide03 Comfortaa Bold" panose="00000800000000000000" pitchFamily="2" charset="0"/>
            </a:endParaRPr>
          </a:p>
          <a:p>
            <a:r>
              <a:rPr lang="vi-VN" sz="3200">
                <a:latin typeface="#9Slide03 Comfortaa Bold" panose="00000800000000000000" pitchFamily="2" charset="0"/>
              </a:rPr>
              <a:t>Những ngả đường bát ngát</a:t>
            </a:r>
          </a:p>
          <a:p>
            <a:endParaRPr lang="vi-VN" sz="3200">
              <a:latin typeface="#9Slide03 Comfortaa Bold" panose="00000800000000000000" pitchFamily="2" charset="0"/>
            </a:endParaRPr>
          </a:p>
          <a:p>
            <a:r>
              <a:rPr lang="vi-VN" sz="3200">
                <a:latin typeface="#9Slide03 Comfortaa Bold" panose="00000800000000000000" pitchFamily="2" charset="0"/>
              </a:rPr>
              <a:t>Những dòng sông đỏ nặng phù sa.</a:t>
            </a:r>
          </a:p>
        </p:txBody>
      </p:sp>
      <p:sp>
        <p:nvSpPr>
          <p:cNvPr id="19" name="Rectangle 18"/>
          <p:cNvSpPr/>
          <p:nvPr/>
        </p:nvSpPr>
        <p:spPr>
          <a:xfrm>
            <a:off x="4965532" y="6667500"/>
            <a:ext cx="9144000" cy="3539430"/>
          </a:xfrm>
          <a:prstGeom prst="rect">
            <a:avLst/>
          </a:prstGeom>
          <a:noFill/>
        </p:spPr>
        <p:txBody>
          <a:bodyPr>
            <a:spAutoFit/>
          </a:bodyPr>
          <a:lstStyle/>
          <a:p>
            <a:pPr lvl="0"/>
            <a:r>
              <a:rPr lang="vi-VN" sz="3200">
                <a:solidFill>
                  <a:prstClr val="black"/>
                </a:solidFill>
                <a:latin typeface="#9Slide03 Comfortaa Bold" panose="00000800000000000000" pitchFamily="2" charset="0"/>
              </a:rPr>
              <a:t>Nước chúng ta</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Nước những người chưa bao giờ khuất</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Đêm đêm rì rầm trong tiếng đất</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Những buổi ngày xưa vọng nói về.</a:t>
            </a:r>
          </a:p>
        </p:txBody>
      </p:sp>
      <p:sp>
        <p:nvSpPr>
          <p:cNvPr id="20" name="Rectangle 19"/>
          <p:cNvSpPr/>
          <p:nvPr/>
        </p:nvSpPr>
        <p:spPr>
          <a:xfrm>
            <a:off x="153119" y="2867659"/>
            <a:ext cx="7315200" cy="6756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53119" y="4846834"/>
            <a:ext cx="7315200" cy="6756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188323" y="2867659"/>
            <a:ext cx="7315200" cy="6756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9188323" y="4787793"/>
            <a:ext cx="7315200" cy="6756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023041" y="6676534"/>
            <a:ext cx="8431527" cy="7301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023040" y="7515368"/>
            <a:ext cx="8431527" cy="7821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023039" y="9385883"/>
            <a:ext cx="8431527" cy="7353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7361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ARTOON BOING (online-audio-converter.com).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subTnLst>
                                    <p:audio>
                                      <p:cMediaNode>
                                        <p:cTn display="0" masterRel="sameClick">
                                          <p:stCondLst>
                                            <p:cond evt="begin" delay="0">
                                              <p:tn val="8"/>
                                            </p:cond>
                                          </p:stCondLst>
                                          <p:endCondLst>
                                            <p:cond evt="onStopAudio" delay="0">
                                              <p:tgtEl>
                                                <p:sldTgt/>
                                              </p:tgtEl>
                                            </p:cond>
                                          </p:endCondLst>
                                        </p:cTn>
                                        <p:tgtEl>
                                          <p:sndTgt r:embed="rId2" name="CARTOON BOING (online-audio-converter.com).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2" name="CARTOON BOING (online-audio-converter.com).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subTnLst>
                                    <p:audio>
                                      <p:cMediaNode>
                                        <p:cTn display="0" masterRel="sameClick">
                                          <p:stCondLst>
                                            <p:cond evt="begin" delay="0">
                                              <p:tn val="14"/>
                                            </p:cond>
                                          </p:stCondLst>
                                          <p:endCondLst>
                                            <p:cond evt="onStopAudio" delay="0">
                                              <p:tgtEl>
                                                <p:sldTgt/>
                                              </p:tgtEl>
                                            </p:cond>
                                          </p:endCondLst>
                                        </p:cTn>
                                        <p:tgtEl>
                                          <p:sndTgt r:embed="rId2" name="CARTOON BOING (online-audio-converter.com).wav"/>
                                        </p:tgtEl>
                                      </p:cMediaNode>
                                    </p:audio>
                                  </p:subTnLst>
                                </p:cTn>
                              </p:par>
                              <p:par>
                                <p:cTn id="17" presetID="16" presetClass="entr" presetSubtype="2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2" name="CARTOON BOING (online-audio-converter.com).wav"/>
                                        </p:tgtEl>
                                      </p:cMediaNode>
                                    </p:audio>
                                  </p:subTnLst>
                                </p:cTn>
                              </p:par>
                              <p:par>
                                <p:cTn id="20" presetID="16" presetClass="entr" presetSubtype="2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2" name="CARTOON BOING (online-audio-converter.com).wav"/>
                                        </p:tgtEl>
                                      </p:cMediaNode>
                                    </p:audio>
                                  </p:sub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subTnLst>
                                    <p:audio>
                                      <p:cMediaNode>
                                        <p:cTn display="0" masterRel="sameClick">
                                          <p:stCondLst>
                                            <p:cond evt="begin" delay="0">
                                              <p:tn val="23"/>
                                            </p:cond>
                                          </p:stCondLst>
                                          <p:endCondLst>
                                            <p:cond evt="onStopAudio" delay="0">
                                              <p:tgtEl>
                                                <p:sldTgt/>
                                              </p:tgtEl>
                                            </p:cond>
                                          </p:endCondLst>
                                        </p:cTn>
                                        <p:tgtEl>
                                          <p:sndTgt r:embed="rId2" name="CARTOON BOING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48543">
            <a:off x="3591366" y="1580636"/>
            <a:ext cx="1045190" cy="855314"/>
          </a:xfrm>
          <a:prstGeom prst="rect">
            <a:avLst/>
          </a:prstGeom>
        </p:spPr>
      </p:pic>
      <p:pic>
        <p:nvPicPr>
          <p:cNvPr id="3" name="Picture 3"/>
          <p:cNvPicPr>
            <a:picLocks noChangeAspect="1"/>
          </p:cNvPicPr>
          <p:nvPr/>
        </p:nvPicPr>
        <p:blipFill>
          <a:blip r:embed="rId5"/>
          <a:srcRect/>
          <a:stretch>
            <a:fillRect/>
          </a:stretch>
        </p:blipFill>
        <p:spPr>
          <a:xfrm>
            <a:off x="-292551" y="5853565"/>
            <a:ext cx="18873102" cy="499288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3118">
            <a:off x="13509104" y="1689017"/>
            <a:ext cx="2440687" cy="63855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2661" y="4475800"/>
            <a:ext cx="962041" cy="1194892"/>
          </a:xfrm>
          <a:prstGeom prst="rect">
            <a:avLst/>
          </a:prstGeom>
        </p:spPr>
      </p:pic>
      <p:pic>
        <p:nvPicPr>
          <p:cNvPr id="7" name="Picture 7"/>
          <p:cNvPicPr>
            <a:picLocks noChangeAspect="1"/>
          </p:cNvPicPr>
          <p:nvPr/>
        </p:nvPicPr>
        <p:blipFill>
          <a:blip r:embed="rId10"/>
          <a:srcRect/>
          <a:stretch>
            <a:fillRect/>
          </a:stretch>
        </p:blipFill>
        <p:spPr>
          <a:xfrm rot="109195">
            <a:off x="15174641" y="5670544"/>
            <a:ext cx="2054011" cy="1812665"/>
          </a:xfrm>
          <a:prstGeom prst="rect">
            <a:avLst/>
          </a:prstGeom>
        </p:spPr>
      </p:pic>
      <p:sp>
        <p:nvSpPr>
          <p:cNvPr id="8" name="TextBox 8"/>
          <p:cNvSpPr txBox="1"/>
          <p:nvPr/>
        </p:nvSpPr>
        <p:spPr>
          <a:xfrm>
            <a:off x="4615558" y="422452"/>
            <a:ext cx="8474302" cy="1466042"/>
          </a:xfrm>
          <a:prstGeom prst="rect">
            <a:avLst/>
          </a:prstGeom>
        </p:spPr>
        <p:txBody>
          <a:bodyPr lIns="0" tIns="0" rIns="0" bIns="0" rtlCol="0" anchor="t">
            <a:spAutoFit/>
          </a:bodyPr>
          <a:lstStyle/>
          <a:p>
            <a:pPr algn="ctr">
              <a:lnSpc>
                <a:spcPts val="12623"/>
              </a:lnSpc>
            </a:pPr>
            <a:r>
              <a:rPr lang="en-US" sz="8587">
                <a:solidFill>
                  <a:srgbClr val="00B050"/>
                </a:solidFill>
                <a:latin typeface="Mali" panose="00000500000000000000" pitchFamily="2" charset="-34"/>
                <a:cs typeface="Mali" panose="00000500000000000000" pitchFamily="2" charset="-34"/>
              </a:rPr>
              <a:t>ĐẤT NƯỚC</a:t>
            </a:r>
          </a:p>
        </p:txBody>
      </p:sp>
      <p:sp>
        <p:nvSpPr>
          <p:cNvPr id="9" name="TextBox 9"/>
          <p:cNvSpPr txBox="1"/>
          <p:nvPr/>
        </p:nvSpPr>
        <p:spPr>
          <a:xfrm>
            <a:off x="1345456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4</a:t>
            </a:r>
          </a:p>
        </p:txBody>
      </p:sp>
      <p:sp>
        <p:nvSpPr>
          <p:cNvPr id="10" name="TextBox 10"/>
          <p:cNvSpPr txBox="1"/>
          <p:nvPr/>
        </p:nvSpPr>
        <p:spPr>
          <a:xfrm>
            <a:off x="11154116"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3</a:t>
            </a:r>
          </a:p>
        </p:txBody>
      </p:sp>
      <p:sp>
        <p:nvSpPr>
          <p:cNvPr id="11" name="TextBox 11"/>
          <p:cNvSpPr txBox="1"/>
          <p:nvPr/>
        </p:nvSpPr>
        <p:spPr>
          <a:xfrm>
            <a:off x="8852709"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2</a:t>
            </a:r>
          </a:p>
        </p:txBody>
      </p:sp>
      <p:sp>
        <p:nvSpPr>
          <p:cNvPr id="12" name="TextBox 12"/>
          <p:cNvSpPr txBox="1"/>
          <p:nvPr/>
        </p:nvSpPr>
        <p:spPr>
          <a:xfrm>
            <a:off x="6630041" y="3805882"/>
            <a:ext cx="1691807" cy="487045"/>
          </a:xfrm>
          <a:prstGeom prst="rect">
            <a:avLst/>
          </a:prstGeom>
        </p:spPr>
        <p:txBody>
          <a:bodyPr lIns="0" tIns="0" rIns="0" bIns="0" rtlCol="0" anchor="t">
            <a:spAutoFit/>
          </a:bodyPr>
          <a:lstStyle/>
          <a:p>
            <a:pPr algn="ctr">
              <a:lnSpc>
                <a:spcPts val="3815"/>
              </a:lnSpc>
            </a:pPr>
            <a:r>
              <a:rPr lang="en-US" sz="3500">
                <a:solidFill>
                  <a:srgbClr val="FFFFFF"/>
                </a:solidFill>
                <a:latin typeface="Balabeloo"/>
              </a:rPr>
              <a:t>Week 1</a:t>
            </a:r>
          </a:p>
        </p:txBody>
      </p:sp>
      <p:sp>
        <p:nvSpPr>
          <p:cNvPr id="13" name="TextBox 13"/>
          <p:cNvSpPr txBox="1"/>
          <p:nvPr/>
        </p:nvSpPr>
        <p:spPr>
          <a:xfrm>
            <a:off x="3035477" y="4973819"/>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4" name="TextBox 14"/>
          <p:cNvSpPr txBox="1"/>
          <p:nvPr/>
        </p:nvSpPr>
        <p:spPr>
          <a:xfrm>
            <a:off x="3035477" y="6168711"/>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sp>
        <p:nvSpPr>
          <p:cNvPr id="15" name="TextBox 15"/>
          <p:cNvSpPr txBox="1"/>
          <p:nvPr/>
        </p:nvSpPr>
        <p:spPr>
          <a:xfrm>
            <a:off x="3035477" y="7363603"/>
            <a:ext cx="3278359" cy="417830"/>
          </a:xfrm>
          <a:prstGeom prst="rect">
            <a:avLst/>
          </a:prstGeom>
        </p:spPr>
        <p:txBody>
          <a:bodyPr lIns="0" tIns="0" rIns="0" bIns="0" rtlCol="0" anchor="t">
            <a:spAutoFit/>
          </a:bodyPr>
          <a:lstStyle/>
          <a:p>
            <a:pPr algn="ctr">
              <a:lnSpc>
                <a:spcPts val="3010"/>
              </a:lnSpc>
            </a:pPr>
            <a:r>
              <a:rPr lang="en-US" sz="3500">
                <a:solidFill>
                  <a:srgbClr val="FFFFFF"/>
                </a:solidFill>
                <a:latin typeface="Balabeloo"/>
              </a:rPr>
              <a:t>Task Name</a:t>
            </a: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9952">
            <a:off x="9720613" y="7838925"/>
            <a:ext cx="1607000" cy="664142"/>
          </a:xfrm>
          <a:prstGeom prst="rect">
            <a:avLst/>
          </a:prstGeom>
        </p:spPr>
      </p:pic>
      <p:sp>
        <p:nvSpPr>
          <p:cNvPr id="17" name="Rectangle 16"/>
          <p:cNvSpPr/>
          <p:nvPr/>
        </p:nvSpPr>
        <p:spPr>
          <a:xfrm>
            <a:off x="386108" y="1990157"/>
            <a:ext cx="9144000" cy="4524315"/>
          </a:xfrm>
          <a:prstGeom prst="rect">
            <a:avLst/>
          </a:prstGeom>
          <a:noFill/>
        </p:spPr>
        <p:txBody>
          <a:bodyPr>
            <a:spAutoFit/>
          </a:bodyPr>
          <a:lstStyle/>
          <a:p>
            <a:r>
              <a:rPr lang="vi-VN" sz="3200">
                <a:latin typeface="#9Slide03 Comfortaa Bold" panose="00000800000000000000" pitchFamily="2" charset="0"/>
              </a:rPr>
              <a:t>Mùa thu nay khác rồi</a:t>
            </a:r>
          </a:p>
          <a:p>
            <a:endParaRPr lang="vi-VN" sz="3200">
              <a:latin typeface="#9Slide03 Comfortaa Bold" panose="00000800000000000000" pitchFamily="2" charset="0"/>
            </a:endParaRPr>
          </a:p>
          <a:p>
            <a:r>
              <a:rPr lang="vi-VN" sz="3200">
                <a:latin typeface="#9Slide03 Comfortaa Bold" panose="00000800000000000000" pitchFamily="2" charset="0"/>
              </a:rPr>
              <a:t>Tôi đứng vui nghe giữa núi đồi</a:t>
            </a:r>
          </a:p>
          <a:p>
            <a:endParaRPr lang="vi-VN" sz="3200">
              <a:latin typeface="#9Slide03 Comfortaa Bold" panose="00000800000000000000" pitchFamily="2" charset="0"/>
            </a:endParaRPr>
          </a:p>
          <a:p>
            <a:r>
              <a:rPr lang="vi-VN" sz="3200">
                <a:latin typeface="#9Slide03 Comfortaa Bold" panose="00000800000000000000" pitchFamily="2" charset="0"/>
              </a:rPr>
              <a:t>Gió thổi rừng tre phấp phới</a:t>
            </a:r>
          </a:p>
          <a:p>
            <a:endParaRPr lang="vi-VN" sz="3200">
              <a:latin typeface="#9Slide03 Comfortaa Bold" panose="00000800000000000000" pitchFamily="2" charset="0"/>
            </a:endParaRPr>
          </a:p>
          <a:p>
            <a:r>
              <a:rPr lang="vi-VN" sz="3200">
                <a:latin typeface="#9Slide03 Comfortaa Bold" panose="00000800000000000000" pitchFamily="2" charset="0"/>
              </a:rPr>
              <a:t>Trời thu thay áo mới</a:t>
            </a:r>
          </a:p>
          <a:p>
            <a:endParaRPr lang="vi-VN" sz="3200">
              <a:latin typeface="#9Slide03 Comfortaa Bold" panose="00000800000000000000" pitchFamily="2" charset="0"/>
            </a:endParaRPr>
          </a:p>
          <a:p>
            <a:r>
              <a:rPr lang="vi-VN" sz="3200">
                <a:latin typeface="#9Slide03 Comfortaa Bold" panose="00000800000000000000" pitchFamily="2" charset="0"/>
              </a:rPr>
              <a:t>Trong biếc nói cười thiết tha.</a:t>
            </a:r>
          </a:p>
        </p:txBody>
      </p:sp>
      <p:sp>
        <p:nvSpPr>
          <p:cNvPr id="18" name="Rectangle 17"/>
          <p:cNvSpPr/>
          <p:nvPr/>
        </p:nvSpPr>
        <p:spPr>
          <a:xfrm>
            <a:off x="9601200" y="1983875"/>
            <a:ext cx="9144000" cy="4524315"/>
          </a:xfrm>
          <a:prstGeom prst="rect">
            <a:avLst/>
          </a:prstGeom>
          <a:noFill/>
        </p:spPr>
        <p:txBody>
          <a:bodyPr>
            <a:spAutoFit/>
          </a:bodyPr>
          <a:lstStyle/>
          <a:p>
            <a:r>
              <a:rPr lang="vi-VN" sz="3200">
                <a:latin typeface="#9Slide03 Comfortaa Bold" panose="00000800000000000000" pitchFamily="2" charset="0"/>
              </a:rPr>
              <a:t>Trời xanh đây là của chúng ta</a:t>
            </a:r>
          </a:p>
          <a:p>
            <a:endParaRPr lang="vi-VN" sz="3200">
              <a:latin typeface="#9Slide03 Comfortaa Bold" panose="00000800000000000000" pitchFamily="2" charset="0"/>
            </a:endParaRPr>
          </a:p>
          <a:p>
            <a:r>
              <a:rPr lang="vi-VN" sz="3200">
                <a:latin typeface="#9Slide03 Comfortaa Bold" panose="00000800000000000000" pitchFamily="2" charset="0"/>
              </a:rPr>
              <a:t>Núi rừng đây là của chúng ta</a:t>
            </a:r>
          </a:p>
          <a:p>
            <a:endParaRPr lang="vi-VN" sz="3200">
              <a:latin typeface="#9Slide03 Comfortaa Bold" panose="00000800000000000000" pitchFamily="2" charset="0"/>
            </a:endParaRPr>
          </a:p>
          <a:p>
            <a:r>
              <a:rPr lang="vi-VN" sz="3200">
                <a:latin typeface="#9Slide03 Comfortaa Bold" panose="00000800000000000000" pitchFamily="2" charset="0"/>
              </a:rPr>
              <a:t>Những cánh đồng thơm mát</a:t>
            </a:r>
          </a:p>
          <a:p>
            <a:endParaRPr lang="vi-VN" sz="3200">
              <a:latin typeface="#9Slide03 Comfortaa Bold" panose="00000800000000000000" pitchFamily="2" charset="0"/>
            </a:endParaRPr>
          </a:p>
          <a:p>
            <a:r>
              <a:rPr lang="vi-VN" sz="3200">
                <a:latin typeface="#9Slide03 Comfortaa Bold" panose="00000800000000000000" pitchFamily="2" charset="0"/>
              </a:rPr>
              <a:t>Những ngả đường bát ngát</a:t>
            </a:r>
          </a:p>
          <a:p>
            <a:endParaRPr lang="vi-VN" sz="3200">
              <a:latin typeface="#9Slide03 Comfortaa Bold" panose="00000800000000000000" pitchFamily="2" charset="0"/>
            </a:endParaRPr>
          </a:p>
          <a:p>
            <a:r>
              <a:rPr lang="vi-VN" sz="3200">
                <a:latin typeface="#9Slide03 Comfortaa Bold" panose="00000800000000000000" pitchFamily="2" charset="0"/>
              </a:rPr>
              <a:t>Những dòng sông đỏ nặng phù sa.</a:t>
            </a:r>
          </a:p>
        </p:txBody>
      </p:sp>
      <p:sp>
        <p:nvSpPr>
          <p:cNvPr id="19" name="Rectangle 18"/>
          <p:cNvSpPr/>
          <p:nvPr/>
        </p:nvSpPr>
        <p:spPr>
          <a:xfrm>
            <a:off x="4965532" y="6667500"/>
            <a:ext cx="9144000" cy="3539430"/>
          </a:xfrm>
          <a:prstGeom prst="rect">
            <a:avLst/>
          </a:prstGeom>
          <a:noFill/>
        </p:spPr>
        <p:txBody>
          <a:bodyPr>
            <a:spAutoFit/>
          </a:bodyPr>
          <a:lstStyle/>
          <a:p>
            <a:pPr lvl="0"/>
            <a:r>
              <a:rPr lang="vi-VN" sz="3200">
                <a:solidFill>
                  <a:prstClr val="black"/>
                </a:solidFill>
                <a:latin typeface="#9Slide03 Comfortaa Bold" panose="00000800000000000000" pitchFamily="2" charset="0"/>
              </a:rPr>
              <a:t>Nước chúng ta</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Nước những người chưa bao giờ khuất</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Đêm đêm rì rầm trong tiếng đất</a:t>
            </a:r>
          </a:p>
          <a:p>
            <a:pPr lvl="0"/>
            <a:endParaRPr lang="vi-VN" sz="3200">
              <a:solidFill>
                <a:prstClr val="black"/>
              </a:solidFill>
              <a:latin typeface="#9Slide03 Comfortaa Bold" panose="00000800000000000000" pitchFamily="2" charset="0"/>
            </a:endParaRPr>
          </a:p>
          <a:p>
            <a:pPr lvl="0"/>
            <a:r>
              <a:rPr lang="vi-VN" sz="3200">
                <a:solidFill>
                  <a:prstClr val="black"/>
                </a:solidFill>
                <a:latin typeface="#9Slide03 Comfortaa Bold" panose="00000800000000000000" pitchFamily="2" charset="0"/>
              </a:rPr>
              <a:t>Những buổi ngày xưa vọng nói về.</a:t>
            </a:r>
          </a:p>
        </p:txBody>
      </p:sp>
      <p:sp>
        <p:nvSpPr>
          <p:cNvPr id="20" name="Rectangle 19"/>
          <p:cNvSpPr/>
          <p:nvPr/>
        </p:nvSpPr>
        <p:spPr>
          <a:xfrm>
            <a:off x="5023041" y="6676534"/>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023041" y="7534418"/>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023041" y="9629784"/>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64798" y="1952067"/>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64798" y="2922680"/>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4798" y="4723471"/>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64798" y="5632526"/>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144000" y="1952067"/>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143999" y="2865855"/>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9143998" y="3812986"/>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9141555" y="5708726"/>
            <a:ext cx="8431527" cy="7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577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ARTOON BOING (online-audio-converter.com).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subTnLst>
                                    <p:audio>
                                      <p:cMediaNode>
                                        <p:cTn display="0" masterRel="sameClick">
                                          <p:stCondLst>
                                            <p:cond evt="begin" delay="0">
                                              <p:tn val="8"/>
                                            </p:cond>
                                          </p:stCondLst>
                                          <p:endCondLst>
                                            <p:cond evt="onStopAudio" delay="0">
                                              <p:tgtEl>
                                                <p:sldTgt/>
                                              </p:tgtEl>
                                            </p:cond>
                                          </p:endCondLst>
                                        </p:cTn>
                                        <p:tgtEl>
                                          <p:sndTgt r:embed="rId2" name="CARTOON BOING (online-audio-converter.com).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2" name="CARTOON BOING (online-audio-converter.com).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subTnLst>
                                    <p:audio>
                                      <p:cMediaNode>
                                        <p:cTn display="0" masterRel="sameClick">
                                          <p:stCondLst>
                                            <p:cond evt="begin" delay="0">
                                              <p:tn val="14"/>
                                            </p:cond>
                                          </p:stCondLst>
                                          <p:endCondLst>
                                            <p:cond evt="onStopAudio" delay="0">
                                              <p:tgtEl>
                                                <p:sldTgt/>
                                              </p:tgtEl>
                                            </p:cond>
                                          </p:endCondLst>
                                        </p:cTn>
                                        <p:tgtEl>
                                          <p:sndTgt r:embed="rId2" name="CARTOON BOING (online-audio-converter.com).wav"/>
                                        </p:tgtEl>
                                      </p:cMediaNode>
                                    </p:audio>
                                  </p:subTnLst>
                                </p:cTn>
                              </p:par>
                              <p:par>
                                <p:cTn id="17" presetID="16" presetClass="entr" presetSubtype="2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2" name="CARTOON BOING (online-audio-converter.com).wav"/>
                                        </p:tgtEl>
                                      </p:cMediaNode>
                                    </p:audio>
                                  </p:sub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2" name="CARTOON BOING (online-audio-converter.com).wav"/>
                                        </p:tgtEl>
                                      </p:cMediaNode>
                                    </p:audio>
                                  </p:sub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subTnLst>
                                    <p:audio>
                                      <p:cMediaNode>
                                        <p:cTn display="0" masterRel="sameClick">
                                          <p:stCondLst>
                                            <p:cond evt="begin" delay="0">
                                              <p:tn val="23"/>
                                            </p:cond>
                                          </p:stCondLst>
                                          <p:endCondLst>
                                            <p:cond evt="onStopAudio" delay="0">
                                              <p:tgtEl>
                                                <p:sldTgt/>
                                              </p:tgtEl>
                                            </p:cond>
                                          </p:endCondLst>
                                        </p:cTn>
                                        <p:tgtEl>
                                          <p:sndTgt r:embed="rId2" name="CARTOON BOING (online-audio-converter.com).wav"/>
                                        </p:tgtEl>
                                      </p:cMediaNode>
                                    </p:audio>
                                  </p:sub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subTnLst>
                                    <p:audio>
                                      <p:cMediaNode>
                                        <p:cTn display="0" masterRel="sameClick">
                                          <p:stCondLst>
                                            <p:cond evt="begin" delay="0">
                                              <p:tn val="26"/>
                                            </p:cond>
                                          </p:stCondLst>
                                          <p:endCondLst>
                                            <p:cond evt="onStopAudio" delay="0">
                                              <p:tgtEl>
                                                <p:sldTgt/>
                                              </p:tgtEl>
                                            </p:cond>
                                          </p:endCondLst>
                                        </p:cTn>
                                        <p:tgtEl>
                                          <p:sndTgt r:embed="rId2" name="CARTOON BOING (online-audio-converter.com).wav"/>
                                        </p:tgtEl>
                                      </p:cMediaNode>
                                    </p:audio>
                                  </p:sub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subTnLst>
                                    <p:audio>
                                      <p:cMediaNode>
                                        <p:cTn display="0" masterRel="sameClick">
                                          <p:stCondLst>
                                            <p:cond evt="begin" delay="0">
                                              <p:tn val="29"/>
                                            </p:cond>
                                          </p:stCondLst>
                                          <p:endCondLst>
                                            <p:cond evt="onStopAudio" delay="0">
                                              <p:tgtEl>
                                                <p:sldTgt/>
                                              </p:tgtEl>
                                            </p:cond>
                                          </p:endCondLst>
                                        </p:cTn>
                                        <p:tgtEl>
                                          <p:sndTgt r:embed="rId2" name="CARTOON BOING (online-audio-converter.com).wav"/>
                                        </p:tgtEl>
                                      </p:cMediaNode>
                                    </p:audio>
                                  </p:sub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subTnLst>
                                    <p:audio>
                                      <p:cMediaNode>
                                        <p:cTn display="0" masterRel="sameClick">
                                          <p:stCondLst>
                                            <p:cond evt="begin" delay="0">
                                              <p:tn val="32"/>
                                            </p:cond>
                                          </p:stCondLst>
                                          <p:endCondLst>
                                            <p:cond evt="onStopAudio" delay="0">
                                              <p:tgtEl>
                                                <p:sldTgt/>
                                              </p:tgtEl>
                                            </p:cond>
                                          </p:endCondLst>
                                        </p:cTn>
                                        <p:tgtEl>
                                          <p:sndTgt r:embed="rId2" name="CARTOON BOING (online-audio-converter.com).wav"/>
                                        </p:tgtEl>
                                      </p:cMediaNode>
                                    </p:audio>
                                  </p:sub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2" name="CARTOON BOING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525372" y="8517744"/>
            <a:ext cx="19617986" cy="5247811"/>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139" y="4041468"/>
            <a:ext cx="3259360" cy="292120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915045"/>
            <a:ext cx="568649" cy="56141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3778">
            <a:off x="13013849" y="1972286"/>
            <a:ext cx="907676" cy="896124"/>
          </a:xfrm>
          <a:prstGeom prst="rect">
            <a:avLst/>
          </a:prstGeom>
        </p:spPr>
      </p:pic>
      <p:pic>
        <p:nvPicPr>
          <p:cNvPr id="6" name="Picture 6"/>
          <p:cNvPicPr>
            <a:picLocks noChangeAspect="1"/>
          </p:cNvPicPr>
          <p:nvPr/>
        </p:nvPicPr>
        <p:blipFill>
          <a:blip r:embed="rId9"/>
          <a:srcRect/>
          <a:stretch>
            <a:fillRect/>
          </a:stretch>
        </p:blipFill>
        <p:spPr>
          <a:xfrm rot="281251">
            <a:off x="12700698" y="7897118"/>
            <a:ext cx="1533977" cy="1585506"/>
          </a:xfrm>
          <a:prstGeom prst="rect">
            <a:avLst/>
          </a:prstGeom>
        </p:spPr>
      </p:pic>
      <p:pic>
        <p:nvPicPr>
          <p:cNvPr id="7" name="Picture 7"/>
          <p:cNvPicPr>
            <a:picLocks noChangeAspect="1"/>
          </p:cNvPicPr>
          <p:nvPr/>
        </p:nvPicPr>
        <p:blipFill>
          <a:blip r:embed="rId10"/>
          <a:srcRect/>
          <a:stretch>
            <a:fillRect/>
          </a:stretch>
        </p:blipFill>
        <p:spPr>
          <a:xfrm rot="-1670978">
            <a:off x="3767772" y="1013522"/>
            <a:ext cx="1183175" cy="153161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9727">
            <a:off x="16312862" y="7131264"/>
            <a:ext cx="1123074" cy="838094"/>
          </a:xfrm>
          <a:prstGeom prst="rect">
            <a:avLst/>
          </a:prstGeom>
        </p:spPr>
      </p:pic>
      <p:pic>
        <p:nvPicPr>
          <p:cNvPr id="9" name="Picture 9"/>
          <p:cNvPicPr>
            <a:picLocks noChangeAspect="1"/>
          </p:cNvPicPr>
          <p:nvPr/>
        </p:nvPicPr>
        <p:blipFill>
          <a:blip r:embed="rId9"/>
          <a:srcRect/>
          <a:stretch>
            <a:fillRect/>
          </a:stretch>
        </p:blipFill>
        <p:spPr>
          <a:xfrm rot="-806937">
            <a:off x="4944039" y="8227754"/>
            <a:ext cx="1157777" cy="119666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83621" y="4329297"/>
            <a:ext cx="3961463" cy="214744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22740">
            <a:off x="5189407" y="4171266"/>
            <a:ext cx="4365484" cy="2613834"/>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083642" y="3706475"/>
            <a:ext cx="3604402" cy="3401655"/>
          </a:xfrm>
          <a:prstGeom prst="rect">
            <a:avLst/>
          </a:prstGeom>
        </p:spPr>
      </p:pic>
      <p:sp>
        <p:nvSpPr>
          <p:cNvPr id="12" name="TextBox 11"/>
          <p:cNvSpPr txBox="1"/>
          <p:nvPr/>
        </p:nvSpPr>
        <p:spPr>
          <a:xfrm>
            <a:off x="1254499" y="4437094"/>
            <a:ext cx="16315685" cy="2215991"/>
          </a:xfrm>
          <a:prstGeom prst="rect">
            <a:avLst/>
          </a:prstGeom>
          <a:noFill/>
        </p:spPr>
        <p:txBody>
          <a:bodyPr wrap="none" rtlCol="0">
            <a:spAutoFit/>
          </a:bodyPr>
          <a:lstStyle/>
          <a:p>
            <a:r>
              <a:rPr lang="en-GB" sz="13800">
                <a:solidFill>
                  <a:srgbClr val="C00000"/>
                </a:solidFill>
                <a:latin typeface="SVN-SAF" panose="02040603050506020204" pitchFamily="18" charset="0"/>
              </a:rPr>
              <a:t>LUYỆN VIẾT TỪ KHÓ</a:t>
            </a:r>
          </a:p>
        </p:txBody>
      </p:sp>
    </p:spTree>
    <p:extLst>
      <p:ext uri="{BB962C8B-B14F-4D97-AF65-F5344CB8AC3E}">
        <p14:creationId xmlns:p14="http://schemas.microsoft.com/office/powerpoint/2010/main" val="1808706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1185" y="2728494"/>
            <a:ext cx="8125914" cy="4672400"/>
          </a:xfrm>
          <a:prstGeom prst="rect">
            <a:avLst/>
          </a:prstGeom>
        </p:spPr>
      </p:pic>
      <p:pic>
        <p:nvPicPr>
          <p:cNvPr id="3" name="Picture 3"/>
          <p:cNvPicPr>
            <a:picLocks noChangeAspect="1"/>
          </p:cNvPicPr>
          <p:nvPr/>
        </p:nvPicPr>
        <p:blipFill>
          <a:blip r:embed="rId4"/>
          <a:srcRect/>
          <a:stretch>
            <a:fillRect/>
          </a:stretch>
        </p:blipFill>
        <p:spPr>
          <a:xfrm>
            <a:off x="-423265" y="8602941"/>
            <a:ext cx="19134530" cy="356380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06366">
            <a:off x="5236160" y="7425081"/>
            <a:ext cx="3657600" cy="671668"/>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737" b="1737"/>
          <a:stretch>
            <a:fillRect/>
          </a:stretch>
        </p:blipFill>
        <p:spPr>
          <a:xfrm>
            <a:off x="9144000" y="4168604"/>
            <a:ext cx="8125914" cy="4510066"/>
          </a:xfrm>
          <a:prstGeom prst="rect">
            <a:avLst/>
          </a:prstGeom>
        </p:spPr>
      </p:pic>
      <p:pic>
        <p:nvPicPr>
          <p:cNvPr id="9" name="Picture 9"/>
          <p:cNvPicPr>
            <a:picLocks noChangeAspect="1"/>
          </p:cNvPicPr>
          <p:nvPr/>
        </p:nvPicPr>
        <p:blipFill>
          <a:blip r:embed="rId9"/>
          <a:srcRect/>
          <a:stretch>
            <a:fillRect/>
          </a:stretch>
        </p:blipFill>
        <p:spPr>
          <a:xfrm rot="948279">
            <a:off x="13377229" y="3045227"/>
            <a:ext cx="1428750" cy="144866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0247" y="4217299"/>
            <a:ext cx="920939" cy="101902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57351" y="3769562"/>
            <a:ext cx="1133455" cy="1254169"/>
          </a:xfrm>
          <a:prstGeom prst="rect">
            <a:avLst/>
          </a:prstGeom>
        </p:spPr>
      </p:pic>
      <p:sp>
        <p:nvSpPr>
          <p:cNvPr id="15" name="TextBox 14"/>
          <p:cNvSpPr txBox="1"/>
          <p:nvPr/>
        </p:nvSpPr>
        <p:spPr>
          <a:xfrm>
            <a:off x="3439554" y="707360"/>
            <a:ext cx="11408892" cy="1569660"/>
          </a:xfrm>
          <a:prstGeom prst="rect">
            <a:avLst/>
          </a:prstGeom>
          <a:noFill/>
        </p:spPr>
        <p:txBody>
          <a:bodyPr wrap="none" rtlCol="0">
            <a:spAutoFit/>
          </a:bodyPr>
          <a:lstStyle/>
          <a:p>
            <a:r>
              <a:rPr lang="en-GB" sz="9600">
                <a:solidFill>
                  <a:srgbClr val="C00000"/>
                </a:solidFill>
                <a:latin typeface="SVN-SAF" panose="02040603050506020204" pitchFamily="18" charset="0"/>
              </a:rPr>
              <a:t>LUYỆN VIẾT TỪ KHÓ</a:t>
            </a:r>
          </a:p>
        </p:txBody>
      </p:sp>
      <p:sp>
        <p:nvSpPr>
          <p:cNvPr id="19" name="TextBox 18"/>
          <p:cNvSpPr txBox="1"/>
          <p:nvPr/>
        </p:nvSpPr>
        <p:spPr>
          <a:xfrm>
            <a:off x="3885074" y="3708953"/>
            <a:ext cx="2826415" cy="830997"/>
          </a:xfrm>
          <a:prstGeom prst="rect">
            <a:avLst/>
          </a:prstGeom>
          <a:noFill/>
        </p:spPr>
        <p:txBody>
          <a:bodyPr wrap="none" rtlCol="0">
            <a:spAutoFit/>
          </a:bodyPr>
          <a:lstStyle/>
          <a:p>
            <a:pPr algn="ctr">
              <a:defRPr/>
            </a:pPr>
            <a:r>
              <a:rPr lang="en-GB" sz="4800" b="1">
                <a:latin typeface="HP001 4 hàng" panose="020B0603050302020204" pitchFamily="34" charset="0"/>
              </a:rPr>
              <a:t>phấp phới</a:t>
            </a:r>
          </a:p>
        </p:txBody>
      </p:sp>
      <p:sp>
        <p:nvSpPr>
          <p:cNvPr id="20" name="TextBox 19"/>
          <p:cNvSpPr txBox="1"/>
          <p:nvPr/>
        </p:nvSpPr>
        <p:spPr>
          <a:xfrm>
            <a:off x="4830043" y="4869498"/>
            <a:ext cx="1055097" cy="830997"/>
          </a:xfrm>
          <a:prstGeom prst="rect">
            <a:avLst/>
          </a:prstGeom>
          <a:noFill/>
        </p:spPr>
        <p:txBody>
          <a:bodyPr wrap="none" rtlCol="0">
            <a:spAutoFit/>
          </a:bodyPr>
          <a:lstStyle/>
          <a:p>
            <a:pPr algn="ctr">
              <a:defRPr/>
            </a:pPr>
            <a:r>
              <a:rPr lang="en-GB" sz="4800" b="1">
                <a:latin typeface="HP001 4 hàng" panose="020B0603050302020204" pitchFamily="34" charset="0"/>
              </a:rPr>
              <a:t>biếc</a:t>
            </a:r>
          </a:p>
        </p:txBody>
      </p:sp>
      <p:sp>
        <p:nvSpPr>
          <p:cNvPr id="21" name="TextBox 20"/>
          <p:cNvSpPr txBox="1"/>
          <p:nvPr/>
        </p:nvSpPr>
        <p:spPr>
          <a:xfrm>
            <a:off x="3885074" y="5837521"/>
            <a:ext cx="2945037" cy="830997"/>
          </a:xfrm>
          <a:prstGeom prst="rect">
            <a:avLst/>
          </a:prstGeom>
          <a:noFill/>
        </p:spPr>
        <p:txBody>
          <a:bodyPr wrap="none" rtlCol="0">
            <a:spAutoFit/>
          </a:bodyPr>
          <a:lstStyle/>
          <a:p>
            <a:pPr algn="ctr">
              <a:defRPr/>
            </a:pPr>
            <a:r>
              <a:rPr lang="en-GB" sz="4800" b="1">
                <a:latin typeface="HP001 4 hàng" panose="020B0603050302020204" pitchFamily="34" charset="0"/>
              </a:rPr>
              <a:t>ngả đường</a:t>
            </a:r>
          </a:p>
        </p:txBody>
      </p:sp>
      <p:sp>
        <p:nvSpPr>
          <p:cNvPr id="22" name="TextBox 21"/>
          <p:cNvSpPr txBox="1"/>
          <p:nvPr/>
        </p:nvSpPr>
        <p:spPr>
          <a:xfrm>
            <a:off x="12470986" y="5550812"/>
            <a:ext cx="1712328" cy="830997"/>
          </a:xfrm>
          <a:prstGeom prst="rect">
            <a:avLst/>
          </a:prstGeom>
          <a:noFill/>
        </p:spPr>
        <p:txBody>
          <a:bodyPr wrap="none" rtlCol="0">
            <a:spAutoFit/>
          </a:bodyPr>
          <a:lstStyle/>
          <a:p>
            <a:pPr algn="ctr">
              <a:defRPr/>
            </a:pPr>
            <a:r>
              <a:rPr lang="en-GB" sz="4800" b="1">
                <a:latin typeface="HP001 4 hàng" panose="020B0603050302020204" pitchFamily="34" charset="0"/>
              </a:rPr>
              <a:t>khuất</a:t>
            </a:r>
          </a:p>
        </p:txBody>
      </p:sp>
      <p:sp>
        <p:nvSpPr>
          <p:cNvPr id="23" name="TextBox 22"/>
          <p:cNvSpPr txBox="1"/>
          <p:nvPr/>
        </p:nvSpPr>
        <p:spPr>
          <a:xfrm>
            <a:off x="12369996" y="6711357"/>
            <a:ext cx="2032929" cy="830997"/>
          </a:xfrm>
          <a:prstGeom prst="rect">
            <a:avLst/>
          </a:prstGeom>
          <a:noFill/>
        </p:spPr>
        <p:txBody>
          <a:bodyPr wrap="none" rtlCol="0">
            <a:spAutoFit/>
          </a:bodyPr>
          <a:lstStyle/>
          <a:p>
            <a:pPr algn="ctr">
              <a:defRPr/>
            </a:pPr>
            <a:r>
              <a:rPr lang="en-GB" sz="4800" b="1">
                <a:latin typeface="HP001 4 hàng" panose="020B0603050302020204" pitchFamily="34" charset="0"/>
              </a:rPr>
              <a:t>rì rầm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62394">
            <a:off x="-525372" y="8517744"/>
            <a:ext cx="19617986" cy="5247811"/>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139" y="4041468"/>
            <a:ext cx="3259360" cy="292120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915045"/>
            <a:ext cx="568649" cy="56141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3778">
            <a:off x="13013849" y="1972286"/>
            <a:ext cx="907676" cy="896124"/>
          </a:xfrm>
          <a:prstGeom prst="rect">
            <a:avLst/>
          </a:prstGeom>
        </p:spPr>
      </p:pic>
      <p:pic>
        <p:nvPicPr>
          <p:cNvPr id="6" name="Picture 6"/>
          <p:cNvPicPr>
            <a:picLocks noChangeAspect="1"/>
          </p:cNvPicPr>
          <p:nvPr/>
        </p:nvPicPr>
        <p:blipFill>
          <a:blip r:embed="rId9"/>
          <a:srcRect/>
          <a:stretch>
            <a:fillRect/>
          </a:stretch>
        </p:blipFill>
        <p:spPr>
          <a:xfrm rot="281251">
            <a:off x="12700698" y="7897118"/>
            <a:ext cx="1533977" cy="1585506"/>
          </a:xfrm>
          <a:prstGeom prst="rect">
            <a:avLst/>
          </a:prstGeom>
        </p:spPr>
      </p:pic>
      <p:pic>
        <p:nvPicPr>
          <p:cNvPr id="7" name="Picture 7"/>
          <p:cNvPicPr>
            <a:picLocks noChangeAspect="1"/>
          </p:cNvPicPr>
          <p:nvPr/>
        </p:nvPicPr>
        <p:blipFill>
          <a:blip r:embed="rId10"/>
          <a:srcRect/>
          <a:stretch>
            <a:fillRect/>
          </a:stretch>
        </p:blipFill>
        <p:spPr>
          <a:xfrm rot="-1670978">
            <a:off x="3767772" y="1013522"/>
            <a:ext cx="1183175" cy="153161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9727">
            <a:off x="16312862" y="7131264"/>
            <a:ext cx="1123074" cy="838094"/>
          </a:xfrm>
          <a:prstGeom prst="rect">
            <a:avLst/>
          </a:prstGeom>
        </p:spPr>
      </p:pic>
      <p:pic>
        <p:nvPicPr>
          <p:cNvPr id="9" name="Picture 9"/>
          <p:cNvPicPr>
            <a:picLocks noChangeAspect="1"/>
          </p:cNvPicPr>
          <p:nvPr/>
        </p:nvPicPr>
        <p:blipFill>
          <a:blip r:embed="rId9"/>
          <a:srcRect/>
          <a:stretch>
            <a:fillRect/>
          </a:stretch>
        </p:blipFill>
        <p:spPr>
          <a:xfrm rot="-806937">
            <a:off x="4944039" y="8227754"/>
            <a:ext cx="1157777" cy="119666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283621" y="4329297"/>
            <a:ext cx="3961463" cy="214744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22740">
            <a:off x="5189407" y="4171266"/>
            <a:ext cx="4365484" cy="2613834"/>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083642" y="3706475"/>
            <a:ext cx="3604402" cy="3401655"/>
          </a:xfrm>
          <a:prstGeom prst="rect">
            <a:avLst/>
          </a:prstGeom>
        </p:spPr>
      </p:pic>
      <p:sp>
        <p:nvSpPr>
          <p:cNvPr id="12" name="TextBox 11"/>
          <p:cNvSpPr txBox="1"/>
          <p:nvPr/>
        </p:nvSpPr>
        <p:spPr>
          <a:xfrm>
            <a:off x="1828800" y="4527002"/>
            <a:ext cx="13837442" cy="2215991"/>
          </a:xfrm>
          <a:prstGeom prst="rect">
            <a:avLst/>
          </a:prstGeom>
          <a:noFill/>
        </p:spPr>
        <p:txBody>
          <a:bodyPr wrap="none" rtlCol="0">
            <a:spAutoFit/>
          </a:bodyPr>
          <a:lstStyle/>
          <a:p>
            <a:r>
              <a:rPr lang="en-GB" sz="13800">
                <a:solidFill>
                  <a:srgbClr val="C00000"/>
                </a:solidFill>
                <a:latin typeface="SVN-SAF" panose="02040603050506020204" pitchFamily="18" charset="0"/>
              </a:rPr>
              <a:t>THỰC HÀNH VIẾT</a:t>
            </a:r>
          </a:p>
        </p:txBody>
      </p:sp>
    </p:spTree>
    <p:extLst>
      <p:ext uri="{BB962C8B-B14F-4D97-AF65-F5344CB8AC3E}">
        <p14:creationId xmlns:p14="http://schemas.microsoft.com/office/powerpoint/2010/main" val="1974221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2331295" y="1424423"/>
            <a:ext cx="10106549" cy="830997"/>
          </a:xfrm>
          <a:prstGeom prst="rect">
            <a:avLst/>
          </a:prstGeom>
          <a:noFill/>
        </p:spPr>
        <p:txBody>
          <a:bodyPr wrap="none" rtlCol="0">
            <a:spAutoFit/>
          </a:bodyPr>
          <a:lstStyle/>
          <a:p>
            <a:pPr defTabSz="1371600">
              <a:defRPr/>
            </a:pPr>
            <a:r>
              <a:rPr lang="en-GB" sz="4800" b="1">
                <a:solidFill>
                  <a:prstClr val="white"/>
                </a:solidFill>
                <a:latin typeface="HP001 5 hàng" panose="020B0603050302020204" pitchFamily="34" charset="0"/>
              </a:rPr>
              <a:t>Thứ …, ngày … tháng 3 năm 2023</a:t>
            </a:r>
          </a:p>
        </p:txBody>
      </p:sp>
      <p:sp>
        <p:nvSpPr>
          <p:cNvPr id="3" name="TextBox 2"/>
          <p:cNvSpPr txBox="1"/>
          <p:nvPr/>
        </p:nvSpPr>
        <p:spPr>
          <a:xfrm>
            <a:off x="6458286" y="2509667"/>
            <a:ext cx="2844946" cy="830997"/>
          </a:xfrm>
          <a:prstGeom prst="rect">
            <a:avLst/>
          </a:prstGeom>
          <a:noFill/>
        </p:spPr>
        <p:txBody>
          <a:bodyPr wrap="none" rtlCol="0">
            <a:spAutoFit/>
          </a:bodyPr>
          <a:lstStyle/>
          <a:p>
            <a:pPr defTabSz="1371600">
              <a:defRPr/>
            </a:pPr>
            <a:r>
              <a:rPr lang="en-GB" sz="4800" b="1">
                <a:solidFill>
                  <a:prstClr val="white"/>
                </a:solidFill>
                <a:latin typeface="HP001 5 hàng" panose="020B0603050302020204" pitchFamily="34" charset="0"/>
              </a:rPr>
              <a:t>Chính tả:</a:t>
            </a:r>
          </a:p>
        </p:txBody>
      </p:sp>
      <p:sp>
        <p:nvSpPr>
          <p:cNvPr id="4" name="TextBox 3"/>
          <p:cNvSpPr txBox="1"/>
          <p:nvPr/>
        </p:nvSpPr>
        <p:spPr>
          <a:xfrm>
            <a:off x="6458287" y="3495412"/>
            <a:ext cx="2577950" cy="830997"/>
          </a:xfrm>
          <a:prstGeom prst="rect">
            <a:avLst/>
          </a:prstGeom>
          <a:noFill/>
        </p:spPr>
        <p:txBody>
          <a:bodyPr wrap="none" rtlCol="0">
            <a:spAutoFit/>
          </a:bodyPr>
          <a:lstStyle/>
          <a:p>
            <a:pPr defTabSz="1371600">
              <a:defRPr/>
            </a:pPr>
            <a:r>
              <a:rPr lang="en-GB" sz="4800" b="1">
                <a:solidFill>
                  <a:prstClr val="white"/>
                </a:solidFill>
                <a:latin typeface="HP001 5 hàng" panose="020B0603050302020204" pitchFamily="34" charset="0"/>
              </a:rPr>
              <a:t>Đất nước</a:t>
            </a:r>
          </a:p>
        </p:txBody>
      </p:sp>
      <p:cxnSp>
        <p:nvCxnSpPr>
          <p:cNvPr id="6" name="Straight Connector 5"/>
          <p:cNvCxnSpPr/>
          <p:nvPr/>
        </p:nvCxnSpPr>
        <p:spPr>
          <a:xfrm>
            <a:off x="423686" y="6103620"/>
            <a:ext cx="3044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68638" y="6103620"/>
            <a:ext cx="28943" cy="3072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2412" y="5489612"/>
            <a:ext cx="787395" cy="830997"/>
          </a:xfrm>
          <a:prstGeom prst="rect">
            <a:avLst/>
          </a:prstGeom>
          <a:noFill/>
        </p:spPr>
        <p:txBody>
          <a:bodyPr wrap="none" rtlCol="0">
            <a:spAutoFit/>
          </a:bodyPr>
          <a:lstStyle/>
          <a:p>
            <a:pPr defTabSz="1371600">
              <a:defRPr/>
            </a:pPr>
            <a:r>
              <a:rPr lang="en-GB" sz="4800" b="1">
                <a:solidFill>
                  <a:prstClr val="white"/>
                </a:solidFill>
                <a:latin typeface="HP001 5 hàng" panose="020B0603050302020204" pitchFamily="34" charset="0"/>
              </a:rPr>
              <a:t>lỗi</a:t>
            </a:r>
          </a:p>
        </p:txBody>
      </p:sp>
      <p:sp>
        <p:nvSpPr>
          <p:cNvPr id="25" name="TextBox 24"/>
          <p:cNvSpPr txBox="1"/>
          <p:nvPr/>
        </p:nvSpPr>
        <p:spPr>
          <a:xfrm>
            <a:off x="2331294" y="3513007"/>
            <a:ext cx="2590774" cy="830997"/>
          </a:xfrm>
          <a:prstGeom prst="rect">
            <a:avLst/>
          </a:prstGeom>
          <a:noFill/>
        </p:spPr>
        <p:txBody>
          <a:bodyPr wrap="none" rtlCol="0">
            <a:spAutoFit/>
          </a:bodyPr>
          <a:lstStyle/>
          <a:p>
            <a:pPr defTabSz="1371600">
              <a:defRPr/>
            </a:pPr>
            <a:r>
              <a:rPr lang="en-GB" sz="4800" b="1">
                <a:solidFill>
                  <a:prstClr val="white"/>
                </a:solidFill>
                <a:latin typeface="HP001 5 hàng" panose="020B0603050302020204" pitchFamily="34" charset="0"/>
              </a:rPr>
              <a:t>Nhớ viết:</a:t>
            </a:r>
          </a:p>
        </p:txBody>
      </p:sp>
    </p:spTree>
    <p:extLst>
      <p:ext uri="{BB962C8B-B14F-4D97-AF65-F5344CB8AC3E}">
        <p14:creationId xmlns:p14="http://schemas.microsoft.com/office/powerpoint/2010/main" val="179996359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193</TotalTime>
  <Words>1012</Words>
  <Application>Microsoft Office PowerPoint</Application>
  <PresentationFormat>Custom</PresentationFormat>
  <Paragraphs>152</Paragraphs>
  <Slides>16</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Calibri Light</vt:lpstr>
      <vt:lpstr>Arial</vt:lpstr>
      <vt:lpstr>SVN-Waliglona</vt:lpstr>
      <vt:lpstr>#9Slide03 Cabin Condensed Bold</vt:lpstr>
      <vt:lpstr>Mali</vt:lpstr>
      <vt:lpstr>Times New Roman</vt:lpstr>
      <vt:lpstr>SVN-SAF</vt:lpstr>
      <vt:lpstr>HP001 4 hàng</vt:lpstr>
      <vt:lpstr>Baloo Tammudu 2 ExtraBold</vt:lpstr>
      <vt:lpstr>Balabeloo</vt:lpstr>
      <vt:lpstr>#9Slide03 Maven Pro Medium</vt:lpstr>
      <vt:lpstr>Calibri</vt:lpstr>
      <vt:lpstr>#9Slide03 Comfortaa Bold</vt:lpstr>
      <vt:lpstr>HP001 5 hàng</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Cute Pastel Group Project Presentation</dc:title>
  <dc:subject>9Slide.vn</dc:subject>
  <dc:creator>HP</dc:creator>
  <dc:description>9Slide.vn</dc:description>
  <cp:lastModifiedBy>9Slide</cp:lastModifiedBy>
  <cp:revision>61</cp:revision>
  <dcterms:created xsi:type="dcterms:W3CDTF">2006-08-16T00:00:00Z</dcterms:created>
  <dcterms:modified xsi:type="dcterms:W3CDTF">2023-03-20T23:52:50Z</dcterms:modified>
  <cp:category>9Slide.vn</cp:category>
  <dc:identifier>DAFdsY0O5Eg</dc:identifier>
</cp:coreProperties>
</file>