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56" r:id="rId3"/>
    <p:sldId id="299" r:id="rId4"/>
    <p:sldId id="303" r:id="rId5"/>
    <p:sldId id="301" r:id="rId6"/>
    <p:sldId id="259" r:id="rId7"/>
    <p:sldId id="265" r:id="rId8"/>
    <p:sldId id="304" r:id="rId9"/>
    <p:sldId id="276" r:id="rId10"/>
    <p:sldId id="305" r:id="rId11"/>
    <p:sldId id="306" r:id="rId12"/>
    <p:sldId id="309" r:id="rId13"/>
    <p:sldId id="310" r:id="rId14"/>
    <p:sldId id="289" r:id="rId15"/>
    <p:sldId id="307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2" r:id="rId27"/>
    <p:sldId id="277" r:id="rId28"/>
    <p:sldId id="325" r:id="rId29"/>
    <p:sldId id="294" r:id="rId30"/>
    <p:sldId id="295" r:id="rId31"/>
    <p:sldId id="296" r:id="rId32"/>
    <p:sldId id="297" r:id="rId33"/>
    <p:sldId id="298" r:id="rId34"/>
    <p:sldId id="321" r:id="rId35"/>
    <p:sldId id="32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3E4"/>
    <a:srgbClr val="B8D8EF"/>
    <a:srgbClr val="CAE8E4"/>
    <a:srgbClr val="FBDF00"/>
    <a:srgbClr val="F09D01"/>
    <a:srgbClr val="6DCEEF"/>
    <a:srgbClr val="E5F3F1"/>
    <a:srgbClr val="B4DED9"/>
    <a:srgbClr val="D4ECE9"/>
    <a:srgbClr val="A3D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8" autoAdjust="0"/>
    <p:restoredTop sz="94660"/>
  </p:normalViewPr>
  <p:slideViewPr>
    <p:cSldViewPr snapToGrid="0">
      <p:cViewPr>
        <p:scale>
          <a:sx n="25" d="100"/>
          <a:sy n="25" d="100"/>
        </p:scale>
        <p:origin x="1672" y="8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57A99-18A0-4462-B0C5-CBBA20F528F5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C8EAB-3C40-4C37-939F-89C57E838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67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con ốc ở góc trái bên dưới để quay về trang chính của trò chơi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C112-67FA-461E-8819-62C43525F4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BFFC-0735-DDAA-5074-B3CF7D2F2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B6A90-B5A4-AFBA-7DE0-A04734849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9689D-C6CE-BBA1-B6B8-DF6E47A6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4B74-DBCE-22BA-1207-25399E52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95F64-5CD1-8578-4238-E04E9622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6554-6EFB-5CDB-A1DD-50F266A3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204F0-1A38-092D-F26C-3EA5E67AC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3051-403D-65D8-E1B7-1D51EC9D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38B4E-3841-7006-B2D6-30CCDC6B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D8E93-665B-24F1-7D0A-A01C2368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6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CD716-2EB8-B5FE-CD7F-EBC504806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AE8A9-DEBD-2A82-80BF-8AF13645E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B0454-ED5A-91CC-4EA0-E732C4E9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ED98-AD36-6DAF-24AF-EF7B3E54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B8BE6-924D-3326-A5AD-F6B00DB2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4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3FA51-D6A3-1814-7EF9-170315E9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B4A8-2B9C-1AF3-0725-C11628240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A45DA-7453-D560-B2E9-9E548B0F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D9DEB-3AE1-6266-31FA-8F1BDA44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395D3-5084-D1EF-97FC-8B4A3E091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3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8C66-CEB1-DDA8-619A-0EF1ADE9C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2522-B65E-A6B2-46FC-B2ED2B809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EB76B-204D-F4C8-8E7A-4B6174D4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E9FFC-FCB6-FE17-612A-34E8A645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ABB85-1381-FC36-6A65-86E53E7C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1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34E8-375A-BFF1-D401-3ED036AF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859BC-E5E7-781F-0C44-BF86F32F1D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25445-846F-51FB-5BFD-F198EED1E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0055D-B5FE-8923-D87C-4E66F2E0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37CD0-2208-12DE-1154-D33959832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B88E9-B6A8-A27B-F173-2A7144F6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42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4647-F2F4-A858-3AAC-94D3EAB5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EF4D7-8793-0464-8242-DBD43013C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C9869-A6F8-C8EA-A4CF-5E92B149C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DC3350-8AD5-461C-B5A8-F3841DBE7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B3835-D070-4DA0-FED6-EC9E97502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EF70F1-C4AA-B565-2466-BC6FE23B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8474F-CC41-5D66-4170-01620D72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3E9CD-81D1-D8B0-B5A9-1EF8922A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2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D509-B6F9-A46B-EF0E-50FC8AD5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23CC8-55FA-E1F3-5384-15B6DDDDF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3E0BF-03F1-340A-6341-332F9B5B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FBB51-6D62-157F-154F-6712D181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78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F43BE-711A-5A6F-DB2B-85C12F87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45BBA-1101-C8BC-6DCC-D542AB93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87CAC-A3B2-25D1-B73E-6125BCAB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1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F6FF-950E-56A9-F8D5-989F27B6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B5DD3-E976-7226-EB5D-72463F666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4A2EB-ECAA-013D-A52B-C5952B606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743BA-2555-3FC4-85C2-660E4D2BF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35E94-BE32-8DAD-7FD0-D0B16E58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B19C1-8290-6EF0-B0CC-2A480277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2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76BD1-FCA6-A8A9-6B71-CC0EFF12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66F6DC-CF53-CDB9-A1C3-BDB2CC6FC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E6407-E4F2-8131-AD8B-9AD74C5A9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87D7F-EEAB-2979-0E2A-D951F673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6B2E2-5E7D-B82D-48C6-8295A940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C1C1D-B118-7B73-E8EC-9094F5EC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0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172DBF-CE5D-020C-06A4-14ECF0D19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8AA7D-E647-4B62-9A31-98C3997EA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8DAD2-DBCC-2A8F-BE7D-122A58F5F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29DE4-EA0D-468E-808C-9FC76F696EB9}" type="datetimeFigureOut">
              <a:rPr lang="en-US" smtClean="0"/>
              <a:t>28/2/2023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CBA25-250E-18ED-1BC2-7CB5DE364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E0820-7A50-6923-BCF8-CBE729948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5735-9973-459D-9DDE-86038800A8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4A86CF-769B-40B4-6AA3-B5D2EA5A1CA7}"/>
              </a:ext>
            </a:extLst>
          </p:cNvPr>
          <p:cNvSpPr/>
          <p:nvPr userDrawn="1"/>
        </p:nvSpPr>
        <p:spPr>
          <a:xfrm>
            <a:off x="13662498" y="-1440358"/>
            <a:ext cx="661481" cy="62257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DB036E-1114-2A00-73DE-A6A27EEC0E00}"/>
              </a:ext>
            </a:extLst>
          </p:cNvPr>
          <p:cNvSpPr/>
          <p:nvPr userDrawn="1"/>
        </p:nvSpPr>
        <p:spPr>
          <a:xfrm>
            <a:off x="-2563238" y="7723097"/>
            <a:ext cx="661481" cy="622571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EACD15-AD7E-22FC-1CB2-10D83CEA6DAB}"/>
              </a:ext>
            </a:extLst>
          </p:cNvPr>
          <p:cNvSpPr/>
          <p:nvPr userDrawn="1"/>
        </p:nvSpPr>
        <p:spPr>
          <a:xfrm>
            <a:off x="2877811" y="6953656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5.wdp"/><Relationship Id="rId7" Type="http://schemas.openxmlformats.org/officeDocument/2006/relationships/image" Target="../media/image3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openxmlformats.org/officeDocument/2006/relationships/image" Target="../media/image18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17.png"/><Relationship Id="rId5" Type="http://schemas.openxmlformats.org/officeDocument/2006/relationships/image" Target="../media/image42.png"/><Relationship Id="rId10" Type="http://schemas.openxmlformats.org/officeDocument/2006/relationships/image" Target="../media/image45.svg"/><Relationship Id="rId4" Type="http://schemas.openxmlformats.org/officeDocument/2006/relationships/image" Target="../media/image41.svg"/><Relationship Id="rId9" Type="http://schemas.openxmlformats.org/officeDocument/2006/relationships/image" Target="../media/image44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7.jp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5" Type="http://schemas.openxmlformats.org/officeDocument/2006/relationships/image" Target="../media/image45.svg"/><Relationship Id="rId10" Type="http://schemas.openxmlformats.org/officeDocument/2006/relationships/image" Target="../media/image18.svg"/><Relationship Id="rId4" Type="http://schemas.openxmlformats.org/officeDocument/2006/relationships/image" Target="../media/image41.svg"/><Relationship Id="rId9" Type="http://schemas.openxmlformats.org/officeDocument/2006/relationships/image" Target="../media/image17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50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50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microsoft.com/office/2007/relationships/media" Target="../media/media2.mp3"/><Relationship Id="rId21" Type="http://schemas.openxmlformats.org/officeDocument/2006/relationships/image" Target="../media/image60.png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17" Type="http://schemas.openxmlformats.org/officeDocument/2006/relationships/image" Target="../media/image56.png"/><Relationship Id="rId2" Type="http://schemas.openxmlformats.org/officeDocument/2006/relationships/audio" Target="../media/media1.wav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4.png"/><Relationship Id="rId10" Type="http://schemas.openxmlformats.org/officeDocument/2006/relationships/image" Target="../media/image13.png"/><Relationship Id="rId19" Type="http://schemas.openxmlformats.org/officeDocument/2006/relationships/image" Target="../media/image58.png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53.svg"/><Relationship Id="rId22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microsoft.com/office/2007/relationships/hdphoto" Target="../media/hdphoto4.wdp"/><Relationship Id="rId2" Type="http://schemas.openxmlformats.org/officeDocument/2006/relationships/image" Target="../media/image14.jpe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5" Type="http://schemas.openxmlformats.org/officeDocument/2006/relationships/image" Target="../media/image36.png"/><Relationship Id="rId10" Type="http://schemas.openxmlformats.org/officeDocument/2006/relationships/image" Target="../media/image18.svg"/><Relationship Id="rId4" Type="http://schemas.openxmlformats.org/officeDocument/2006/relationships/image" Target="../media/image41.svg"/><Relationship Id="rId9" Type="http://schemas.openxmlformats.org/officeDocument/2006/relationships/image" Target="../media/image17.png"/><Relationship Id="rId1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12" Type="http://schemas.microsoft.com/office/2007/relationships/hdphoto" Target="../media/hdphoto4.wdp"/><Relationship Id="rId2" Type="http://schemas.openxmlformats.org/officeDocument/2006/relationships/image" Target="../media/image14.jpe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5" Type="http://schemas.openxmlformats.org/officeDocument/2006/relationships/image" Target="../media/image36.png"/><Relationship Id="rId10" Type="http://schemas.openxmlformats.org/officeDocument/2006/relationships/image" Target="../media/image18.svg"/><Relationship Id="rId4" Type="http://schemas.openxmlformats.org/officeDocument/2006/relationships/image" Target="../media/image41.svg"/><Relationship Id="rId9" Type="http://schemas.openxmlformats.org/officeDocument/2006/relationships/image" Target="../media/image17.png"/><Relationship Id="rId1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7.wdp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AEFC4D-E118-F3FC-2A6E-FAAA50B6D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" t="740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38">
            <a:extLst>
              <a:ext uri="{FF2B5EF4-FFF2-40B4-BE49-F238E27FC236}">
                <a16:creationId xmlns:a16="http://schemas.microsoft.com/office/drawing/2014/main" id="{4E3FA01E-1F50-E18C-8B00-3900FDDB1FFD}"/>
              </a:ext>
            </a:extLst>
          </p:cNvPr>
          <p:cNvSpPr txBox="1"/>
          <p:nvPr/>
        </p:nvSpPr>
        <p:spPr>
          <a:xfrm>
            <a:off x="320356" y="1270326"/>
            <a:ext cx="115512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9600">
                <a:ln w="571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9600">
              <a:ln w="571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E38299-33FB-4600-7829-32C904C346B1}"/>
              </a:ext>
            </a:extLst>
          </p:cNvPr>
          <p:cNvSpPr txBox="1"/>
          <p:nvPr/>
        </p:nvSpPr>
        <p:spPr>
          <a:xfrm>
            <a:off x="8183881" y="2585303"/>
            <a:ext cx="4008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80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96103-F327-B5F2-D1BC-BC9E2C406A72}"/>
              </a:ext>
            </a:extLst>
          </p:cNvPr>
          <p:cNvSpPr txBox="1"/>
          <p:nvPr/>
        </p:nvSpPr>
        <p:spPr>
          <a:xfrm>
            <a:off x="9895685" y="6039754"/>
            <a:ext cx="2296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40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anose="02000503000000020004" pitchFamily="2" charset="0"/>
                <a:ea typeface="思源黑体 CN Medium" panose="020B0600000000000000" pitchFamily="34" charset="-122"/>
              </a:rPr>
              <a:t>EduFive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6603A5-EBCC-4A9D-CB2D-0673A355F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1574" l="10000" r="57552">
                        <a14:backgroundMark x1="17656" y1="17685" x2="12552" y2="39352"/>
                        <a14:backgroundMark x1="20938" y1="17963" x2="14010" y2="43611"/>
                        <a14:backgroundMark x1="16250" y1="18426" x2="11510" y2="33796"/>
                        <a14:backgroundMark x1="18854" y1="13241" x2="31302" y2="23056"/>
                        <a14:backgroundMark x1="29219" y1="23796" x2="32500" y2="35463"/>
                        <a14:backgroundMark x1="32604" y1="36389" x2="34063" y2="47130"/>
                        <a14:backgroundMark x1="24219" y1="23981" x2="15052" y2="42870"/>
                        <a14:backgroundMark x1="15990" y1="41759" x2="17813" y2="56204"/>
                        <a14:backgroundMark x1="22292" y1="27037" x2="30417" y2="27500"/>
                        <a14:backgroundMark x1="53229" y1="22130" x2="53073" y2="37037"/>
                        <a14:backgroundMark x1="50990" y1="29815" x2="53073" y2="43611"/>
                        <a14:backgroundMark x1="50833" y1="41944" x2="50833" y2="41944"/>
                        <a14:backgroundMark x1="16875" y1="41481" x2="16875" y2="41481"/>
                        <a14:backgroundMark x1="17969" y1="49167" x2="17969" y2="49167"/>
                        <a14:backgroundMark x1="17813" y1="45000" x2="17813" y2="45000"/>
                        <a14:backgroundMark x1="17813" y1="36389" x2="19531" y2="55000"/>
                        <a14:backgroundMark x1="19115" y1="57315" x2="18750" y2="63889"/>
                        <a14:backgroundMark x1="21198" y1="56389" x2="19271" y2="62222"/>
                        <a14:backgroundMark x1="34583" y1="44722" x2="33021" y2="56204"/>
                        <a14:backgroundMark x1="21615" y1="57778" x2="21094" y2="61111"/>
                        <a14:backgroundMark x1="49948" y1="42685" x2="49948" y2="42685"/>
                        <a14:backgroundMark x1="52031" y1="47130" x2="54792" y2="51759"/>
                        <a14:backgroundMark x1="52188" y1="49907" x2="53854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104"/>
          <a:stretch/>
        </p:blipFill>
        <p:spPr>
          <a:xfrm flipH="1">
            <a:off x="-277404" y="2146820"/>
            <a:ext cx="5713004" cy="53652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2D02428-1054-89E2-F347-A6B135997205}"/>
              </a:ext>
            </a:extLst>
          </p:cNvPr>
          <p:cNvGrpSpPr/>
          <p:nvPr/>
        </p:nvGrpSpPr>
        <p:grpSpPr>
          <a:xfrm>
            <a:off x="3934458" y="-86167"/>
            <a:ext cx="4323079" cy="1569660"/>
            <a:chOff x="3317240" y="381532"/>
            <a:chExt cx="5557520" cy="2193758"/>
          </a:xfrm>
        </p:grpSpPr>
        <p:pic>
          <p:nvPicPr>
            <p:cNvPr id="22" name="图片 38">
              <a:extLst>
                <a:ext uri="{FF2B5EF4-FFF2-40B4-BE49-F238E27FC236}">
                  <a16:creationId xmlns:a16="http://schemas.microsoft.com/office/drawing/2014/main" id="{05B0C987-451B-6CD1-7189-CA1D0252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4C0C9D-E0FC-05D5-CA3B-547B51DFC856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54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54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0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E5F921-2C3B-72CB-6AE9-1169C9DDE222}"/>
              </a:ext>
            </a:extLst>
          </p:cNvPr>
          <p:cNvGrpSpPr/>
          <p:nvPr/>
        </p:nvGrpSpPr>
        <p:grpSpPr>
          <a:xfrm>
            <a:off x="174252" y="475653"/>
            <a:ext cx="9650501" cy="1433926"/>
            <a:chOff x="248920" y="304898"/>
            <a:chExt cx="9650501" cy="12611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A7E301-7652-7B11-D102-9A88295B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" y="304898"/>
              <a:ext cx="9650501" cy="12611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460B05-6339-CCF0-94F3-2FFFE43D19BF}"/>
                </a:ext>
              </a:extLst>
            </p:cNvPr>
            <p:cNvSpPr txBox="1"/>
            <p:nvPr/>
          </p:nvSpPr>
          <p:spPr>
            <a:xfrm flipH="1">
              <a:off x="734353" y="637384"/>
              <a:ext cx="8696960" cy="62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latin typeface="iCiel Nabila" pitchFamily="2" charset="0"/>
                  <a:cs typeface="Pattaya" panose="00000500000000000000" pitchFamily="2" charset="-34"/>
                </a:rPr>
                <a:t>Bài đọc được chia làm mấy đoạn ?</a:t>
              </a:r>
              <a:endParaRPr lang="en-US" sz="4000" dirty="0">
                <a:latin typeface="iCiel Nabila" pitchFamily="2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9F2CB3B9-4DB5-AC8A-0B2A-7B5BA4BB09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3528C0-B883-67DD-475C-8EE2BDEE9F00}"/>
              </a:ext>
            </a:extLst>
          </p:cNvPr>
          <p:cNvGrpSpPr/>
          <p:nvPr/>
        </p:nvGrpSpPr>
        <p:grpSpPr>
          <a:xfrm>
            <a:off x="280130" y="2933699"/>
            <a:ext cx="2444319" cy="3921877"/>
            <a:chOff x="280130" y="2933699"/>
            <a:chExt cx="2444319" cy="3921877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95E31CC6-5D88-86D2-3B61-A28D22BD6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124"/>
            <a:stretch/>
          </p:blipFill>
          <p:spPr>
            <a:xfrm>
              <a:off x="280130" y="2933699"/>
              <a:ext cx="2444319" cy="3921877"/>
            </a:xfrm>
            <a:prstGeom prst="rect">
              <a:avLst/>
            </a:prstGeom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0DBF754B-0F08-70A2-5C8D-A07673E9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267608" y="5260055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DCC5DDC-48AD-67D1-BA1D-63DD207D8F4F}"/>
              </a:ext>
            </a:extLst>
          </p:cNvPr>
          <p:cNvSpPr/>
          <p:nvPr/>
        </p:nvSpPr>
        <p:spPr>
          <a:xfrm>
            <a:off x="3105351" y="2417254"/>
            <a:ext cx="4966166" cy="3483031"/>
          </a:xfrm>
          <a:prstGeom prst="wedgeRoundRectCallout">
            <a:avLst>
              <a:gd name="adj1" fmla="val -65605"/>
              <a:gd name="adj2" fmla="val 15932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3CED7-E643-50D4-3AD5-B081DDCB5782}"/>
              </a:ext>
            </a:extLst>
          </p:cNvPr>
          <p:cNvSpPr txBox="1"/>
          <p:nvPr/>
        </p:nvSpPr>
        <p:spPr>
          <a:xfrm flipH="1">
            <a:off x="3335020" y="2450622"/>
            <a:ext cx="45764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>
                <a:solidFill>
                  <a:srgbClr val="002060"/>
                </a:solidFill>
                <a:effectLst/>
                <a:latin typeface="iCiel Sanelma" pitchFamily="2" charset="0"/>
              </a:rPr>
              <a:t>B</a:t>
            </a:r>
            <a:r>
              <a:rPr lang="vi-VN" sz="3600" b="0" i="0">
                <a:solidFill>
                  <a:srgbClr val="002060"/>
                </a:solidFill>
                <a:effectLst/>
                <a:latin typeface="iCiel Sanelma" pitchFamily="2" charset="0"/>
              </a:rPr>
              <a:t>ài đọc thành 3 đoạn:</a:t>
            </a:r>
          </a:p>
          <a:p>
            <a:pPr algn="just"/>
            <a:r>
              <a:rPr lang="vi-VN" sz="3600" b="0" i="0">
                <a:solidFill>
                  <a:srgbClr val="002060"/>
                </a:solidFill>
                <a:effectLst/>
                <a:latin typeface="iCiel Sanelma" pitchFamily="2" charset="0"/>
              </a:rPr>
              <a:t>Đoạn 1: Từ đầu đến </a:t>
            </a:r>
            <a:r>
              <a:rPr lang="vi-VN" sz="3600" b="0" i="1">
                <a:solidFill>
                  <a:srgbClr val="002060"/>
                </a:solidFill>
                <a:effectLst/>
                <a:latin typeface="iCiel Sanelma" pitchFamily="2" charset="0"/>
              </a:rPr>
              <a:t>mang ơn rất nặng</a:t>
            </a:r>
            <a:endParaRPr lang="vi-VN" sz="3600" b="0" i="0">
              <a:solidFill>
                <a:srgbClr val="002060"/>
              </a:solidFill>
              <a:effectLst/>
              <a:latin typeface="iCiel Sanelma" pitchFamily="2" charset="0"/>
            </a:endParaRPr>
          </a:p>
          <a:p>
            <a:pPr algn="just"/>
            <a:r>
              <a:rPr lang="vi-VN" sz="3600" b="0" i="0">
                <a:solidFill>
                  <a:srgbClr val="002060"/>
                </a:solidFill>
                <a:effectLst/>
                <a:latin typeface="iCiel Sanelma" pitchFamily="2" charset="0"/>
              </a:rPr>
              <a:t>Đoạn 2: Từ </a:t>
            </a:r>
            <a:r>
              <a:rPr lang="vi-VN" sz="3600" b="0" i="1">
                <a:solidFill>
                  <a:srgbClr val="002060"/>
                </a:solidFill>
                <a:effectLst/>
                <a:latin typeface="iCiel Sanelma" pitchFamily="2" charset="0"/>
              </a:rPr>
              <a:t>Các môn sinh</a:t>
            </a:r>
            <a:r>
              <a:rPr lang="vi-VN" sz="3600" b="0" i="0">
                <a:solidFill>
                  <a:srgbClr val="002060"/>
                </a:solidFill>
                <a:effectLst/>
                <a:latin typeface="iCiel Sanelma" pitchFamily="2" charset="0"/>
              </a:rPr>
              <a:t> đến </a:t>
            </a:r>
            <a:r>
              <a:rPr lang="vi-VN" sz="3600" b="0" i="1">
                <a:solidFill>
                  <a:srgbClr val="002060"/>
                </a:solidFill>
                <a:effectLst/>
                <a:latin typeface="iCiel Sanelma" pitchFamily="2" charset="0"/>
              </a:rPr>
              <a:t>đến tạ ơn thầy</a:t>
            </a:r>
            <a:endParaRPr lang="vi-VN" sz="3600" b="0" i="0">
              <a:solidFill>
                <a:srgbClr val="002060"/>
              </a:solidFill>
              <a:effectLst/>
              <a:latin typeface="iCiel Sanelma" pitchFamily="2" charset="0"/>
            </a:endParaRPr>
          </a:p>
          <a:p>
            <a:pPr algn="just"/>
            <a:r>
              <a:rPr lang="vi-VN" sz="3600" b="0" i="0">
                <a:solidFill>
                  <a:srgbClr val="002060"/>
                </a:solidFill>
                <a:effectLst/>
                <a:latin typeface="iCiel Sanelma" pitchFamily="2" charset="0"/>
              </a:rPr>
              <a:t>Đoạn 3: Phần còn lại</a:t>
            </a:r>
          </a:p>
          <a:p>
            <a:br>
              <a:rPr lang="vi-VN" sz="3600" b="0" i="0">
                <a:solidFill>
                  <a:srgbClr val="002060"/>
                </a:solidFill>
                <a:effectLst/>
                <a:latin typeface="iCiel Sanelma" pitchFamily="2" charset="0"/>
              </a:rPr>
            </a:br>
            <a:endParaRPr lang="en-US" sz="3600" dirty="0">
              <a:solidFill>
                <a:srgbClr val="002060"/>
              </a:solidFill>
              <a:latin typeface="iCiel Sanelma" pitchFamily="2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57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B8781E-4676-0D3A-9A5A-684119CF6A7E}"/>
              </a:ext>
            </a:extLst>
          </p:cNvPr>
          <p:cNvSpPr/>
          <p:nvPr/>
        </p:nvSpPr>
        <p:spPr>
          <a:xfrm>
            <a:off x="452386" y="3024147"/>
            <a:ext cx="11271184" cy="1777207"/>
          </a:xfrm>
          <a:prstGeom prst="rect">
            <a:avLst/>
          </a:prstGeom>
          <a:solidFill>
            <a:srgbClr val="CAE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CB61A-5A86-A745-6E8B-DB913C08255D}"/>
              </a:ext>
            </a:extLst>
          </p:cNvPr>
          <p:cNvSpPr/>
          <p:nvPr/>
        </p:nvSpPr>
        <p:spPr>
          <a:xfrm>
            <a:off x="452386" y="4797037"/>
            <a:ext cx="11271184" cy="1266440"/>
          </a:xfrm>
          <a:prstGeom prst="rect">
            <a:avLst/>
          </a:prstGeom>
          <a:solidFill>
            <a:srgbClr val="F8D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5A101-CBDB-3708-49FB-CA899202C4A8}"/>
              </a:ext>
            </a:extLst>
          </p:cNvPr>
          <p:cNvSpPr/>
          <p:nvPr/>
        </p:nvSpPr>
        <p:spPr>
          <a:xfrm>
            <a:off x="452387" y="1386637"/>
            <a:ext cx="11271184" cy="162607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E013B-E8A6-8B90-83F6-90ABCF87CF38}"/>
              </a:ext>
            </a:extLst>
          </p:cNvPr>
          <p:cNvGrpSpPr/>
          <p:nvPr/>
        </p:nvGrpSpPr>
        <p:grpSpPr>
          <a:xfrm>
            <a:off x="539548" y="1407992"/>
            <a:ext cx="881784" cy="369332"/>
            <a:chOff x="19050" y="645208"/>
            <a:chExt cx="1067695" cy="4120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E57CFB-7E4D-544B-A19F-D4D974B2E2FE}"/>
                </a:ext>
              </a:extLst>
            </p:cNvPr>
            <p:cNvSpPr/>
            <p:nvPr/>
          </p:nvSpPr>
          <p:spPr>
            <a:xfrm>
              <a:off x="19050" y="679450"/>
              <a:ext cx="1059543" cy="36240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178A30-11F7-E243-645E-13A21E248BB7}"/>
                </a:ext>
              </a:extLst>
            </p:cNvPr>
            <p:cNvSpPr/>
            <p:nvPr/>
          </p:nvSpPr>
          <p:spPr>
            <a:xfrm>
              <a:off x="42112" y="645208"/>
              <a:ext cx="1044633" cy="412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E98799-497A-F1CA-C01A-6882B034F529}"/>
              </a:ext>
            </a:extLst>
          </p:cNvPr>
          <p:cNvGrpSpPr/>
          <p:nvPr/>
        </p:nvGrpSpPr>
        <p:grpSpPr>
          <a:xfrm>
            <a:off x="530994" y="3024148"/>
            <a:ext cx="881784" cy="369332"/>
            <a:chOff x="19050" y="645208"/>
            <a:chExt cx="1067694" cy="41208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F5277A1-25D8-A9EA-2A58-ED1B0FDD43B8}"/>
                </a:ext>
              </a:extLst>
            </p:cNvPr>
            <p:cNvSpPr/>
            <p:nvPr/>
          </p:nvSpPr>
          <p:spPr>
            <a:xfrm>
              <a:off x="19050" y="679450"/>
              <a:ext cx="1059543" cy="36240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C56715-566C-2540-723E-1DB40ACDA55C}"/>
                </a:ext>
              </a:extLst>
            </p:cNvPr>
            <p:cNvSpPr/>
            <p:nvPr/>
          </p:nvSpPr>
          <p:spPr>
            <a:xfrm>
              <a:off x="42112" y="645208"/>
              <a:ext cx="1044632" cy="412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 2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4DAA58-B785-2E0A-8F8E-0895BB8C99DA}"/>
              </a:ext>
            </a:extLst>
          </p:cNvPr>
          <p:cNvGrpSpPr/>
          <p:nvPr/>
        </p:nvGrpSpPr>
        <p:grpSpPr>
          <a:xfrm>
            <a:off x="540412" y="4807683"/>
            <a:ext cx="881784" cy="369332"/>
            <a:chOff x="19050" y="645208"/>
            <a:chExt cx="1067694" cy="412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0CFF55-1A3A-AEFA-05E4-9355DFAC89C3}"/>
                </a:ext>
              </a:extLst>
            </p:cNvPr>
            <p:cNvSpPr/>
            <p:nvPr/>
          </p:nvSpPr>
          <p:spPr>
            <a:xfrm>
              <a:off x="19050" y="679450"/>
              <a:ext cx="1059543" cy="36240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9E39E3-B4F5-3274-14B9-672BBB6C9C8C}"/>
                </a:ext>
              </a:extLst>
            </p:cNvPr>
            <p:cNvSpPr/>
            <p:nvPr/>
          </p:nvSpPr>
          <p:spPr>
            <a:xfrm>
              <a:off x="42112" y="645208"/>
              <a:ext cx="1044632" cy="412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31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EA12-7BC7-2A40-FFA1-79ECD313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BC06F-62E9-B82F-EBE5-E2591ECB2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93F62-189D-5BB3-337E-DF06E7938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F589F39B-6E85-61ED-9D65-E88627686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58914" y="1575549"/>
            <a:ext cx="2071258" cy="5130051"/>
          </a:xfrm>
          <a:prstGeom prst="rect">
            <a:avLst/>
          </a:prstGeom>
        </p:spPr>
      </p:pic>
      <p:pic>
        <p:nvPicPr>
          <p:cNvPr id="6" name="Picture 23">
            <a:extLst>
              <a:ext uri="{FF2B5EF4-FFF2-40B4-BE49-F238E27FC236}">
                <a16:creationId xmlns:a16="http://schemas.microsoft.com/office/drawing/2014/main" id="{2FE05F1B-796E-4C6C-BD40-A3E733CBC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9501" y="1785759"/>
            <a:ext cx="2329886" cy="5010506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FEF50DE3-32C3-F521-528A-1833B1497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19699" y="1876425"/>
            <a:ext cx="1672101" cy="48291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9CA466-AA87-B155-BF57-159492A36840}"/>
              </a:ext>
            </a:extLst>
          </p:cNvPr>
          <p:cNvGrpSpPr/>
          <p:nvPr/>
        </p:nvGrpSpPr>
        <p:grpSpPr>
          <a:xfrm>
            <a:off x="2446431" y="255856"/>
            <a:ext cx="7299138" cy="1257959"/>
            <a:chOff x="2673216" y="739801"/>
            <a:chExt cx="4522451" cy="779415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8F21C7E4-F688-E4C1-08E3-8469E7423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673216" y="739801"/>
              <a:ext cx="4522451" cy="779415"/>
            </a:xfrm>
            <a:prstGeom prst="rect">
              <a:avLst/>
            </a:prstGeom>
          </p:spPr>
        </p:pic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0FFBAD87-35C8-0A92-CF18-5B68447FA95D}"/>
                </a:ext>
              </a:extLst>
            </p:cNvPr>
            <p:cNvSpPr txBox="1"/>
            <p:nvPr/>
          </p:nvSpPr>
          <p:spPr>
            <a:xfrm>
              <a:off x="2790648" y="868468"/>
              <a:ext cx="4285781" cy="3972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vi-VN" sz="6000" b="1" spc="144">
                  <a:solidFill>
                    <a:srgbClr val="C00000"/>
                  </a:solidFill>
                  <a:latin typeface="iCiel Soup of Justice" pitchFamily="2" charset="0"/>
                </a:rPr>
                <a:t>LUYỆN ĐỌC NHÓM</a:t>
              </a:r>
              <a:endParaRPr lang="en-US" sz="6000" b="1" spc="144">
                <a:solidFill>
                  <a:srgbClr val="C00000"/>
                </a:solidFill>
                <a:latin typeface="iCiel Soup of Justic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63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B8781E-4676-0D3A-9A5A-684119CF6A7E}"/>
              </a:ext>
            </a:extLst>
          </p:cNvPr>
          <p:cNvSpPr/>
          <p:nvPr/>
        </p:nvSpPr>
        <p:spPr>
          <a:xfrm>
            <a:off x="452386" y="3024147"/>
            <a:ext cx="11271184" cy="1777207"/>
          </a:xfrm>
          <a:prstGeom prst="rect">
            <a:avLst/>
          </a:prstGeom>
          <a:solidFill>
            <a:srgbClr val="CAE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CB61A-5A86-A745-6E8B-DB913C08255D}"/>
              </a:ext>
            </a:extLst>
          </p:cNvPr>
          <p:cNvSpPr/>
          <p:nvPr/>
        </p:nvSpPr>
        <p:spPr>
          <a:xfrm>
            <a:off x="452386" y="4797037"/>
            <a:ext cx="11271184" cy="1266440"/>
          </a:xfrm>
          <a:prstGeom prst="rect">
            <a:avLst/>
          </a:prstGeom>
          <a:solidFill>
            <a:srgbClr val="F8D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5A101-CBDB-3708-49FB-CA899202C4A8}"/>
              </a:ext>
            </a:extLst>
          </p:cNvPr>
          <p:cNvSpPr/>
          <p:nvPr/>
        </p:nvSpPr>
        <p:spPr>
          <a:xfrm>
            <a:off x="452387" y="1386637"/>
            <a:ext cx="11271184" cy="162607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E013B-E8A6-8B90-83F6-90ABCF87CF38}"/>
              </a:ext>
            </a:extLst>
          </p:cNvPr>
          <p:cNvGrpSpPr/>
          <p:nvPr/>
        </p:nvGrpSpPr>
        <p:grpSpPr>
          <a:xfrm>
            <a:off x="539548" y="1407992"/>
            <a:ext cx="881784" cy="369332"/>
            <a:chOff x="19050" y="645208"/>
            <a:chExt cx="1067695" cy="41208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E57CFB-7E4D-544B-A19F-D4D974B2E2FE}"/>
                </a:ext>
              </a:extLst>
            </p:cNvPr>
            <p:cNvSpPr/>
            <p:nvPr/>
          </p:nvSpPr>
          <p:spPr>
            <a:xfrm>
              <a:off x="19050" y="679450"/>
              <a:ext cx="1059543" cy="36240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178A30-11F7-E243-645E-13A21E248BB7}"/>
                </a:ext>
              </a:extLst>
            </p:cNvPr>
            <p:cNvSpPr/>
            <p:nvPr/>
          </p:nvSpPr>
          <p:spPr>
            <a:xfrm>
              <a:off x="42112" y="645208"/>
              <a:ext cx="1044633" cy="412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E98799-497A-F1CA-C01A-6882B034F529}"/>
              </a:ext>
            </a:extLst>
          </p:cNvPr>
          <p:cNvGrpSpPr/>
          <p:nvPr/>
        </p:nvGrpSpPr>
        <p:grpSpPr>
          <a:xfrm>
            <a:off x="530994" y="3024148"/>
            <a:ext cx="881784" cy="369332"/>
            <a:chOff x="19050" y="645208"/>
            <a:chExt cx="1067694" cy="41208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F5277A1-25D8-A9EA-2A58-ED1B0FDD43B8}"/>
                </a:ext>
              </a:extLst>
            </p:cNvPr>
            <p:cNvSpPr/>
            <p:nvPr/>
          </p:nvSpPr>
          <p:spPr>
            <a:xfrm>
              <a:off x="19050" y="679450"/>
              <a:ext cx="1059543" cy="36240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C56715-566C-2540-723E-1DB40ACDA55C}"/>
                </a:ext>
              </a:extLst>
            </p:cNvPr>
            <p:cNvSpPr/>
            <p:nvPr/>
          </p:nvSpPr>
          <p:spPr>
            <a:xfrm>
              <a:off x="42112" y="645208"/>
              <a:ext cx="1044632" cy="412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 2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4DAA58-B785-2E0A-8F8E-0895BB8C99DA}"/>
              </a:ext>
            </a:extLst>
          </p:cNvPr>
          <p:cNvGrpSpPr/>
          <p:nvPr/>
        </p:nvGrpSpPr>
        <p:grpSpPr>
          <a:xfrm>
            <a:off x="540412" y="4807683"/>
            <a:ext cx="881784" cy="369332"/>
            <a:chOff x="19050" y="645208"/>
            <a:chExt cx="1067694" cy="412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0CFF55-1A3A-AEFA-05E4-9355DFAC89C3}"/>
                </a:ext>
              </a:extLst>
            </p:cNvPr>
            <p:cNvSpPr/>
            <p:nvPr/>
          </p:nvSpPr>
          <p:spPr>
            <a:xfrm>
              <a:off x="19050" y="679450"/>
              <a:ext cx="1059543" cy="362404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9E39E3-B4F5-3274-14B9-672BBB6C9C8C}"/>
                </a:ext>
              </a:extLst>
            </p:cNvPr>
            <p:cNvSpPr/>
            <p:nvPr/>
          </p:nvSpPr>
          <p:spPr>
            <a:xfrm>
              <a:off x="42112" y="645208"/>
              <a:ext cx="1044632" cy="412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5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9E03993C-61CF-1487-A310-7FEA714F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3">
            <a:extLst>
              <a:ext uri="{FF2B5EF4-FFF2-40B4-BE49-F238E27FC236}">
                <a16:creationId xmlns:a16="http://schemas.microsoft.com/office/drawing/2014/main" id="{A8EC1F10-8A16-44DC-BE5A-38AA25D8505E}"/>
              </a:ext>
            </a:extLst>
          </p:cNvPr>
          <p:cNvGrpSpPr/>
          <p:nvPr/>
        </p:nvGrpSpPr>
        <p:grpSpPr>
          <a:xfrm>
            <a:off x="2991152" y="378022"/>
            <a:ext cx="9262571" cy="6327578"/>
            <a:chOff x="0" y="0"/>
            <a:chExt cx="12605018" cy="10865897"/>
          </a:xfrm>
          <a:solidFill>
            <a:schemeClr val="bg1"/>
          </a:solidFill>
        </p:grpSpPr>
        <p:pic>
          <p:nvPicPr>
            <p:cNvPr id="87" name="Picture 4">
              <a:extLst>
                <a:ext uri="{FF2B5EF4-FFF2-40B4-BE49-F238E27FC236}">
                  <a16:creationId xmlns:a16="http://schemas.microsoft.com/office/drawing/2014/main" id="{FA419EF1-E3F5-60B3-E636-2308C483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88" name="Picture 5">
              <a:extLst>
                <a:ext uri="{FF2B5EF4-FFF2-40B4-BE49-F238E27FC236}">
                  <a16:creationId xmlns:a16="http://schemas.microsoft.com/office/drawing/2014/main" id="{05D05642-880D-AF3E-34D0-4FDD823B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89" name="Picture 6">
              <a:extLst>
                <a:ext uri="{FF2B5EF4-FFF2-40B4-BE49-F238E27FC236}">
                  <a16:creationId xmlns:a16="http://schemas.microsoft.com/office/drawing/2014/main" id="{D6D3E617-3C34-FC98-F1EF-7C6608D17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pic>
        <p:nvPicPr>
          <p:cNvPr id="90" name="Picture 15">
            <a:extLst>
              <a:ext uri="{FF2B5EF4-FFF2-40B4-BE49-F238E27FC236}">
                <a16:creationId xmlns:a16="http://schemas.microsoft.com/office/drawing/2014/main" id="{8FCDEB0A-0334-30C0-B363-1076B4BDA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12" y="356808"/>
            <a:ext cx="4087587" cy="779415"/>
          </a:xfrm>
          <a:prstGeom prst="rect">
            <a:avLst/>
          </a:prstGeom>
        </p:spPr>
      </p:pic>
      <p:sp>
        <p:nvSpPr>
          <p:cNvPr id="91" name="TextBox 16">
            <a:extLst>
              <a:ext uri="{FF2B5EF4-FFF2-40B4-BE49-F238E27FC236}">
                <a16:creationId xmlns:a16="http://schemas.microsoft.com/office/drawing/2014/main" id="{1C13398F-7BE8-29AD-D325-79D0E70FD40C}"/>
              </a:ext>
            </a:extLst>
          </p:cNvPr>
          <p:cNvSpPr txBox="1"/>
          <p:nvPr/>
        </p:nvSpPr>
        <p:spPr>
          <a:xfrm>
            <a:off x="263468" y="453744"/>
            <a:ext cx="3873674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vi-VN" sz="3600" b="1" spc="144">
                <a:solidFill>
                  <a:srgbClr val="C00000"/>
                </a:solidFill>
                <a:latin typeface="iCiel Soup of Justice" pitchFamily="2" charset="0"/>
              </a:rPr>
              <a:t>Chú thích</a:t>
            </a:r>
            <a:endParaRPr lang="en-US" sz="3600" b="1" spc="144">
              <a:solidFill>
                <a:srgbClr val="C00000"/>
              </a:solidFill>
              <a:latin typeface="iCiel Soup of Justice" pitchFamily="2" charset="0"/>
            </a:endParaRPr>
          </a:p>
        </p:txBody>
      </p:sp>
      <p:pic>
        <p:nvPicPr>
          <p:cNvPr id="92" name="Picture 21">
            <a:extLst>
              <a:ext uri="{FF2B5EF4-FFF2-40B4-BE49-F238E27FC236}">
                <a16:creationId xmlns:a16="http://schemas.microsoft.com/office/drawing/2014/main" id="{FD48E74A-F6D6-8D43-0192-74DF4F513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265221">
            <a:off x="1807335" y="1039375"/>
            <a:ext cx="1275479" cy="11606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6157" y="1371378"/>
            <a:ext cx="77640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3200" b="1" i="0" dirty="0">
                <a:effectLst/>
                <a:latin typeface="iCiel Mijas" panose="02000506000000020004" pitchFamily="50" charset="0"/>
              </a:rPr>
              <a:t>– </a:t>
            </a:r>
            <a:r>
              <a:rPr lang="vi-VN" sz="3200" b="1" i="1" dirty="0">
                <a:effectLst/>
                <a:latin typeface="iCiel Mijas" panose="02000506000000020004" pitchFamily="50" charset="0"/>
              </a:rPr>
              <a:t>Môn sinh:</a:t>
            </a:r>
            <a:r>
              <a:rPr lang="vi-VN" sz="3200" b="1" i="0" dirty="0">
                <a:effectLst/>
                <a:latin typeface="iCiel Mijas" panose="02000506000000020004" pitchFamily="50" charset="0"/>
              </a:rPr>
              <a:t> Học trò của cùng một thầy giáo.</a:t>
            </a:r>
          </a:p>
          <a:p>
            <a:pPr fontAlgn="base"/>
            <a:r>
              <a:rPr lang="vi-VN" sz="3200" b="1" i="0" dirty="0">
                <a:effectLst/>
                <a:latin typeface="iCiel Mijas" panose="02000506000000020004" pitchFamily="50" charset="0"/>
              </a:rPr>
              <a:t>– </a:t>
            </a:r>
            <a:r>
              <a:rPr lang="vi-VN" sz="3200" b="1" i="1" dirty="0">
                <a:effectLst/>
                <a:latin typeface="iCiel Mijas" panose="02000506000000020004" pitchFamily="50" charset="0"/>
              </a:rPr>
              <a:t>Áo dài thâm:</a:t>
            </a:r>
            <a:r>
              <a:rPr lang="vi-VN" sz="3200" b="1" i="0" dirty="0">
                <a:effectLst/>
                <a:latin typeface="iCiel Mijas" panose="02000506000000020004" pitchFamily="50" charset="0"/>
              </a:rPr>
              <a:t> Áo dài màu đen.</a:t>
            </a:r>
          </a:p>
          <a:p>
            <a:pPr fontAlgn="base"/>
            <a:r>
              <a:rPr lang="vi-VN" sz="3200" b="1" i="0" dirty="0">
                <a:effectLst/>
                <a:latin typeface="iCiel Mijas" panose="02000506000000020004" pitchFamily="50" charset="0"/>
              </a:rPr>
              <a:t>– </a:t>
            </a:r>
            <a:r>
              <a:rPr lang="vi-VN" sz="3200" b="1" i="1" dirty="0">
                <a:effectLst/>
                <a:latin typeface="iCiel Mijas" panose="02000506000000020004" pitchFamily="50" charset="0"/>
              </a:rPr>
              <a:t>Sập:</a:t>
            </a:r>
            <a:r>
              <a:rPr lang="vi-VN" sz="3200" b="1" i="0" dirty="0">
                <a:effectLst/>
                <a:latin typeface="iCiel Mijas" panose="02000506000000020004" pitchFamily="50" charset="0"/>
              </a:rPr>
              <a:t> Giường gỗ, mặt liền với chân, xung quanh có diềm.</a:t>
            </a:r>
          </a:p>
          <a:p>
            <a:pPr fontAlgn="base"/>
            <a:r>
              <a:rPr lang="vi-VN" sz="3200" b="1" i="0" dirty="0">
                <a:effectLst/>
                <a:latin typeface="iCiel Mijas" panose="02000506000000020004" pitchFamily="50" charset="0"/>
              </a:rPr>
              <a:t>– </a:t>
            </a:r>
            <a:r>
              <a:rPr lang="vi-VN" sz="3200" b="1" i="1" dirty="0">
                <a:effectLst/>
                <a:latin typeface="iCiel Mijas" panose="02000506000000020004" pitchFamily="50" charset="0"/>
              </a:rPr>
              <a:t>Vái:</a:t>
            </a:r>
            <a:r>
              <a:rPr lang="vi-VN" sz="3200" b="1" i="0" dirty="0">
                <a:effectLst/>
                <a:latin typeface="iCiel Mijas" panose="02000506000000020004" pitchFamily="50" charset="0"/>
              </a:rPr>
              <a:t> Chắp tay giơ lên hạ xuống, đồng thời cuối đầu, để tỏ lòng cung kính.</a:t>
            </a:r>
          </a:p>
          <a:p>
            <a:pPr fontAlgn="base"/>
            <a:r>
              <a:rPr lang="vi-VN" sz="3200" b="1" i="0" dirty="0">
                <a:effectLst/>
                <a:latin typeface="iCiel Mijas" panose="02000506000000020004" pitchFamily="50" charset="0"/>
              </a:rPr>
              <a:t>– </a:t>
            </a:r>
            <a:r>
              <a:rPr lang="vi-VN" sz="3200" b="1" i="1" dirty="0">
                <a:effectLst/>
                <a:latin typeface="iCiel Mijas" panose="02000506000000020004" pitchFamily="50" charset="0"/>
              </a:rPr>
              <a:t>Tạ:</a:t>
            </a:r>
            <a:r>
              <a:rPr lang="vi-VN" sz="3200" b="1" i="0" dirty="0">
                <a:effectLst/>
                <a:latin typeface="iCiel Mijas" panose="02000506000000020004" pitchFamily="50" charset="0"/>
              </a:rPr>
              <a:t> Cảm ơn hoặc xin lỗi một cách kính cẩn.</a:t>
            </a:r>
          </a:p>
          <a:p>
            <a:pPr fontAlgn="base"/>
            <a:r>
              <a:rPr lang="vi-VN" sz="3200" b="1" i="0" dirty="0">
                <a:effectLst/>
                <a:latin typeface="iCiel Mijas" panose="02000506000000020004" pitchFamily="50" charset="0"/>
              </a:rPr>
              <a:t>– </a:t>
            </a:r>
            <a:r>
              <a:rPr lang="vi-VN" sz="3200" b="1" i="1" dirty="0">
                <a:effectLst/>
                <a:latin typeface="iCiel Mijas" panose="02000506000000020004" pitchFamily="50" charset="0"/>
              </a:rPr>
              <a:t>Cụ đồ:</a:t>
            </a:r>
            <a:r>
              <a:rPr lang="vi-VN" sz="3200" b="1" i="0" dirty="0">
                <a:effectLst/>
                <a:latin typeface="iCiel Mijas" panose="02000506000000020004" pitchFamily="50" charset="0"/>
              </a:rPr>
              <a:t> Người dạy chữ Nho thời trước.</a:t>
            </a:r>
          </a:p>
          <a:p>
            <a:pPr fontAlgn="base"/>
            <a:r>
              <a:rPr lang="vi-VN" sz="3200" b="1" i="0" dirty="0">
                <a:effectLst/>
                <a:latin typeface="iCiel Mijas" panose="02000506000000020004" pitchFamily="50" charset="0"/>
              </a:rPr>
              <a:t>– </a:t>
            </a:r>
            <a:r>
              <a:rPr lang="vi-VN" sz="3200" b="1" i="1" dirty="0">
                <a:effectLst/>
                <a:latin typeface="iCiel Mijas" panose="02000506000000020004" pitchFamily="50" charset="0"/>
              </a:rPr>
              <a:t>Vỡ lòng:</a:t>
            </a:r>
            <a:r>
              <a:rPr lang="vi-VN" sz="3200" b="1" i="0" dirty="0">
                <a:effectLst/>
                <a:latin typeface="iCiel Mijas" panose="02000506000000020004" pitchFamily="50" charset="0"/>
              </a:rPr>
              <a:t> Bắt đầu học (chữ).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80D8E4-E42A-3BEE-E74D-8DD2D0E24A8B}"/>
              </a:ext>
            </a:extLst>
          </p:cNvPr>
          <p:cNvGrpSpPr/>
          <p:nvPr/>
        </p:nvGrpSpPr>
        <p:grpSpPr>
          <a:xfrm>
            <a:off x="146237" y="2122251"/>
            <a:ext cx="2911561" cy="4735749"/>
            <a:chOff x="146237" y="2122251"/>
            <a:chExt cx="2911561" cy="4735749"/>
          </a:xfrm>
        </p:grpSpPr>
        <p:pic>
          <p:nvPicPr>
            <p:cNvPr id="97" name="Picture 24">
              <a:extLst>
                <a:ext uri="{FF2B5EF4-FFF2-40B4-BE49-F238E27FC236}">
                  <a16:creationId xmlns:a16="http://schemas.microsoft.com/office/drawing/2014/main" id="{4416BD4C-EB0E-A7A0-6153-A138D305A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31279"/>
            <a:stretch/>
          </p:blipFill>
          <p:spPr>
            <a:xfrm flipH="1">
              <a:off x="146237" y="2122251"/>
              <a:ext cx="2911561" cy="4735749"/>
            </a:xfrm>
            <a:prstGeom prst="rect">
              <a:avLst/>
            </a:prstGeom>
          </p:spPr>
        </p:pic>
        <p:pic>
          <p:nvPicPr>
            <p:cNvPr id="98" name="Picture 97" descr="thiếu niên tiền phong quàng khăn đỏ minh họa">
              <a:extLst>
                <a:ext uri="{FF2B5EF4-FFF2-40B4-BE49-F238E27FC236}">
                  <a16:creationId xmlns:a16="http://schemas.microsoft.com/office/drawing/2014/main" id="{35A74B06-033C-DBC1-621D-02FDFB2B5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709221" y="476221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22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30CE325-294D-FA80-95ED-0B823FF6D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47716"/>
            <a:ext cx="8322446" cy="5145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2B75AA05-BD38-27FB-422E-3B36F2A513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7AE535E-6A86-F4A4-2CC6-74612AD8E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12" y="356808"/>
            <a:ext cx="4087587" cy="779415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0F063AAD-D96A-7859-B695-67CC088F5579}"/>
              </a:ext>
            </a:extLst>
          </p:cNvPr>
          <p:cNvSpPr txBox="1"/>
          <p:nvPr/>
        </p:nvSpPr>
        <p:spPr>
          <a:xfrm>
            <a:off x="263468" y="453744"/>
            <a:ext cx="3873674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vi-VN" sz="3600" b="1" spc="144">
                <a:solidFill>
                  <a:srgbClr val="C00000"/>
                </a:solidFill>
                <a:latin typeface="iCiel Soup of Justice" pitchFamily="2" charset="0"/>
              </a:rPr>
              <a:t>Chú thích</a:t>
            </a:r>
            <a:endParaRPr lang="en-US" sz="3600" b="1" spc="144">
              <a:solidFill>
                <a:srgbClr val="C00000"/>
              </a:solidFill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2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9E03993C-61CF-1487-A310-7FEA714F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3">
            <a:extLst>
              <a:ext uri="{FF2B5EF4-FFF2-40B4-BE49-F238E27FC236}">
                <a16:creationId xmlns:a16="http://schemas.microsoft.com/office/drawing/2014/main" id="{A8EC1F10-8A16-44DC-BE5A-38AA25D8505E}"/>
              </a:ext>
            </a:extLst>
          </p:cNvPr>
          <p:cNvGrpSpPr/>
          <p:nvPr/>
        </p:nvGrpSpPr>
        <p:grpSpPr>
          <a:xfrm>
            <a:off x="2991152" y="378022"/>
            <a:ext cx="9262571" cy="6327578"/>
            <a:chOff x="0" y="0"/>
            <a:chExt cx="12605018" cy="10865897"/>
          </a:xfrm>
          <a:solidFill>
            <a:schemeClr val="bg1"/>
          </a:solidFill>
        </p:grpSpPr>
        <p:pic>
          <p:nvPicPr>
            <p:cNvPr id="87" name="Picture 4">
              <a:extLst>
                <a:ext uri="{FF2B5EF4-FFF2-40B4-BE49-F238E27FC236}">
                  <a16:creationId xmlns:a16="http://schemas.microsoft.com/office/drawing/2014/main" id="{FA419EF1-E3F5-60B3-E636-2308C483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88" name="Picture 5">
              <a:extLst>
                <a:ext uri="{FF2B5EF4-FFF2-40B4-BE49-F238E27FC236}">
                  <a16:creationId xmlns:a16="http://schemas.microsoft.com/office/drawing/2014/main" id="{05D05642-880D-AF3E-34D0-4FDD823B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89" name="Picture 6">
              <a:extLst>
                <a:ext uri="{FF2B5EF4-FFF2-40B4-BE49-F238E27FC236}">
                  <a16:creationId xmlns:a16="http://schemas.microsoft.com/office/drawing/2014/main" id="{D6D3E617-3C34-FC98-F1EF-7C6608D17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pic>
        <p:nvPicPr>
          <p:cNvPr id="90" name="Picture 15">
            <a:extLst>
              <a:ext uri="{FF2B5EF4-FFF2-40B4-BE49-F238E27FC236}">
                <a16:creationId xmlns:a16="http://schemas.microsoft.com/office/drawing/2014/main" id="{8FCDEB0A-0334-30C0-B363-1076B4BDA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12" y="356808"/>
            <a:ext cx="4087587" cy="779415"/>
          </a:xfrm>
          <a:prstGeom prst="rect">
            <a:avLst/>
          </a:prstGeom>
        </p:spPr>
      </p:pic>
      <p:sp>
        <p:nvSpPr>
          <p:cNvPr id="91" name="TextBox 16">
            <a:extLst>
              <a:ext uri="{FF2B5EF4-FFF2-40B4-BE49-F238E27FC236}">
                <a16:creationId xmlns:a16="http://schemas.microsoft.com/office/drawing/2014/main" id="{1C13398F-7BE8-29AD-D325-79D0E70FD40C}"/>
              </a:ext>
            </a:extLst>
          </p:cNvPr>
          <p:cNvSpPr txBox="1"/>
          <p:nvPr/>
        </p:nvSpPr>
        <p:spPr>
          <a:xfrm>
            <a:off x="263468" y="453744"/>
            <a:ext cx="3873674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vi-VN" sz="3600" b="1" spc="144">
                <a:solidFill>
                  <a:srgbClr val="C00000"/>
                </a:solidFill>
                <a:latin typeface="iCiel Soup of Justice" pitchFamily="2" charset="0"/>
              </a:rPr>
              <a:t>Chú thích</a:t>
            </a:r>
            <a:endParaRPr lang="en-US" sz="3600" b="1" spc="144">
              <a:solidFill>
                <a:srgbClr val="C00000"/>
              </a:solidFill>
              <a:latin typeface="iCiel Soup of Justice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6157" y="1371378"/>
            <a:ext cx="77640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3200" b="1">
                <a:latin typeface="iCiel Mijas" panose="02000506000000020004" pitchFamily="50" charset="0"/>
              </a:rPr>
              <a:t>– </a:t>
            </a:r>
            <a:r>
              <a:rPr lang="vi-VN" sz="3200" b="1" i="1">
                <a:latin typeface="iCiel Mijas" panose="02000506000000020004" pitchFamily="50" charset="0"/>
              </a:rPr>
              <a:t>Nặng tai (lãng tai): </a:t>
            </a:r>
            <a:r>
              <a:rPr lang="vi-VN" sz="3200" b="1">
                <a:latin typeface="iCiel Mijas" panose="02000506000000020004" pitchFamily="50" charset="0"/>
              </a:rPr>
              <a:t>khả năng nghe kém; suy giảm thính lực.</a:t>
            </a:r>
          </a:p>
          <a:p>
            <a:pPr fontAlgn="base"/>
            <a:endParaRPr lang="vi-VN" sz="3200" b="1">
              <a:latin typeface="iCiel Mijas" panose="02000506000000020004" pitchFamily="50" charset="0"/>
            </a:endParaRPr>
          </a:p>
          <a:p>
            <a:pPr fontAlgn="base"/>
            <a:endParaRPr lang="vi-VN" sz="3200" b="1">
              <a:latin typeface="iCiel Mijas" panose="02000506000000020004" pitchFamily="50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80D8E4-E42A-3BEE-E74D-8DD2D0E24A8B}"/>
              </a:ext>
            </a:extLst>
          </p:cNvPr>
          <p:cNvGrpSpPr/>
          <p:nvPr/>
        </p:nvGrpSpPr>
        <p:grpSpPr>
          <a:xfrm>
            <a:off x="146237" y="2122251"/>
            <a:ext cx="2911561" cy="4735749"/>
            <a:chOff x="146237" y="2122251"/>
            <a:chExt cx="2911561" cy="4735749"/>
          </a:xfrm>
        </p:grpSpPr>
        <p:pic>
          <p:nvPicPr>
            <p:cNvPr id="97" name="Picture 24">
              <a:extLst>
                <a:ext uri="{FF2B5EF4-FFF2-40B4-BE49-F238E27FC236}">
                  <a16:creationId xmlns:a16="http://schemas.microsoft.com/office/drawing/2014/main" id="{4416BD4C-EB0E-A7A0-6153-A138D305A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1279"/>
            <a:stretch/>
          </p:blipFill>
          <p:spPr>
            <a:xfrm flipH="1">
              <a:off x="146237" y="2122251"/>
              <a:ext cx="2911561" cy="4735749"/>
            </a:xfrm>
            <a:prstGeom prst="rect">
              <a:avLst/>
            </a:prstGeom>
          </p:spPr>
        </p:pic>
        <p:pic>
          <p:nvPicPr>
            <p:cNvPr id="98" name="Picture 97" descr="thiếu niên tiền phong quàng khăn đỏ minh họa">
              <a:extLst>
                <a:ext uri="{FF2B5EF4-FFF2-40B4-BE49-F238E27FC236}">
                  <a16:creationId xmlns:a16="http://schemas.microsoft.com/office/drawing/2014/main" id="{35A74B06-033C-DBC1-621D-02FDFB2B5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709221" y="476221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2AFD40-FE09-AAAB-1F17-A88B3E9E00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064" y="3101693"/>
            <a:ext cx="2870200" cy="287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4290B8F4-DE81-4812-49E1-E24B04E406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265221">
            <a:off x="6124194" y="3127306"/>
            <a:ext cx="1275479" cy="1160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E974E-4A98-B3B3-6C21-80674CD6B26C}"/>
              </a:ext>
            </a:extLst>
          </p:cNvPr>
          <p:cNvSpPr txBox="1"/>
          <p:nvPr/>
        </p:nvSpPr>
        <p:spPr>
          <a:xfrm>
            <a:off x="3456156" y="2387304"/>
            <a:ext cx="8113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vi-VN" sz="3200" b="1">
                <a:latin typeface="iCiel Mijas" panose="02000506000000020004" pitchFamily="50" charset="0"/>
              </a:rPr>
              <a:t>– </a:t>
            </a:r>
            <a:r>
              <a:rPr lang="vi-VN" sz="3200" b="1" i="1">
                <a:latin typeface="iCiel Mijas" panose="02000506000000020004" pitchFamily="50" charset="0"/>
              </a:rPr>
              <a:t>Tóc để trái đào: </a:t>
            </a:r>
            <a:r>
              <a:rPr lang="vi-VN" sz="3200" b="1">
                <a:latin typeface="iCiel Mijas" panose="02000506000000020004" pitchFamily="50" charset="0"/>
              </a:rPr>
              <a:t>chòm tóc hai bên đầu trẻ con thời trước.</a:t>
            </a:r>
          </a:p>
        </p:txBody>
      </p:sp>
    </p:spTree>
    <p:extLst>
      <p:ext uri="{BB962C8B-B14F-4D97-AF65-F5344CB8AC3E}">
        <p14:creationId xmlns:p14="http://schemas.microsoft.com/office/powerpoint/2010/main" val="12105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2BCF5F-E6DA-5299-7872-959DDD0D2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219EC-AE74-4687-0BB1-6406CD0EE6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/>
          <a:stretch/>
        </p:blipFill>
        <p:spPr>
          <a:xfrm>
            <a:off x="0" y="1038867"/>
            <a:ext cx="11376388" cy="18059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E9E681-3BED-C89B-7C30-9183D88366CF}"/>
              </a:ext>
            </a:extLst>
          </p:cNvPr>
          <p:cNvGrpSpPr/>
          <p:nvPr/>
        </p:nvGrpSpPr>
        <p:grpSpPr>
          <a:xfrm>
            <a:off x="7545655" y="1577989"/>
            <a:ext cx="4557445" cy="5268723"/>
            <a:chOff x="11465288" y="1600566"/>
            <a:chExt cx="4557445" cy="5268723"/>
          </a:xfrm>
        </p:grpSpPr>
        <p:pic>
          <p:nvPicPr>
            <p:cNvPr id="9" name="Picture 29">
              <a:extLst>
                <a:ext uri="{FF2B5EF4-FFF2-40B4-BE49-F238E27FC236}">
                  <a16:creationId xmlns:a16="http://schemas.microsoft.com/office/drawing/2014/main" id="{81F503D2-D993-18D4-FC3D-D1FF6E9E0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465288" y="1600566"/>
              <a:ext cx="4557445" cy="5268723"/>
            </a:xfrm>
            <a:prstGeom prst="rect">
              <a:avLst/>
            </a:prstGeom>
          </p:spPr>
        </p:pic>
        <p:pic>
          <p:nvPicPr>
            <p:cNvPr id="10" name="Picture 9" descr="thiếu niên tiền phong quàng khăn đỏ minh họa">
              <a:extLst>
                <a:ext uri="{FF2B5EF4-FFF2-40B4-BE49-F238E27FC236}">
                  <a16:creationId xmlns:a16="http://schemas.microsoft.com/office/drawing/2014/main" id="{E255A7E9-734C-54FA-A867-1C16C15F3A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3623661" y="3883649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883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E5F921-2C3B-72CB-6AE9-1169C9DDE222}"/>
              </a:ext>
            </a:extLst>
          </p:cNvPr>
          <p:cNvGrpSpPr/>
          <p:nvPr/>
        </p:nvGrpSpPr>
        <p:grpSpPr>
          <a:xfrm>
            <a:off x="174252" y="475653"/>
            <a:ext cx="9650501" cy="1433926"/>
            <a:chOff x="248920" y="304898"/>
            <a:chExt cx="9650501" cy="12611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A7E301-7652-7B11-D102-9A88295B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" y="304898"/>
              <a:ext cx="9650501" cy="12611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460B05-6339-CCF0-94F3-2FFFE43D19BF}"/>
                </a:ext>
              </a:extLst>
            </p:cNvPr>
            <p:cNvSpPr txBox="1"/>
            <p:nvPr/>
          </p:nvSpPr>
          <p:spPr>
            <a:xfrm flipH="1">
              <a:off x="725690" y="433020"/>
              <a:ext cx="8696960" cy="947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>
                  <a:latin typeface="iCiel Nabila" pitchFamily="2" charset="0"/>
                  <a:cs typeface="Pattaya" panose="00000500000000000000" pitchFamily="2" charset="-34"/>
                </a:rPr>
                <a:t>Các môn sinh của cụ giáo Chu </a:t>
              </a:r>
            </a:p>
            <a:p>
              <a:pPr algn="ctr"/>
              <a:r>
                <a:rPr lang="vi-VN" sz="3200">
                  <a:latin typeface="iCiel Nabila" pitchFamily="2" charset="0"/>
                  <a:cs typeface="Pattaya" panose="00000500000000000000" pitchFamily="2" charset="-34"/>
                </a:rPr>
                <a:t>đến nhà thầy để làm gì? </a:t>
              </a: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9F2CB3B9-4DB5-AC8A-0B2A-7B5BA4BB09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3528C0-B883-67DD-475C-8EE2BDEE9F00}"/>
              </a:ext>
            </a:extLst>
          </p:cNvPr>
          <p:cNvGrpSpPr/>
          <p:nvPr/>
        </p:nvGrpSpPr>
        <p:grpSpPr>
          <a:xfrm>
            <a:off x="280130" y="2933699"/>
            <a:ext cx="2444319" cy="3921877"/>
            <a:chOff x="280130" y="2933699"/>
            <a:chExt cx="2444319" cy="3921877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95E31CC6-5D88-86D2-3B61-A28D22BD6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124"/>
            <a:stretch/>
          </p:blipFill>
          <p:spPr>
            <a:xfrm>
              <a:off x="280130" y="2933699"/>
              <a:ext cx="2444319" cy="3921877"/>
            </a:xfrm>
            <a:prstGeom prst="rect">
              <a:avLst/>
            </a:prstGeom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0DBF754B-0F08-70A2-5C8D-A07673E9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267608" y="5260055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DCC5DDC-48AD-67D1-BA1D-63DD207D8F4F}"/>
              </a:ext>
            </a:extLst>
          </p:cNvPr>
          <p:cNvSpPr/>
          <p:nvPr/>
        </p:nvSpPr>
        <p:spPr>
          <a:xfrm>
            <a:off x="3105351" y="2417254"/>
            <a:ext cx="4966166" cy="3483031"/>
          </a:xfrm>
          <a:prstGeom prst="wedgeRoundRectCallout">
            <a:avLst>
              <a:gd name="adj1" fmla="val -65605"/>
              <a:gd name="adj2" fmla="val 15932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3CED7-E643-50D4-3AD5-B081DDCB5782}"/>
              </a:ext>
            </a:extLst>
          </p:cNvPr>
          <p:cNvSpPr txBox="1"/>
          <p:nvPr/>
        </p:nvSpPr>
        <p:spPr>
          <a:xfrm flipH="1">
            <a:off x="3293650" y="2631180"/>
            <a:ext cx="4576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  <a:latin typeface="iCiel Sanelma" pitchFamily="2" charset="0"/>
              </a:rPr>
              <a:t>- Các môn Sinh đến nhà cụ giáo Chu để mừng thọ thầy</a:t>
            </a:r>
          </a:p>
          <a:p>
            <a:pPr algn="just"/>
            <a:r>
              <a:rPr lang="vi-VN" sz="3600">
                <a:solidFill>
                  <a:srgbClr val="002060"/>
                </a:solidFill>
                <a:latin typeface="iCiel Sanelma" pitchFamily="2" charset="0"/>
              </a:rPr>
              <a:t>- Thể hiện lòng yêu quý, kính trọng thầy - người đã dạy dỗ, dìu dắt họ trưởng thành</a:t>
            </a:r>
          </a:p>
        </p:txBody>
      </p:sp>
    </p:spTree>
    <p:extLst>
      <p:ext uri="{BB962C8B-B14F-4D97-AF65-F5344CB8AC3E}">
        <p14:creationId xmlns:p14="http://schemas.microsoft.com/office/powerpoint/2010/main" val="2298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E5F921-2C3B-72CB-6AE9-1169C9DDE222}"/>
              </a:ext>
            </a:extLst>
          </p:cNvPr>
          <p:cNvGrpSpPr/>
          <p:nvPr/>
        </p:nvGrpSpPr>
        <p:grpSpPr>
          <a:xfrm>
            <a:off x="174252" y="475652"/>
            <a:ext cx="9650501" cy="2480907"/>
            <a:chOff x="248920" y="304898"/>
            <a:chExt cx="9650501" cy="12611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A7E301-7652-7B11-D102-9A88295B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" y="304898"/>
              <a:ext cx="9650501" cy="12611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460B05-6339-CCF0-94F3-2FFFE43D19BF}"/>
                </a:ext>
              </a:extLst>
            </p:cNvPr>
            <p:cNvSpPr txBox="1"/>
            <p:nvPr/>
          </p:nvSpPr>
          <p:spPr>
            <a:xfrm flipH="1">
              <a:off x="705370" y="638814"/>
              <a:ext cx="8696960" cy="67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latin typeface="iCiel Nabila" pitchFamily="2" charset="0"/>
                  <a:cs typeface="Pattaya" panose="00000500000000000000" pitchFamily="2" charset="-34"/>
                </a:rPr>
                <a:t>Tìm những chi tiết cho thấy học trò</a:t>
              </a:r>
            </a:p>
            <a:p>
              <a:pPr algn="ctr"/>
              <a:r>
                <a:rPr lang="vi-VN" sz="4000">
                  <a:latin typeface="iCiel Nabila" pitchFamily="2" charset="0"/>
                  <a:cs typeface="Pattaya" panose="00000500000000000000" pitchFamily="2" charset="-34"/>
                </a:rPr>
                <a:t> rất tôn kính cụ giáo Chu.</a:t>
              </a: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9F2CB3B9-4DB5-AC8A-0B2A-7B5BA4BB09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2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2BCF5F-E6DA-5299-7872-959DDD0D2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5C5E2-D54B-9287-720A-C509ED4194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/>
          <a:stretch/>
        </p:blipFill>
        <p:spPr>
          <a:xfrm>
            <a:off x="12701" y="1268001"/>
            <a:ext cx="9372600" cy="2008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0C2688-7B21-F55B-8CA2-E1E455292F1F}"/>
              </a:ext>
            </a:extLst>
          </p:cNvPr>
          <p:cNvGrpSpPr/>
          <p:nvPr/>
        </p:nvGrpSpPr>
        <p:grpSpPr>
          <a:xfrm>
            <a:off x="7493000" y="1909029"/>
            <a:ext cx="4262301" cy="4948971"/>
            <a:chOff x="7493000" y="1909029"/>
            <a:chExt cx="4262301" cy="4948971"/>
          </a:xfrm>
        </p:grpSpPr>
        <p:pic>
          <p:nvPicPr>
            <p:cNvPr id="6" name="Picture 26">
              <a:extLst>
                <a:ext uri="{FF2B5EF4-FFF2-40B4-BE49-F238E27FC236}">
                  <a16:creationId xmlns:a16="http://schemas.microsoft.com/office/drawing/2014/main" id="{19C56C57-48A5-EA86-D32A-9C39B605C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493000" y="1909029"/>
              <a:ext cx="4262301" cy="4948971"/>
            </a:xfrm>
            <a:prstGeom prst="rect">
              <a:avLst/>
            </a:prstGeom>
          </p:spPr>
        </p:pic>
        <p:pic>
          <p:nvPicPr>
            <p:cNvPr id="2" name="Picture 1" descr="thiếu niên tiền phong quàng khăn đỏ minh họa">
              <a:extLst>
                <a:ext uri="{FF2B5EF4-FFF2-40B4-BE49-F238E27FC236}">
                  <a16:creationId xmlns:a16="http://schemas.microsoft.com/office/drawing/2014/main" id="{9197549A-EAFE-14FA-4324-5F140277A7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421225" y="3883648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4648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3528C0-B883-67DD-475C-8EE2BDEE9F00}"/>
              </a:ext>
            </a:extLst>
          </p:cNvPr>
          <p:cNvGrpSpPr/>
          <p:nvPr/>
        </p:nvGrpSpPr>
        <p:grpSpPr>
          <a:xfrm>
            <a:off x="280130" y="2933699"/>
            <a:ext cx="2444319" cy="3921877"/>
            <a:chOff x="280130" y="2933699"/>
            <a:chExt cx="2444319" cy="3921877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95E31CC6-5D88-86D2-3B61-A28D22BD6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5124"/>
            <a:stretch/>
          </p:blipFill>
          <p:spPr>
            <a:xfrm>
              <a:off x="280130" y="2933699"/>
              <a:ext cx="2444319" cy="3921877"/>
            </a:xfrm>
            <a:prstGeom prst="rect">
              <a:avLst/>
            </a:prstGeom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0DBF754B-0F08-70A2-5C8D-A07673E9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267608" y="5260055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DCC5DDC-48AD-67D1-BA1D-63DD207D8F4F}"/>
              </a:ext>
            </a:extLst>
          </p:cNvPr>
          <p:cNvSpPr/>
          <p:nvPr/>
        </p:nvSpPr>
        <p:spPr>
          <a:xfrm>
            <a:off x="3105350" y="533983"/>
            <a:ext cx="8680249" cy="5982577"/>
          </a:xfrm>
          <a:prstGeom prst="wedgeRoundRectCallout">
            <a:avLst>
              <a:gd name="adj1" fmla="val -56943"/>
              <a:gd name="adj2" fmla="val -105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3CED7-E643-50D4-3AD5-B081DDCB5782}"/>
              </a:ext>
            </a:extLst>
          </p:cNvPr>
          <p:cNvSpPr txBox="1"/>
          <p:nvPr/>
        </p:nvSpPr>
        <p:spPr>
          <a:xfrm flipH="1">
            <a:off x="3666904" y="816818"/>
            <a:ext cx="780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  <a:latin typeface="iCiel Sanelma" pitchFamily="2" charset="0"/>
              </a:rPr>
              <a:t>Những chi tiết cho thấy học trò rất tôn kính cụ giáo Chu là: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DFEEF-2662-61BD-66F4-BF9EE41B7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992" r="679"/>
          <a:stretch/>
        </p:blipFill>
        <p:spPr>
          <a:xfrm>
            <a:off x="3387172" y="1666590"/>
            <a:ext cx="8085293" cy="416532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791CD9-6A8C-FABD-AF9C-7D46573BA571}"/>
              </a:ext>
            </a:extLst>
          </p:cNvPr>
          <p:cNvCxnSpPr/>
          <p:nvPr/>
        </p:nvCxnSpPr>
        <p:spPr>
          <a:xfrm>
            <a:off x="4123855" y="1898359"/>
            <a:ext cx="6955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7E1F82-1D4F-747E-734C-23E533D8CD76}"/>
              </a:ext>
            </a:extLst>
          </p:cNvPr>
          <p:cNvCxnSpPr/>
          <p:nvPr/>
        </p:nvCxnSpPr>
        <p:spPr>
          <a:xfrm>
            <a:off x="3564389" y="2382844"/>
            <a:ext cx="2220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9D78B4-4B0B-3E29-F2E7-FF94FEE4BA54}"/>
              </a:ext>
            </a:extLst>
          </p:cNvPr>
          <p:cNvCxnSpPr/>
          <p:nvPr/>
        </p:nvCxnSpPr>
        <p:spPr>
          <a:xfrm>
            <a:off x="4132506" y="3351815"/>
            <a:ext cx="28059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29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E5F921-2C3B-72CB-6AE9-1169C9DDE222}"/>
              </a:ext>
            </a:extLst>
          </p:cNvPr>
          <p:cNvGrpSpPr/>
          <p:nvPr/>
        </p:nvGrpSpPr>
        <p:grpSpPr>
          <a:xfrm>
            <a:off x="174252" y="475652"/>
            <a:ext cx="9650501" cy="2187271"/>
            <a:chOff x="248920" y="304897"/>
            <a:chExt cx="9650501" cy="170296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A7E301-7652-7B11-D102-9A88295B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" y="304897"/>
              <a:ext cx="9650501" cy="170296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460B05-6339-CCF0-94F3-2FFFE43D19BF}"/>
                </a:ext>
              </a:extLst>
            </p:cNvPr>
            <p:cNvSpPr txBox="1"/>
            <p:nvPr/>
          </p:nvSpPr>
          <p:spPr>
            <a:xfrm flipH="1">
              <a:off x="725690" y="526137"/>
              <a:ext cx="8696960" cy="1380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>
                  <a:latin typeface="iCiel Nabila" pitchFamily="2" charset="0"/>
                  <a:cs typeface="Pattaya" panose="00000500000000000000" pitchFamily="2" charset="-34"/>
                </a:rPr>
                <a:t>Tình cảm của cụ giáo Chu đối với</a:t>
              </a:r>
              <a:endParaRPr lang="en-US" sz="3200">
                <a:latin typeface="iCiel Nabila" pitchFamily="2" charset="0"/>
                <a:cs typeface="Pattaya" panose="00000500000000000000" pitchFamily="2" charset="-34"/>
              </a:endParaRPr>
            </a:p>
            <a:p>
              <a:pPr algn="ctr"/>
              <a:r>
                <a:rPr lang="vi-VN" sz="3200">
                  <a:latin typeface="iCiel Nabila" pitchFamily="2" charset="0"/>
                  <a:cs typeface="Pattaya" panose="00000500000000000000" pitchFamily="2" charset="-34"/>
                </a:rPr>
                <a:t> người thầy đã dạy cho cụ</a:t>
              </a:r>
              <a:endParaRPr lang="en-US" sz="3200">
                <a:latin typeface="iCiel Nabila" pitchFamily="2" charset="0"/>
                <a:cs typeface="Pattaya" panose="00000500000000000000" pitchFamily="2" charset="-34"/>
              </a:endParaRPr>
            </a:p>
            <a:p>
              <a:pPr algn="ctr"/>
              <a:r>
                <a:rPr lang="vi-VN" sz="3200">
                  <a:latin typeface="iCiel Nabila" pitchFamily="2" charset="0"/>
                  <a:cs typeface="Pattaya" panose="00000500000000000000" pitchFamily="2" charset="-34"/>
                </a:rPr>
                <a:t>từ thuở học vỡ lòng như thế nào?</a:t>
              </a: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9F2CB3B9-4DB5-AC8A-0B2A-7B5BA4BB09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3528C0-B883-67DD-475C-8EE2BDEE9F00}"/>
              </a:ext>
            </a:extLst>
          </p:cNvPr>
          <p:cNvGrpSpPr/>
          <p:nvPr/>
        </p:nvGrpSpPr>
        <p:grpSpPr>
          <a:xfrm>
            <a:off x="280130" y="2933699"/>
            <a:ext cx="2444319" cy="3921877"/>
            <a:chOff x="280130" y="2933699"/>
            <a:chExt cx="2444319" cy="3921877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95E31CC6-5D88-86D2-3B61-A28D22BD6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5124"/>
            <a:stretch/>
          </p:blipFill>
          <p:spPr>
            <a:xfrm>
              <a:off x="280130" y="2933699"/>
              <a:ext cx="2444319" cy="3921877"/>
            </a:xfrm>
            <a:prstGeom prst="rect">
              <a:avLst/>
            </a:prstGeom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0DBF754B-0F08-70A2-5C8D-A07673E9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267608" y="5260055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DCC5DDC-48AD-67D1-BA1D-63DD207D8F4F}"/>
              </a:ext>
            </a:extLst>
          </p:cNvPr>
          <p:cNvSpPr/>
          <p:nvPr/>
        </p:nvSpPr>
        <p:spPr>
          <a:xfrm>
            <a:off x="3105351" y="3223741"/>
            <a:ext cx="4966166" cy="2676544"/>
          </a:xfrm>
          <a:prstGeom prst="wedgeRoundRectCallout">
            <a:avLst>
              <a:gd name="adj1" fmla="val -65605"/>
              <a:gd name="adj2" fmla="val 15932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3CED7-E643-50D4-3AD5-B081DDCB5782}"/>
              </a:ext>
            </a:extLst>
          </p:cNvPr>
          <p:cNvSpPr txBox="1"/>
          <p:nvPr/>
        </p:nvSpPr>
        <p:spPr>
          <a:xfrm flipH="1">
            <a:off x="3335020" y="3515100"/>
            <a:ext cx="4576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>
                <a:solidFill>
                  <a:srgbClr val="002060"/>
                </a:solidFill>
                <a:latin typeface="iCiel Sanelma" pitchFamily="2" charset="0"/>
              </a:rPr>
              <a:t>Đối với người thầy đã dạy mình từ thuở học vỡ lòng, thầy giáo Chu rất mực tôn kính.</a:t>
            </a:r>
          </a:p>
        </p:txBody>
      </p:sp>
    </p:spTree>
    <p:extLst>
      <p:ext uri="{BB962C8B-B14F-4D97-AF65-F5344CB8AC3E}">
        <p14:creationId xmlns:p14="http://schemas.microsoft.com/office/powerpoint/2010/main" val="2518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E5F921-2C3B-72CB-6AE9-1169C9DDE222}"/>
              </a:ext>
            </a:extLst>
          </p:cNvPr>
          <p:cNvGrpSpPr/>
          <p:nvPr/>
        </p:nvGrpSpPr>
        <p:grpSpPr>
          <a:xfrm>
            <a:off x="174252" y="475652"/>
            <a:ext cx="9650501" cy="2480907"/>
            <a:chOff x="248920" y="304898"/>
            <a:chExt cx="9650501" cy="12611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A7E301-7652-7B11-D102-9A88295B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0" y="304898"/>
              <a:ext cx="9650501" cy="12611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460B05-6339-CCF0-94F3-2FFFE43D19BF}"/>
                </a:ext>
              </a:extLst>
            </p:cNvPr>
            <p:cNvSpPr txBox="1"/>
            <p:nvPr/>
          </p:nvSpPr>
          <p:spPr>
            <a:xfrm flipH="1">
              <a:off x="705370" y="638814"/>
              <a:ext cx="8696960" cy="67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latin typeface="iCiel Nabila" pitchFamily="2" charset="0"/>
                  <a:cs typeface="Pattaya" panose="00000500000000000000" pitchFamily="2" charset="-34"/>
                </a:rPr>
                <a:t>Tìm những chi tiết biểu hiện </a:t>
              </a:r>
            </a:p>
            <a:p>
              <a:pPr algn="ctr"/>
              <a:r>
                <a:rPr lang="vi-VN" sz="4000">
                  <a:latin typeface="iCiel Nabila" pitchFamily="2" charset="0"/>
                  <a:cs typeface="Pattaya" panose="00000500000000000000" pitchFamily="2" charset="-34"/>
                </a:rPr>
                <a:t>tình cảm đó.</a:t>
              </a: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9F2CB3B9-4DB5-AC8A-0B2A-7B5BA4BB09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43528C0-B883-67DD-475C-8EE2BDEE9F00}"/>
              </a:ext>
            </a:extLst>
          </p:cNvPr>
          <p:cNvGrpSpPr/>
          <p:nvPr/>
        </p:nvGrpSpPr>
        <p:grpSpPr>
          <a:xfrm>
            <a:off x="280130" y="2933699"/>
            <a:ext cx="2444319" cy="3921877"/>
            <a:chOff x="280130" y="2933699"/>
            <a:chExt cx="2444319" cy="3921877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95E31CC6-5D88-86D2-3B61-A28D22BD6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25124"/>
            <a:stretch/>
          </p:blipFill>
          <p:spPr>
            <a:xfrm>
              <a:off x="280130" y="2933699"/>
              <a:ext cx="2444319" cy="3921877"/>
            </a:xfrm>
            <a:prstGeom prst="rect">
              <a:avLst/>
            </a:prstGeom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0DBF754B-0F08-70A2-5C8D-A07673E9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267608" y="5260055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DCC5DDC-48AD-67D1-BA1D-63DD207D8F4F}"/>
              </a:ext>
            </a:extLst>
          </p:cNvPr>
          <p:cNvSpPr/>
          <p:nvPr/>
        </p:nvSpPr>
        <p:spPr>
          <a:xfrm>
            <a:off x="3105350" y="533983"/>
            <a:ext cx="8680249" cy="5982577"/>
          </a:xfrm>
          <a:prstGeom prst="wedgeRoundRectCallout">
            <a:avLst>
              <a:gd name="adj1" fmla="val -56943"/>
              <a:gd name="adj2" fmla="val -105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3CED7-E643-50D4-3AD5-B081DDCB5782}"/>
              </a:ext>
            </a:extLst>
          </p:cNvPr>
          <p:cNvSpPr txBox="1"/>
          <p:nvPr/>
        </p:nvSpPr>
        <p:spPr>
          <a:xfrm flipH="1">
            <a:off x="3666904" y="816818"/>
            <a:ext cx="7805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  <a:latin typeface="iCiel Sanelma" pitchFamily="2" charset="0"/>
              </a:rPr>
              <a:t>Những chi tiết cho thấy học trò rất tôn kính cụ giáo Chu là: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DFEEF-2662-61BD-66F4-BF9EE41B7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992" r="679"/>
          <a:stretch/>
        </p:blipFill>
        <p:spPr>
          <a:xfrm>
            <a:off x="3387172" y="1666590"/>
            <a:ext cx="8085293" cy="416532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696DC-34AE-E740-DAF3-599B75A4C7B9}"/>
              </a:ext>
            </a:extLst>
          </p:cNvPr>
          <p:cNvCxnSpPr>
            <a:cxnSpLocks/>
          </p:cNvCxnSpPr>
          <p:nvPr/>
        </p:nvCxnSpPr>
        <p:spPr>
          <a:xfrm flipV="1">
            <a:off x="3531061" y="3115792"/>
            <a:ext cx="5210586" cy="14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1F5E0E-8E51-CB9D-6BB8-F9EF6BA7D5CA}"/>
              </a:ext>
            </a:extLst>
          </p:cNvPr>
          <p:cNvCxnSpPr>
            <a:cxnSpLocks/>
          </p:cNvCxnSpPr>
          <p:nvPr/>
        </p:nvCxnSpPr>
        <p:spPr>
          <a:xfrm>
            <a:off x="7144622" y="4336295"/>
            <a:ext cx="26343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80DB9B-711B-FFE2-F6D1-D9B2CC965E4C}"/>
              </a:ext>
            </a:extLst>
          </p:cNvPr>
          <p:cNvCxnSpPr>
            <a:cxnSpLocks/>
          </p:cNvCxnSpPr>
          <p:nvPr/>
        </p:nvCxnSpPr>
        <p:spPr>
          <a:xfrm>
            <a:off x="9227819" y="2868269"/>
            <a:ext cx="2138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2AC293-502C-7E6E-27A0-9F3BFCA558D5}"/>
              </a:ext>
            </a:extLst>
          </p:cNvPr>
          <p:cNvCxnSpPr>
            <a:cxnSpLocks/>
          </p:cNvCxnSpPr>
          <p:nvPr/>
        </p:nvCxnSpPr>
        <p:spPr>
          <a:xfrm>
            <a:off x="4213966" y="4581829"/>
            <a:ext cx="5013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71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>
            <a:extLst>
              <a:ext uri="{FF2B5EF4-FFF2-40B4-BE49-F238E27FC236}">
                <a16:creationId xmlns:a16="http://schemas.microsoft.com/office/drawing/2014/main" id="{CDA18FC9-EE8C-B8D5-B3C5-F357A7A8B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34E75818-3950-FEDB-125A-BEB5DB573D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  <p:pic>
        <p:nvPicPr>
          <p:cNvPr id="31" name="AmthanhThua">
            <a:hlinkClick r:id="" action="ppaction://media"/>
            <a:extLst>
              <a:ext uri="{FF2B5EF4-FFF2-40B4-BE49-F238E27FC236}">
                <a16:creationId xmlns:a16="http://schemas.microsoft.com/office/drawing/2014/main" id="{95936058-56EC-9858-1251-6BD723D22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9DEC105-2F0C-ECAD-A147-95CAD36451F2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 err="1"/>
              <a:t>Âm</a:t>
            </a:r>
            <a:r>
              <a:rPr lang="en-US" sz="2700" b="1" dirty="0"/>
              <a:t> </a:t>
            </a:r>
            <a:r>
              <a:rPr lang="en-US" sz="2700" b="1" dirty="0" err="1"/>
              <a:t>thanh</a:t>
            </a:r>
            <a:r>
              <a:rPr lang="en-US" sz="2700" b="1" dirty="0"/>
              <a:t> </a:t>
            </a:r>
          </a:p>
          <a:p>
            <a:pPr algn="ctr"/>
            <a:r>
              <a:rPr lang="en-US" sz="2700" b="1" dirty="0" err="1"/>
              <a:t>khi</a:t>
            </a:r>
            <a:r>
              <a:rPr lang="en-US" sz="2700" b="1" dirty="0"/>
              <a:t> </a:t>
            </a:r>
            <a:r>
              <a:rPr lang="en-US" sz="2700" b="1" dirty="0" err="1"/>
              <a:t>chọn</a:t>
            </a:r>
            <a:r>
              <a:rPr lang="en-US" sz="2700" b="1" dirty="0"/>
              <a:t> </a:t>
            </a:r>
            <a:r>
              <a:rPr lang="en-US" sz="2700" b="1" dirty="0" err="1"/>
              <a:t>Đúng</a:t>
            </a:r>
            <a:endParaRPr lang="en-US" sz="27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E4E767-5012-2563-AFC2-45841ADD102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b="1" dirty="0" err="1"/>
              <a:t>Âm</a:t>
            </a:r>
            <a:r>
              <a:rPr lang="en-US" sz="2700" b="1" dirty="0"/>
              <a:t> </a:t>
            </a:r>
            <a:r>
              <a:rPr lang="en-US" sz="2700" b="1" dirty="0" err="1"/>
              <a:t>thanh</a:t>
            </a:r>
            <a:r>
              <a:rPr lang="en-US" sz="2700" b="1" dirty="0"/>
              <a:t> </a:t>
            </a:r>
          </a:p>
          <a:p>
            <a:pPr algn="ctr"/>
            <a:r>
              <a:rPr lang="en-US" sz="2700" b="1" dirty="0" err="1"/>
              <a:t>khi</a:t>
            </a:r>
            <a:r>
              <a:rPr lang="en-US" sz="2700" b="1" dirty="0"/>
              <a:t> </a:t>
            </a:r>
            <a:r>
              <a:rPr lang="en-US" sz="2700" b="1" dirty="0" err="1"/>
              <a:t>chọn</a:t>
            </a:r>
            <a:r>
              <a:rPr lang="en-US" sz="2700" b="1" dirty="0"/>
              <a:t> Sai</a:t>
            </a:r>
          </a:p>
        </p:txBody>
      </p:sp>
      <p:pic>
        <p:nvPicPr>
          <p:cNvPr id="34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9D232C3-FEC5-E1A7-A023-44D8CD5D61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5" name="AmthanhThua">
            <a:hlinkClick r:id="" action="ppaction://media"/>
            <a:extLst>
              <a:ext uri="{FF2B5EF4-FFF2-40B4-BE49-F238E27FC236}">
                <a16:creationId xmlns:a16="http://schemas.microsoft.com/office/drawing/2014/main" id="{B4F0EF62-2691-40CD-2966-D11E78781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757593" y="6611885"/>
            <a:ext cx="731045" cy="731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614D5-9F6E-CDAB-164C-E1EEBB62C96D}"/>
              </a:ext>
            </a:extLst>
          </p:cNvPr>
          <p:cNvGrpSpPr/>
          <p:nvPr/>
        </p:nvGrpSpPr>
        <p:grpSpPr>
          <a:xfrm>
            <a:off x="286726" y="221848"/>
            <a:ext cx="11630111" cy="1764281"/>
            <a:chOff x="286726" y="221848"/>
            <a:chExt cx="9650501" cy="198652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EA0D948-34FE-6DB3-FC31-D0C92C933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26" y="221848"/>
              <a:ext cx="9650501" cy="1811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C552D4-4DC3-9B6C-FA59-47D50195443F}"/>
                </a:ext>
              </a:extLst>
            </p:cNvPr>
            <p:cNvSpPr txBox="1"/>
            <p:nvPr/>
          </p:nvSpPr>
          <p:spPr>
            <a:xfrm flipH="1">
              <a:off x="1065878" y="454049"/>
              <a:ext cx="83464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latin typeface="iCiel Baliho Script" pitchFamily="2" charset="0"/>
                  <a:cs typeface="Pattaya" panose="00000500000000000000" pitchFamily="2" charset="-34"/>
                </a:rPr>
                <a:t>Những thành ngữ, tục ngữ nào dưới đây nói lên bài học mà các</a:t>
              </a:r>
              <a:r>
                <a:rPr lang="en-US" sz="3600">
                  <a:latin typeface="iCiel Baliho Script" pitchFamily="2" charset="0"/>
                  <a:cs typeface="Pattaya" panose="00000500000000000000" pitchFamily="2" charset="-34"/>
                </a:rPr>
                <a:t> </a:t>
              </a:r>
              <a:r>
                <a:rPr lang="vi-VN" sz="3600">
                  <a:latin typeface="iCiel Baliho Script" pitchFamily="2" charset="0"/>
                  <a:cs typeface="Pattaya" panose="00000500000000000000" pitchFamily="2" charset="-34"/>
                </a:rPr>
                <a:t>môn sinh nhận được trong ngày mừng thọ cụ giáo Chu?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F1E89D-104A-A4DF-9CF8-8CC7C18A9C85}"/>
              </a:ext>
            </a:extLst>
          </p:cNvPr>
          <p:cNvGrpSpPr/>
          <p:nvPr/>
        </p:nvGrpSpPr>
        <p:grpSpPr>
          <a:xfrm>
            <a:off x="286726" y="2083247"/>
            <a:ext cx="8481491" cy="954640"/>
            <a:chOff x="1942394" y="2239496"/>
            <a:chExt cx="10469167" cy="9546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94B8F1-E110-3880-771D-03A0B6903AAE}"/>
                </a:ext>
              </a:extLst>
            </p:cNvPr>
            <p:cNvGrpSpPr/>
            <p:nvPr/>
          </p:nvGrpSpPr>
          <p:grpSpPr>
            <a:xfrm>
              <a:off x="1942394" y="2239496"/>
              <a:ext cx="10469167" cy="954640"/>
              <a:chOff x="866205" y="2851496"/>
              <a:chExt cx="10469167" cy="954640"/>
            </a:xfrm>
          </p:grpSpPr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B2839585-3E70-685F-A4FE-F49F99570DA0}"/>
                  </a:ext>
                </a:extLst>
              </p:cNvPr>
              <p:cNvSpPr/>
              <p:nvPr/>
            </p:nvSpPr>
            <p:spPr>
              <a:xfrm>
                <a:off x="866205" y="2851496"/>
                <a:ext cx="9360606" cy="954640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iCiel Cadena" panose="02000503000000020004" pitchFamily="2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12D5F41-4CA4-AE66-67A7-C43FC4FDDE7B}"/>
                  </a:ext>
                </a:extLst>
              </p:cNvPr>
              <p:cNvSpPr/>
              <p:nvPr/>
            </p:nvSpPr>
            <p:spPr>
              <a:xfrm>
                <a:off x="3568476" y="3160940"/>
                <a:ext cx="77668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>
                    <a:latin typeface="iCiel Cadena" panose="02000503000000020004" pitchFamily="2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Tiên học lễ, hậu học văn.</a:t>
                </a:r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DF8A71A-8D7A-F554-4E0B-CC3C4692E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353827" y="2388498"/>
              <a:ext cx="775422" cy="65038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F220E5-C7DE-28EB-CD5D-8986B1B18760}"/>
              </a:ext>
            </a:extLst>
          </p:cNvPr>
          <p:cNvGrpSpPr/>
          <p:nvPr/>
        </p:nvGrpSpPr>
        <p:grpSpPr>
          <a:xfrm>
            <a:off x="225616" y="3272751"/>
            <a:ext cx="8449242" cy="993518"/>
            <a:chOff x="1881284" y="3429000"/>
            <a:chExt cx="10429361" cy="9935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9540F6E-039B-0D00-C9EC-5021D3BACBD0}"/>
                </a:ext>
              </a:extLst>
            </p:cNvPr>
            <p:cNvGrpSpPr/>
            <p:nvPr/>
          </p:nvGrpSpPr>
          <p:grpSpPr>
            <a:xfrm>
              <a:off x="1881284" y="3429000"/>
              <a:ext cx="10429361" cy="993518"/>
              <a:chOff x="866206" y="4231460"/>
              <a:chExt cx="10429361" cy="993518"/>
            </a:xfrm>
          </p:grpSpPr>
          <p:sp>
            <p:nvSpPr>
              <p:cNvPr id="24" name="Flowchart: Terminator 23">
                <a:extLst>
                  <a:ext uri="{FF2B5EF4-FFF2-40B4-BE49-F238E27FC236}">
                    <a16:creationId xmlns:a16="http://schemas.microsoft.com/office/drawing/2014/main" id="{94BF5F24-5654-18FE-FFB2-1A89CD6D519D}"/>
                  </a:ext>
                </a:extLst>
              </p:cNvPr>
              <p:cNvSpPr/>
              <p:nvPr/>
            </p:nvSpPr>
            <p:spPr>
              <a:xfrm>
                <a:off x="866206" y="4231460"/>
                <a:ext cx="9360606" cy="993518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iCiel Cadena" panose="02000503000000020004" pitchFamily="2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2A40632-ACAA-AA9C-2217-C40001AFA069}"/>
                  </a:ext>
                </a:extLst>
              </p:cNvPr>
              <p:cNvSpPr/>
              <p:nvPr/>
            </p:nvSpPr>
            <p:spPr>
              <a:xfrm>
                <a:off x="3467560" y="4448781"/>
                <a:ext cx="782800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400" b="1">
                    <a:latin typeface="iCiel Cadena" panose="02000503000000020004" pitchFamily="2" charset="0"/>
                    <a:cs typeface="Calibri" panose="020F0502020204030204" pitchFamily="34" charset="0"/>
                  </a:rPr>
                  <a:t>Uống nước nhớ nguồn.</a:t>
                </a:r>
              </a:p>
            </p:txBody>
          </p:sp>
        </p:grp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E286A6A-748D-A2E2-6F45-90234B264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404590" y="3600566"/>
              <a:ext cx="608110" cy="65038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81DC1A-B146-5F6E-2AAC-5B83B7CA472B}"/>
              </a:ext>
            </a:extLst>
          </p:cNvPr>
          <p:cNvGrpSpPr/>
          <p:nvPr/>
        </p:nvGrpSpPr>
        <p:grpSpPr>
          <a:xfrm>
            <a:off x="245636" y="4479482"/>
            <a:ext cx="8716961" cy="953904"/>
            <a:chOff x="1901304" y="4635731"/>
            <a:chExt cx="9594995" cy="95390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6E41DE3-EA6C-EBE8-AF79-F7D582110C87}"/>
                </a:ext>
              </a:extLst>
            </p:cNvPr>
            <p:cNvGrpSpPr/>
            <p:nvPr/>
          </p:nvGrpSpPr>
          <p:grpSpPr>
            <a:xfrm>
              <a:off x="1901304" y="4635731"/>
              <a:ext cx="9594995" cy="953904"/>
              <a:chOff x="866205" y="5679055"/>
              <a:chExt cx="9594995" cy="953904"/>
            </a:xfrm>
          </p:grpSpPr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105B5674-B9F4-698D-C7E6-A46E962023B7}"/>
                  </a:ext>
                </a:extLst>
              </p:cNvPr>
              <p:cNvSpPr/>
              <p:nvPr/>
            </p:nvSpPr>
            <p:spPr>
              <a:xfrm>
                <a:off x="866205" y="5679055"/>
                <a:ext cx="8347255" cy="953904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iCiel Cadena" panose="02000503000000020004" pitchFamily="2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2DA5919-5BE7-BF55-1307-90C8E5235ECF}"/>
                  </a:ext>
                </a:extLst>
              </p:cNvPr>
              <p:cNvSpPr/>
              <p:nvPr/>
            </p:nvSpPr>
            <p:spPr>
              <a:xfrm>
                <a:off x="3576391" y="5925174"/>
                <a:ext cx="688480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Aft>
                    <a:spcPts val="0"/>
                  </a:spcAft>
                  <a:tabLst>
                    <a:tab pos="171450" algn="l"/>
                    <a:tab pos="1143000" algn="l"/>
                  </a:tabLst>
                </a:pPr>
                <a:r>
                  <a:rPr lang="vi-VN" sz="2400" b="1">
                    <a:latin typeface="iCiel Cadena" panose="02000503000000020004" pitchFamily="2" charset="0"/>
                    <a:cs typeface="Calibri" panose="020F0502020204030204" pitchFamily="34" charset="0"/>
                  </a:rPr>
                  <a:t>Tôn sư trọng đạo.</a:t>
                </a: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33EF7AD2-11C6-5EF7-55B0-17EB0913F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359399" y="4776269"/>
              <a:ext cx="613801" cy="65038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C88459-7F97-31DF-F82E-DCDF9FDBDF1F}"/>
              </a:ext>
            </a:extLst>
          </p:cNvPr>
          <p:cNvGrpSpPr/>
          <p:nvPr/>
        </p:nvGrpSpPr>
        <p:grpSpPr>
          <a:xfrm>
            <a:off x="245635" y="5611167"/>
            <a:ext cx="7567183" cy="966422"/>
            <a:chOff x="1901303" y="5767416"/>
            <a:chExt cx="9340587" cy="96642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15B4784-12DB-39BC-35E7-EC9DF226DF1D}"/>
                </a:ext>
              </a:extLst>
            </p:cNvPr>
            <p:cNvGrpSpPr/>
            <p:nvPr/>
          </p:nvGrpSpPr>
          <p:grpSpPr>
            <a:xfrm>
              <a:off x="1901303" y="5767416"/>
              <a:ext cx="9340587" cy="966422"/>
              <a:chOff x="866205" y="5666537"/>
              <a:chExt cx="9340587" cy="966422"/>
            </a:xfrm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F0343BA4-3BCF-788E-DC73-6821AFD2481E}"/>
                  </a:ext>
                </a:extLst>
              </p:cNvPr>
              <p:cNvSpPr/>
              <p:nvPr/>
            </p:nvSpPr>
            <p:spPr>
              <a:xfrm>
                <a:off x="866205" y="5666537"/>
                <a:ext cx="9340587" cy="966422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latin typeface="iCiel Cadena" panose="02000503000000020004" pitchFamily="2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D28A6B9-B0A3-9199-3075-E9E5C7574249}"/>
                  </a:ext>
                </a:extLst>
              </p:cNvPr>
              <p:cNvSpPr/>
              <p:nvPr/>
            </p:nvSpPr>
            <p:spPr>
              <a:xfrm>
                <a:off x="2036316" y="5754467"/>
                <a:ext cx="685581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0"/>
                  </a:spcAft>
                  <a:tabLst>
                    <a:tab pos="171450" algn="l"/>
                    <a:tab pos="1143000" algn="l"/>
                  </a:tabLst>
                </a:pPr>
                <a:r>
                  <a:rPr lang="vi-VN" sz="2400" b="1">
                    <a:latin typeface="iCiel Cadena" panose="02000503000000020004" pitchFamily="2" charset="0"/>
                    <a:cs typeface="Calibri" panose="020F0502020204030204" pitchFamily="34" charset="0"/>
                  </a:rPr>
                  <a:t>Nhất tự vi sư, bán tự vi sư </a:t>
                </a:r>
              </a:p>
              <a:p>
                <a:pPr lvl="0" algn="ctr">
                  <a:spcAft>
                    <a:spcPts val="0"/>
                  </a:spcAft>
                  <a:tabLst>
                    <a:tab pos="171450" algn="l"/>
                    <a:tab pos="1143000" algn="l"/>
                  </a:tabLst>
                </a:pPr>
                <a:r>
                  <a:rPr lang="vi-VN" sz="2400" b="1">
                    <a:latin typeface="iCiel Cadena" panose="02000503000000020004" pitchFamily="2" charset="0"/>
                    <a:cs typeface="Calibri" panose="020F0502020204030204" pitchFamily="34" charset="0"/>
                  </a:rPr>
                  <a:t>(một chữ là thầy, nửa chữ cũng là thầy).</a:t>
                </a:r>
              </a:p>
            </p:txBody>
          </p:sp>
        </p:grp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9D44A610-2BAF-333D-9690-EA676EEA4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2418921" y="5944614"/>
              <a:ext cx="604045" cy="650385"/>
            </a:xfrm>
            <a:prstGeom prst="rect">
              <a:avLst/>
            </a:prstGeom>
          </p:spPr>
        </p:pic>
      </p:grpSp>
      <p:pic>
        <p:nvPicPr>
          <p:cNvPr id="12" name="AmthanhThua">
            <a:hlinkClick r:id="" action="ppaction://media"/>
            <a:extLst>
              <a:ext uri="{FF2B5EF4-FFF2-40B4-BE49-F238E27FC236}">
                <a16:creationId xmlns:a16="http://schemas.microsoft.com/office/drawing/2014/main" id="{15AFA111-5292-208B-4B69-57CD7DAA8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4489" y="6594999"/>
            <a:ext cx="731045" cy="731045"/>
          </a:xfrm>
          <a:prstGeom prst="rect">
            <a:avLst/>
          </a:prstGeom>
        </p:spPr>
      </p:pic>
      <p:pic>
        <p:nvPicPr>
          <p:cNvPr id="37" name="Picture 2" descr="Đánh Dấu Biểu Tượng Chéo Hình minh họa Sẵn có - Tải xuống Hình ảnh Ngay bây  giờ - Chữ x, Hoạt hình - Sản phẩm nghệ thuật, Hình chữ thập - iStock">
            <a:extLst>
              <a:ext uri="{FF2B5EF4-FFF2-40B4-BE49-F238E27FC236}">
                <a16:creationId xmlns:a16="http://schemas.microsoft.com/office/drawing/2014/main" id="{D0CE4834-771D-A09D-FD85-775C0C359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4" t="-544" r="108" b="4462"/>
          <a:stretch/>
        </p:blipFill>
        <p:spPr bwMode="auto">
          <a:xfrm>
            <a:off x="6639085" y="1788971"/>
            <a:ext cx="1169932" cy="113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Đánh Dấu Biểu Tượng Chéo Hình minh họa Sẵn có - Tải xuống Hình ảnh Ngay bây  giờ - Chữ x, Hoạt hình - Sản phẩm nghệ thuật, Hình chữ thập - iStock">
            <a:extLst>
              <a:ext uri="{FF2B5EF4-FFF2-40B4-BE49-F238E27FC236}">
                <a16:creationId xmlns:a16="http://schemas.microsoft.com/office/drawing/2014/main" id="{72735F9D-95EA-EF22-F431-B58EEA8D8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4" t="-544" r="108" b="4462"/>
          <a:stretch/>
        </p:blipFill>
        <p:spPr bwMode="auto">
          <a:xfrm>
            <a:off x="6550185" y="4281231"/>
            <a:ext cx="1169932" cy="113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Đánh Dấu Biểu Tượng Chéo Hình minh họa Sẵn có - Tải xuống Hình ảnh Ngay bây  giờ - Chữ x, Hoạt hình - Sản phẩm nghệ thuật, Hình chữ thập - iStock">
            <a:extLst>
              <a:ext uri="{FF2B5EF4-FFF2-40B4-BE49-F238E27FC236}">
                <a16:creationId xmlns:a16="http://schemas.microsoft.com/office/drawing/2014/main" id="{79E6B373-2BF1-DF5A-CDBB-37CDDE904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4" t="-544" r="108" b="4462"/>
          <a:stretch/>
        </p:blipFill>
        <p:spPr bwMode="auto">
          <a:xfrm>
            <a:off x="6600900" y="5363399"/>
            <a:ext cx="1169932" cy="113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7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9E03993C-61CF-1487-A310-7FEA714F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3">
            <a:extLst>
              <a:ext uri="{FF2B5EF4-FFF2-40B4-BE49-F238E27FC236}">
                <a16:creationId xmlns:a16="http://schemas.microsoft.com/office/drawing/2014/main" id="{A8EC1F10-8A16-44DC-BE5A-38AA25D8505E}"/>
              </a:ext>
            </a:extLst>
          </p:cNvPr>
          <p:cNvGrpSpPr/>
          <p:nvPr/>
        </p:nvGrpSpPr>
        <p:grpSpPr>
          <a:xfrm>
            <a:off x="2991153" y="378022"/>
            <a:ext cx="7527552" cy="5019478"/>
            <a:chOff x="0" y="0"/>
            <a:chExt cx="12605018" cy="10865897"/>
          </a:xfrm>
          <a:solidFill>
            <a:schemeClr val="bg1"/>
          </a:solidFill>
        </p:grpSpPr>
        <p:pic>
          <p:nvPicPr>
            <p:cNvPr id="87" name="Picture 4">
              <a:extLst>
                <a:ext uri="{FF2B5EF4-FFF2-40B4-BE49-F238E27FC236}">
                  <a16:creationId xmlns:a16="http://schemas.microsoft.com/office/drawing/2014/main" id="{FA419EF1-E3F5-60B3-E636-2308C483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88" name="Picture 5">
              <a:extLst>
                <a:ext uri="{FF2B5EF4-FFF2-40B4-BE49-F238E27FC236}">
                  <a16:creationId xmlns:a16="http://schemas.microsoft.com/office/drawing/2014/main" id="{05D05642-880D-AF3E-34D0-4FDD823B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89" name="Picture 6">
              <a:extLst>
                <a:ext uri="{FF2B5EF4-FFF2-40B4-BE49-F238E27FC236}">
                  <a16:creationId xmlns:a16="http://schemas.microsoft.com/office/drawing/2014/main" id="{D6D3E617-3C34-FC98-F1EF-7C6608D17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pic>
        <p:nvPicPr>
          <p:cNvPr id="90" name="Picture 15">
            <a:extLst>
              <a:ext uri="{FF2B5EF4-FFF2-40B4-BE49-F238E27FC236}">
                <a16:creationId xmlns:a16="http://schemas.microsoft.com/office/drawing/2014/main" id="{8FCDEB0A-0334-30C0-B363-1076B4BDA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12" y="356808"/>
            <a:ext cx="4529788" cy="779415"/>
          </a:xfrm>
          <a:prstGeom prst="rect">
            <a:avLst/>
          </a:prstGeom>
        </p:spPr>
      </p:pic>
      <p:sp>
        <p:nvSpPr>
          <p:cNvPr id="91" name="TextBox 16">
            <a:extLst>
              <a:ext uri="{FF2B5EF4-FFF2-40B4-BE49-F238E27FC236}">
                <a16:creationId xmlns:a16="http://schemas.microsoft.com/office/drawing/2014/main" id="{1C13398F-7BE8-29AD-D325-79D0E70FD40C}"/>
              </a:ext>
            </a:extLst>
          </p:cNvPr>
          <p:cNvSpPr txBox="1"/>
          <p:nvPr/>
        </p:nvSpPr>
        <p:spPr>
          <a:xfrm>
            <a:off x="263468" y="453744"/>
            <a:ext cx="4292734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vi-VN" sz="3600" b="1" spc="144">
                <a:solidFill>
                  <a:srgbClr val="C00000"/>
                </a:solidFill>
                <a:latin typeface="iCiel Soup of Justice" pitchFamily="2" charset="0"/>
              </a:rPr>
              <a:t>NỘI DUNG BÀI HỌC</a:t>
            </a:r>
            <a:endParaRPr lang="en-US" sz="3600" b="1" spc="144">
              <a:solidFill>
                <a:srgbClr val="C00000"/>
              </a:solidFill>
              <a:latin typeface="iCiel Soup of Justice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6157" y="1387111"/>
            <a:ext cx="57446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4000" b="1">
                <a:latin typeface="iCiel Mijas" panose="02000506000000020004" pitchFamily="50" charset="0"/>
              </a:rPr>
              <a:t>Ca ngợi truyền thống tôn sư trọng đạo của nhân dân ta, nhắc nhở mọi người cần giữ gìn và phát huy truyền thống tốt đẹp đó.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80D8E4-E42A-3BEE-E74D-8DD2D0E24A8B}"/>
              </a:ext>
            </a:extLst>
          </p:cNvPr>
          <p:cNvGrpSpPr/>
          <p:nvPr/>
        </p:nvGrpSpPr>
        <p:grpSpPr>
          <a:xfrm>
            <a:off x="146237" y="2122251"/>
            <a:ext cx="2911561" cy="4735749"/>
            <a:chOff x="146237" y="2122251"/>
            <a:chExt cx="2911561" cy="4735749"/>
          </a:xfrm>
        </p:grpSpPr>
        <p:pic>
          <p:nvPicPr>
            <p:cNvPr id="97" name="Picture 24">
              <a:extLst>
                <a:ext uri="{FF2B5EF4-FFF2-40B4-BE49-F238E27FC236}">
                  <a16:creationId xmlns:a16="http://schemas.microsoft.com/office/drawing/2014/main" id="{4416BD4C-EB0E-A7A0-6153-A138D305A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1279"/>
            <a:stretch/>
          </p:blipFill>
          <p:spPr>
            <a:xfrm flipH="1">
              <a:off x="146237" y="2122251"/>
              <a:ext cx="2911561" cy="4735749"/>
            </a:xfrm>
            <a:prstGeom prst="rect">
              <a:avLst/>
            </a:prstGeom>
          </p:spPr>
        </p:pic>
        <p:pic>
          <p:nvPicPr>
            <p:cNvPr id="98" name="Picture 97" descr="thiếu niên tiền phong quàng khăn đỏ minh họa">
              <a:extLst>
                <a:ext uri="{FF2B5EF4-FFF2-40B4-BE49-F238E27FC236}">
                  <a16:creationId xmlns:a16="http://schemas.microsoft.com/office/drawing/2014/main" id="{35A74B06-033C-DBC1-621D-02FDFB2B5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709221" y="476221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1">
            <a:extLst>
              <a:ext uri="{FF2B5EF4-FFF2-40B4-BE49-F238E27FC236}">
                <a16:creationId xmlns:a16="http://schemas.microsoft.com/office/drawing/2014/main" id="{4290B8F4-DE81-4812-49E1-E24B04E40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265221">
            <a:off x="1970269" y="1217258"/>
            <a:ext cx="1275479" cy="1160686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67F18B01-CE14-D22D-653E-0D87693EFB0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0373"/>
          <a:stretch/>
        </p:blipFill>
        <p:spPr>
          <a:xfrm>
            <a:off x="9662706" y="2038396"/>
            <a:ext cx="2396748" cy="48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2BCF5F-E6DA-5299-7872-959DDD0D2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BBD6ED7F-7DE3-0C4D-A7D9-251C69B2B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4604" y="1396735"/>
            <a:ext cx="4646105" cy="5449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9AF050-DCF9-3CDC-7FB1-BB3643B82F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/>
          <a:stretch/>
        </p:blipFill>
        <p:spPr>
          <a:xfrm>
            <a:off x="0" y="1555412"/>
            <a:ext cx="10502900" cy="16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16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C90A01DD-E19A-6A6A-6DC3-A42874BB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1CDBE4-AF98-061C-F667-F090243A08ED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3850" y="647700"/>
            <a:ext cx="115443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b="1" i="0" dirty="0">
                <a:effectLst/>
              </a:rPr>
              <a:t>	</a:t>
            </a:r>
            <a:r>
              <a:rPr lang="vi-VN" sz="3600" b="1" i="0" dirty="0">
                <a:effectLst/>
              </a:rPr>
              <a:t>Từ sáng sớm, các môn sinh đã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tề tựu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b="1" i="0" dirty="0">
                <a:solidFill>
                  <a:srgbClr val="0000FF"/>
                </a:solidFill>
                <a:effectLst/>
              </a:rPr>
              <a:t>/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 </a:t>
            </a:r>
            <a:r>
              <a:rPr lang="vi-VN" sz="3600" b="1" i="0" dirty="0">
                <a:effectLst/>
              </a:rPr>
              <a:t>trước sân nhà cụ giáo Chu để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mừng thọ </a:t>
            </a:r>
            <a:r>
              <a:rPr lang="vi-VN" sz="3600" b="1" i="0" dirty="0">
                <a:effectLst/>
              </a:rPr>
              <a:t>thầy. Cụ giáo đội khăn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ngay ngắn</a:t>
            </a:r>
            <a:r>
              <a:rPr lang="vi-VN" sz="3600" b="1" i="0" dirty="0">
                <a:effectLst/>
              </a:rPr>
              <a:t>, mặc áo dài thâm</a:t>
            </a:r>
            <a:r>
              <a:rPr lang="en-US" sz="3600" b="1" i="0" dirty="0">
                <a:solidFill>
                  <a:srgbClr val="0000FF"/>
                </a:solidFill>
                <a:effectLst/>
              </a:rPr>
              <a:t> /</a:t>
            </a:r>
            <a:r>
              <a:rPr lang="vi-VN" sz="3600" b="1" i="0" dirty="0">
                <a:solidFill>
                  <a:srgbClr val="0000FF"/>
                </a:solidFill>
                <a:effectLst/>
              </a:rPr>
              <a:t>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ngồi</a:t>
            </a:r>
            <a:r>
              <a:rPr lang="vi-VN" sz="3600" b="1" i="0" dirty="0">
                <a:effectLst/>
              </a:rPr>
              <a:t> trên sập. Mấy học trò cũ từ xa về</a:t>
            </a:r>
            <a:r>
              <a:rPr lang="en-US" sz="3600" b="1" i="0" dirty="0">
                <a:effectLst/>
              </a:rPr>
              <a:t> </a:t>
            </a:r>
            <a:r>
              <a:rPr lang="en-US" sz="3600" b="1" i="0" dirty="0">
                <a:solidFill>
                  <a:srgbClr val="0000FF"/>
                </a:solidFill>
                <a:effectLst/>
              </a:rPr>
              <a:t>/</a:t>
            </a:r>
            <a:r>
              <a:rPr lang="en-US" sz="3600" b="1" i="0" dirty="0">
                <a:solidFill>
                  <a:srgbClr val="FF0000"/>
                </a:solidFill>
                <a:effectLst/>
              </a:rPr>
              <a:t>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dâng biếu </a:t>
            </a:r>
            <a:r>
              <a:rPr lang="vi-VN" sz="3600" b="1" i="0" dirty="0">
                <a:effectLst/>
              </a:rPr>
              <a:t>thầy những cuốn sách quý. Cụ giáo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hỏi thăm </a:t>
            </a:r>
            <a:r>
              <a:rPr lang="vi-VN" sz="3600" b="1" i="0" dirty="0">
                <a:effectLst/>
              </a:rPr>
              <a:t>công việc của từng người,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bảo ban </a:t>
            </a:r>
            <a:r>
              <a:rPr lang="vi-VN" sz="3600" b="1" i="0" dirty="0">
                <a:effectLst/>
              </a:rPr>
              <a:t>các học trò nhỏ, rồi nói:</a:t>
            </a:r>
          </a:p>
          <a:p>
            <a:pPr algn="just" fontAlgn="base"/>
            <a:r>
              <a:rPr lang="en-US" sz="3600" b="1" i="0" dirty="0">
                <a:effectLst/>
              </a:rPr>
              <a:t>	</a:t>
            </a:r>
            <a:r>
              <a:rPr lang="vi-VN" sz="3600" b="1" i="0" dirty="0">
                <a:effectLst/>
              </a:rPr>
              <a:t>– Thầy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cảm ơn </a:t>
            </a:r>
            <a:r>
              <a:rPr lang="vi-VN" sz="3600" b="1" i="0" dirty="0">
                <a:effectLst/>
              </a:rPr>
              <a:t>các anh. Bây giờ, nhân có đông đủ môn sinh, thầy muốn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mời tất cả </a:t>
            </a:r>
            <a:r>
              <a:rPr lang="vi-VN" sz="3600" b="1" i="0" dirty="0">
                <a:effectLst/>
              </a:rPr>
              <a:t>các anh</a:t>
            </a:r>
            <a:r>
              <a:rPr lang="en-US" sz="3600" b="1" i="0" dirty="0">
                <a:effectLst/>
              </a:rPr>
              <a:t> </a:t>
            </a:r>
            <a:r>
              <a:rPr lang="en-US" sz="3600" b="1" i="0" dirty="0">
                <a:solidFill>
                  <a:srgbClr val="0000FF"/>
                </a:solidFill>
                <a:effectLst/>
              </a:rPr>
              <a:t>/</a:t>
            </a:r>
            <a:r>
              <a:rPr lang="vi-VN" sz="3600" b="1" i="0" dirty="0">
                <a:solidFill>
                  <a:srgbClr val="0000FF"/>
                </a:solidFill>
                <a:effectLst/>
              </a:rPr>
              <a:t> </a:t>
            </a:r>
            <a:r>
              <a:rPr lang="vi-VN" sz="3600" b="1" i="0" dirty="0">
                <a:effectLst/>
              </a:rPr>
              <a:t>theo thầy tới thăm một người mà thầy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mang ơn rất nặng</a:t>
            </a:r>
            <a:r>
              <a:rPr lang="vi-VN" sz="3600" b="1" i="0" dirty="0">
                <a:effectLst/>
              </a:rPr>
              <a:t>.</a:t>
            </a:r>
          </a:p>
          <a:p>
            <a:pPr algn="just" fontAlgn="base"/>
            <a:r>
              <a:rPr lang="en-US" sz="3600" b="1" i="0" dirty="0">
                <a:effectLst/>
              </a:rPr>
              <a:t>	</a:t>
            </a:r>
            <a:r>
              <a:rPr lang="vi-VN" sz="3600" b="1" i="0" dirty="0">
                <a:effectLst/>
              </a:rPr>
              <a:t>Các môn sinh </a:t>
            </a:r>
            <a:r>
              <a:rPr lang="vi-VN" sz="3600" b="1" i="0" dirty="0">
                <a:solidFill>
                  <a:srgbClr val="FF0000"/>
                </a:solidFill>
                <a:effectLst/>
              </a:rPr>
              <a:t>đồng thanh dạ ran</a:t>
            </a:r>
            <a:r>
              <a:rPr lang="vi-VN" sz="3600" b="1" i="0" dirty="0">
                <a:effectLst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153130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B6FF69A8-D375-654D-7745-E1F04F0F3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E5F921-2C3B-72CB-6AE9-1169C9DDE222}"/>
              </a:ext>
            </a:extLst>
          </p:cNvPr>
          <p:cNvGrpSpPr/>
          <p:nvPr/>
        </p:nvGrpSpPr>
        <p:grpSpPr>
          <a:xfrm>
            <a:off x="242759" y="533983"/>
            <a:ext cx="9650501" cy="3373152"/>
            <a:chOff x="317427" y="334550"/>
            <a:chExt cx="9650501" cy="12611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A7E301-7652-7B11-D102-9A88295B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27" y="334550"/>
              <a:ext cx="9650501" cy="12611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460B05-6339-CCF0-94F3-2FFFE43D19BF}"/>
                </a:ext>
              </a:extLst>
            </p:cNvPr>
            <p:cNvSpPr txBox="1"/>
            <p:nvPr/>
          </p:nvSpPr>
          <p:spPr>
            <a:xfrm>
              <a:off x="557268" y="610122"/>
              <a:ext cx="8696960" cy="696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1500">
                  <a:ln w="38100"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latin typeface="iCiel Cadena" panose="02000503000000020004" pitchFamily="2" charset="0"/>
                  <a:cs typeface="Pattaya" panose="00000500000000000000" pitchFamily="2" charset="-34"/>
                </a:rPr>
                <a:t>LIÊN HỆ</a:t>
              </a: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9F2CB3B9-4DB5-AC8A-0B2A-7B5BA4BB09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77AC936-1C1A-74DE-4F84-7347D196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35430" y="159656"/>
            <a:ext cx="11408228" cy="1035278"/>
          </a:xfrm>
          <a:prstGeom prst="roundRect">
            <a:avLst/>
          </a:prstGeom>
          <a:solidFill>
            <a:srgbClr val="BDFFD3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6056" y="739393"/>
            <a:ext cx="11625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trí: Thuộc địa phận phường Văn An, thị xã Chí Linh, tỉnh Hải Dương, cách Hà Nội khoảng hơn 80km về phía đông.</a:t>
            </a:r>
            <a:br>
              <a:rPr lang="vi-VN" dirty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0160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</a:rPr>
              <a:t>ĐỀN THỜ ÔNG CHU VĂN AN - KHU DI TÍCH PHƯỢNG HOÀNG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5" y="1476038"/>
            <a:ext cx="7558512" cy="4251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EC40A633-C347-738F-4D32-3386927E3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D57408-9199-0916-CFE6-5DFE4E3A0A83}"/>
              </a:ext>
            </a:extLst>
          </p:cNvPr>
          <p:cNvSpPr/>
          <p:nvPr/>
        </p:nvSpPr>
        <p:spPr>
          <a:xfrm>
            <a:off x="1520271" y="5966998"/>
            <a:ext cx="6223000" cy="605908"/>
          </a:xfrm>
          <a:prstGeom prst="roundRect">
            <a:avLst>
              <a:gd name="adj" fmla="val 50000"/>
            </a:avLst>
          </a:prstGeom>
          <a:solidFill>
            <a:srgbClr val="F8D3E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iCiel Cadena" panose="02000503000000020004" pitchFamily="2" charset="0"/>
              </a:rPr>
              <a:t>Toàn cảnh đền thờ</a:t>
            </a:r>
          </a:p>
        </p:txBody>
      </p:sp>
    </p:spTree>
    <p:extLst>
      <p:ext uri="{BB962C8B-B14F-4D97-AF65-F5344CB8AC3E}">
        <p14:creationId xmlns:p14="http://schemas.microsoft.com/office/powerpoint/2010/main" val="1103541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753F9775-59DF-8981-6403-2AEC6F85A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914" y="-5519"/>
            <a:ext cx="12194914" cy="68635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465D1C-F67E-D95E-3399-DABC98642ED5}"/>
              </a:ext>
            </a:extLst>
          </p:cNvPr>
          <p:cNvGrpSpPr/>
          <p:nvPr/>
        </p:nvGrpSpPr>
        <p:grpSpPr>
          <a:xfrm>
            <a:off x="286726" y="221848"/>
            <a:ext cx="9650501" cy="2059517"/>
            <a:chOff x="286726" y="221848"/>
            <a:chExt cx="9650501" cy="18113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71E32C-69C4-58D0-2999-8D943DE22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26" y="221848"/>
              <a:ext cx="9650501" cy="18113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3165B3-BC47-2F7B-A8FB-D6EFDF9AE53E}"/>
                </a:ext>
              </a:extLst>
            </p:cNvPr>
            <p:cNvSpPr txBox="1"/>
            <p:nvPr/>
          </p:nvSpPr>
          <p:spPr>
            <a:xfrm flipH="1">
              <a:off x="1257973" y="554335"/>
              <a:ext cx="7883670" cy="1163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latin typeface="iCiel Nabila" pitchFamily="2" charset="0"/>
                  <a:cs typeface="Pattaya" panose="00000500000000000000" pitchFamily="2" charset="-34"/>
                </a:rPr>
                <a:t>Em hãy cho biết những câu sau thuộc chủ đề gì?</a:t>
              </a:r>
              <a:endParaRPr lang="en-US" sz="4000" dirty="0">
                <a:latin typeface="iCiel Nabila" pitchFamily="2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D14A7-24F9-A0E3-9CA8-B6E31F56A3BD}"/>
              </a:ext>
            </a:extLst>
          </p:cNvPr>
          <p:cNvGrpSpPr/>
          <p:nvPr/>
        </p:nvGrpSpPr>
        <p:grpSpPr>
          <a:xfrm>
            <a:off x="545394" y="2575960"/>
            <a:ext cx="8347255" cy="954640"/>
            <a:chOff x="866205" y="2851496"/>
            <a:chExt cx="8347255" cy="954640"/>
          </a:xfrm>
        </p:grpSpPr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4E2F51AF-4529-BE57-2E5B-8D8512048257}"/>
                </a:ext>
              </a:extLst>
            </p:cNvPr>
            <p:cNvSpPr/>
            <p:nvPr/>
          </p:nvSpPr>
          <p:spPr>
            <a:xfrm>
              <a:off x="866205" y="2851496"/>
              <a:ext cx="8347255" cy="954640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iCiel Baliho Script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1E05B0-C34C-7FDA-6AD1-E924E07FC6F5}"/>
                </a:ext>
              </a:extLst>
            </p:cNvPr>
            <p:cNvSpPr/>
            <p:nvPr/>
          </p:nvSpPr>
          <p:spPr>
            <a:xfrm>
              <a:off x="2554123" y="2997038"/>
              <a:ext cx="65982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000" b="1">
                  <a:latin typeface="iCiel Baliho Script" pitchFamily="2" charset="0"/>
                  <a:ea typeface="Cambria" panose="02040503050406030204" pitchFamily="18" charset="0"/>
                  <a:cs typeface="Calibri" panose="020F0502020204030204" pitchFamily="34" charset="0"/>
                </a:rPr>
                <a:t>Không thầy đố mày làm nên</a:t>
              </a:r>
              <a:endParaRPr lang="en-US" sz="4000" b="1" dirty="0">
                <a:latin typeface="iCiel Baliho Script" pitchFamily="2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8690FC-15EF-6DF2-5C96-D81EA346ECC8}"/>
              </a:ext>
            </a:extLst>
          </p:cNvPr>
          <p:cNvGrpSpPr/>
          <p:nvPr/>
        </p:nvGrpSpPr>
        <p:grpSpPr>
          <a:xfrm>
            <a:off x="484284" y="3765464"/>
            <a:ext cx="8347255" cy="993518"/>
            <a:chOff x="866206" y="4231460"/>
            <a:chExt cx="8347255" cy="993518"/>
          </a:xfrm>
        </p:grpSpPr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E99531AC-7404-7B2C-C375-80A40A5BAFE4}"/>
                </a:ext>
              </a:extLst>
            </p:cNvPr>
            <p:cNvSpPr/>
            <p:nvPr/>
          </p:nvSpPr>
          <p:spPr>
            <a:xfrm>
              <a:off x="866206" y="4231460"/>
              <a:ext cx="8347255" cy="993518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iCiel Baliho Script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58D531-35C3-3FF2-B502-7676E9A153E5}"/>
                </a:ext>
              </a:extLst>
            </p:cNvPr>
            <p:cNvSpPr/>
            <p:nvPr/>
          </p:nvSpPr>
          <p:spPr>
            <a:xfrm>
              <a:off x="2233231" y="4422818"/>
              <a:ext cx="69802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>
                  <a:latin typeface="iCiel Baliho Script" pitchFamily="2" charset="0"/>
                  <a:cs typeface="Calibri" panose="020F0502020204030204" pitchFamily="34" charset="0"/>
                </a:rPr>
                <a:t>Trọng thầy mới được làm thầy</a:t>
              </a:r>
              <a:endParaRPr lang="en-US" sz="4000" b="1" dirty="0">
                <a:latin typeface="iCiel Baliho Script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4D7EA5-645D-9761-67F7-9FF99A2A54A1}"/>
              </a:ext>
            </a:extLst>
          </p:cNvPr>
          <p:cNvGrpSpPr/>
          <p:nvPr/>
        </p:nvGrpSpPr>
        <p:grpSpPr>
          <a:xfrm>
            <a:off x="504304" y="4972194"/>
            <a:ext cx="8347255" cy="1468435"/>
            <a:chOff x="866205" y="5679054"/>
            <a:chExt cx="8347255" cy="1468435"/>
          </a:xfrm>
        </p:grpSpPr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id="{8138B83C-CB07-E46E-3E9D-E0FCA3F358AC}"/>
                </a:ext>
              </a:extLst>
            </p:cNvPr>
            <p:cNvSpPr/>
            <p:nvPr/>
          </p:nvSpPr>
          <p:spPr>
            <a:xfrm>
              <a:off x="866205" y="5679054"/>
              <a:ext cx="8347255" cy="1468435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latin typeface="iCiel Baliho Script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E60CA2-8FE4-9F59-B9CC-6F346A90E556}"/>
                </a:ext>
              </a:extLst>
            </p:cNvPr>
            <p:cNvSpPr/>
            <p:nvPr/>
          </p:nvSpPr>
          <p:spPr>
            <a:xfrm>
              <a:off x="1608635" y="5804102"/>
              <a:ext cx="709641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0"/>
                </a:spcAft>
                <a:tabLst>
                  <a:tab pos="171450" algn="l"/>
                  <a:tab pos="1143000" algn="l"/>
                </a:tabLst>
              </a:pPr>
              <a:r>
                <a:rPr lang="vi-VN" sz="4000" b="1">
                  <a:latin typeface="iCiel Baliho Script" pitchFamily="2" charset="0"/>
                  <a:cs typeface="Calibri" panose="020F0502020204030204" pitchFamily="34" charset="0"/>
                </a:rPr>
                <a:t>       Muốn sang thì bắt cầu Kiều</a:t>
              </a:r>
            </a:p>
            <a:p>
              <a:pPr lvl="0" algn="just">
                <a:spcAft>
                  <a:spcPts val="0"/>
                </a:spcAft>
                <a:tabLst>
                  <a:tab pos="171450" algn="l"/>
                  <a:tab pos="1143000" algn="l"/>
                </a:tabLst>
              </a:pPr>
              <a:r>
                <a:rPr lang="vi-VN" sz="4000" b="1">
                  <a:effectLst/>
                  <a:latin typeface="iCiel Baliho Script" pitchFamily="2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con hay chữ thì yêu kính thầy</a:t>
              </a:r>
              <a:endParaRPr lang="en-US" sz="4000" b="1" dirty="0">
                <a:effectLst/>
                <a:latin typeface="iCiel Baliho Script" pitchFamily="2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12">
            <a:extLst>
              <a:ext uri="{FF2B5EF4-FFF2-40B4-BE49-F238E27FC236}">
                <a16:creationId xmlns:a16="http://schemas.microsoft.com/office/drawing/2014/main" id="{4D3A058A-9BD1-C77E-704E-5F5E25780F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8B28C19-727F-6DC4-3029-BE0BC660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35430" y="185056"/>
            <a:ext cx="11408228" cy="1035278"/>
          </a:xfrm>
          <a:prstGeom prst="roundRect">
            <a:avLst/>
          </a:prstGeom>
          <a:solidFill>
            <a:srgbClr val="BDFFD3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6056" y="764793"/>
            <a:ext cx="11625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trí: Thuộc địa phận phường Văn An, thị xã Chí Linh, tỉnh Hải Dương, cách Hà Nội khoảng hơn 80km về phía đông.</a:t>
            </a:r>
            <a:br>
              <a:rPr lang="vi-VN" dirty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76201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</a:rPr>
              <a:t>ĐỀN THỜ ÔNG CHU VĂN AN - KHU DI TÍCH PHƯỢNG HOÀNG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1269565" y="6032759"/>
            <a:ext cx="6223000" cy="605908"/>
          </a:xfrm>
          <a:prstGeom prst="roundRect">
            <a:avLst>
              <a:gd name="adj" fmla="val 50000"/>
            </a:avLst>
          </a:prstGeom>
          <a:solidFill>
            <a:srgbClr val="F8D3E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2" charset="0"/>
              </a:rPr>
              <a:t>Bên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2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2" charset="0"/>
              </a:rPr>
              <a:t>đền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2" charset="0"/>
              </a:rPr>
              <a:t>thờ</a:t>
            </a:r>
            <a:endParaRPr lang="en-US" sz="3200" dirty="0"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3" y="1476038"/>
            <a:ext cx="7626708" cy="433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661619D-C3E8-71D4-47A6-7213C5E468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74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1A77865E-C821-F46D-31FC-C6740346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03642" y="217003"/>
            <a:ext cx="11408228" cy="1035278"/>
          </a:xfrm>
          <a:prstGeom prst="roundRect">
            <a:avLst/>
          </a:prstGeom>
          <a:solidFill>
            <a:srgbClr val="BDFFD3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4268" y="796740"/>
            <a:ext cx="11625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trí: Thuộc địa phận phường Văn An, thị xã Chí Linh, tỉnh Hải Dương, cách Hà Nội khoảng hơn 80km về phía đông.</a:t>
            </a:r>
            <a:br>
              <a:rPr lang="vi-VN" dirty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1756" y="-107192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</a:rPr>
              <a:t>ĐỀN THỜ ÔNG CHU VĂN AN - KHU DI TÍCH PHƯỢNG HOÀNG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52" y="1437704"/>
            <a:ext cx="5874625" cy="4405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DE2BF4-FEED-78F0-7D42-71D903C43422}"/>
              </a:ext>
            </a:extLst>
          </p:cNvPr>
          <p:cNvSpPr/>
          <p:nvPr/>
        </p:nvSpPr>
        <p:spPr>
          <a:xfrm>
            <a:off x="1269565" y="6032759"/>
            <a:ext cx="6223000" cy="605908"/>
          </a:xfrm>
          <a:prstGeom prst="roundRect">
            <a:avLst>
              <a:gd name="adj" fmla="val 50000"/>
            </a:avLst>
          </a:prstGeom>
          <a:solidFill>
            <a:srgbClr val="F8D3E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iCiel Cadena" panose="02000503000000020004" pitchFamily="2" charset="0"/>
              </a:rPr>
              <a:t>Bên trong đền thờ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4A221FCF-E894-A0F4-2765-43005947B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02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A4F2D04E-BE66-A44D-6A1A-859163A2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31981" y="162971"/>
            <a:ext cx="11408228" cy="1035278"/>
          </a:xfrm>
          <a:prstGeom prst="roundRect">
            <a:avLst/>
          </a:prstGeom>
          <a:solidFill>
            <a:srgbClr val="BDFFD3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2607" y="742708"/>
            <a:ext cx="11625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trí: Thuộc địa phận phường Văn An, thị xã Chí Linh, tỉnh Hải Dương, cách Hà Nội khoảng hơn 80km về phía đông.</a:t>
            </a:r>
            <a:br>
              <a:rPr lang="vi-VN" dirty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3449" y="-98286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</a:rPr>
              <a:t>ĐỀN THỜ ÔNG CHU VĂN AN - KHU DI TÍCH PHƯỢNG HOÀNG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65" y="1522848"/>
            <a:ext cx="6223000" cy="4156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F56C75-9341-0C9D-6295-EC3764A0F844}"/>
              </a:ext>
            </a:extLst>
          </p:cNvPr>
          <p:cNvSpPr/>
          <p:nvPr/>
        </p:nvSpPr>
        <p:spPr>
          <a:xfrm>
            <a:off x="1269565" y="6032759"/>
            <a:ext cx="6223000" cy="605908"/>
          </a:xfrm>
          <a:prstGeom prst="roundRect">
            <a:avLst>
              <a:gd name="adj" fmla="val 50000"/>
            </a:avLst>
          </a:prstGeom>
          <a:solidFill>
            <a:srgbClr val="F8D3E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2060"/>
                </a:solidFill>
                <a:latin typeface="iCiel Cadena" panose="02000503000000020004" pitchFamily="2" charset="0"/>
              </a:rPr>
              <a:t>Lăng mộ</a:t>
            </a:r>
            <a:endParaRPr lang="en-US" sz="3200"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42DA7FEC-1410-7B7A-AD5C-51595B669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91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CB8E15F1-659C-A456-5F8B-107A80F6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95337" y="224112"/>
            <a:ext cx="11408228" cy="1035278"/>
          </a:xfrm>
          <a:prstGeom prst="roundRect">
            <a:avLst/>
          </a:prstGeom>
          <a:solidFill>
            <a:srgbClr val="BDFFD3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5963" y="803849"/>
            <a:ext cx="11625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+mj-lt"/>
                <a:cs typeface="Times New Roman" panose="02020603050405020304" pitchFamily="18" charset="0"/>
              </a:rPr>
              <a:t>Vị trí: </a:t>
            </a:r>
            <a:r>
              <a:rPr lang="vi-VN" sz="2000" b="1" dirty="0">
                <a:latin typeface="+mj-lt"/>
              </a:rPr>
              <a:t>Số 10 phố Thụy Khuê, phường Thụy Khuê, quận Tây Hồ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51" y="-11287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vi-VN" sz="3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THPT CHU VĂN AN (TIỀN THÂN LÀ TRƯỜNG BƯỞI)</a:t>
            </a:r>
            <a:endParaRPr lang="en-US" sz="3200" b="1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0"/>
          <a:stretch/>
        </p:blipFill>
        <p:spPr>
          <a:xfrm>
            <a:off x="701069" y="1631383"/>
            <a:ext cx="7447463" cy="4062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DE21F5-1837-E577-8539-FB347B439F72}"/>
              </a:ext>
            </a:extLst>
          </p:cNvPr>
          <p:cNvSpPr/>
          <p:nvPr/>
        </p:nvSpPr>
        <p:spPr>
          <a:xfrm>
            <a:off x="1269565" y="6032759"/>
            <a:ext cx="6223000" cy="605908"/>
          </a:xfrm>
          <a:prstGeom prst="roundRect">
            <a:avLst>
              <a:gd name="adj" fmla="val 50000"/>
            </a:avLst>
          </a:prstGeom>
          <a:solidFill>
            <a:srgbClr val="F8D3E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2060"/>
                </a:solidFill>
                <a:latin typeface="iCiel Cadena" panose="02000503000000020004" pitchFamily="2" charset="0"/>
              </a:rPr>
              <a:t>Cổng trường</a:t>
            </a:r>
            <a:endParaRPr lang="en-US" sz="3200">
              <a:solidFill>
                <a:srgbClr val="002060"/>
              </a:solidFill>
              <a:latin typeface="iCiel Cadena" panose="02000503000000020004" pitchFamily="2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C90A6C29-FB2A-9BFD-7133-25E7B14F0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63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C6C25702-7CCB-C979-381D-280AC5D1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AAE73B-BF99-8EB8-2657-58A678591670}"/>
              </a:ext>
            </a:extLst>
          </p:cNvPr>
          <p:cNvSpPr/>
          <p:nvPr/>
        </p:nvSpPr>
        <p:spPr>
          <a:xfrm>
            <a:off x="1269565" y="6032759"/>
            <a:ext cx="6223000" cy="605908"/>
          </a:xfrm>
          <a:prstGeom prst="roundRect">
            <a:avLst>
              <a:gd name="adj" fmla="val 50000"/>
            </a:avLst>
          </a:prstGeom>
          <a:solidFill>
            <a:srgbClr val="F8D3E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2060"/>
                </a:solidFill>
                <a:latin typeface="iCiel Cadena" panose="02000503000000020004" pitchFamily="2" charset="0"/>
              </a:rPr>
              <a:t>Tượng đài Chu Văn An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08D25B2C-DCAD-FB25-75D9-E940B330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926"/>
          <a:stretch/>
        </p:blipFill>
        <p:spPr>
          <a:xfrm>
            <a:off x="8150257" y="1831872"/>
            <a:ext cx="3761613" cy="50261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91887" y="270678"/>
            <a:ext cx="11408228" cy="1035278"/>
          </a:xfrm>
          <a:prstGeom prst="roundRect">
            <a:avLst/>
          </a:prstGeom>
          <a:solidFill>
            <a:srgbClr val="BDFFD3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 3"/>
          <p:cNvSpPr/>
          <p:nvPr/>
        </p:nvSpPr>
        <p:spPr>
          <a:xfrm>
            <a:off x="522513" y="850415"/>
            <a:ext cx="11625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latin typeface="+mj-lt"/>
                <a:cs typeface="Times New Roman" panose="02020603050405020304" pitchFamily="18" charset="0"/>
              </a:rPr>
              <a:t>Vị trí: </a:t>
            </a:r>
            <a:r>
              <a:rPr lang="vi-VN" sz="2000" b="1" dirty="0">
                <a:latin typeface="+mj-lt"/>
              </a:rPr>
              <a:t>Số 10 phố Thụy Khuê, phường Thụy Khuê, quận Tây Hồ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56838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vi-VN" sz="3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THPT CHU VĂN AN (TIỀN THÂN LÀ TRƯỜNG BƯỞI)</a:t>
            </a:r>
            <a:endParaRPr lang="en-US" sz="3200" b="1" dirty="0">
              <a:solidFill>
                <a:srgbClr val="FF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73" y="1683261"/>
            <a:ext cx="6983784" cy="4097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0035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9E03993C-61CF-1487-A310-7FEA714F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" name="Group 3">
            <a:extLst>
              <a:ext uri="{FF2B5EF4-FFF2-40B4-BE49-F238E27FC236}">
                <a16:creationId xmlns:a16="http://schemas.microsoft.com/office/drawing/2014/main" id="{A8EC1F10-8A16-44DC-BE5A-38AA25D8505E}"/>
              </a:ext>
            </a:extLst>
          </p:cNvPr>
          <p:cNvGrpSpPr/>
          <p:nvPr/>
        </p:nvGrpSpPr>
        <p:grpSpPr>
          <a:xfrm>
            <a:off x="2991153" y="378022"/>
            <a:ext cx="7527552" cy="5019478"/>
            <a:chOff x="0" y="0"/>
            <a:chExt cx="12605018" cy="10865897"/>
          </a:xfrm>
          <a:solidFill>
            <a:schemeClr val="bg1"/>
          </a:solidFill>
        </p:grpSpPr>
        <p:pic>
          <p:nvPicPr>
            <p:cNvPr id="87" name="Picture 4">
              <a:extLst>
                <a:ext uri="{FF2B5EF4-FFF2-40B4-BE49-F238E27FC236}">
                  <a16:creationId xmlns:a16="http://schemas.microsoft.com/office/drawing/2014/main" id="{FA419EF1-E3F5-60B3-E636-2308C483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88" name="Picture 5">
              <a:extLst>
                <a:ext uri="{FF2B5EF4-FFF2-40B4-BE49-F238E27FC236}">
                  <a16:creationId xmlns:a16="http://schemas.microsoft.com/office/drawing/2014/main" id="{05D05642-880D-AF3E-34D0-4FDD823B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89" name="Picture 6">
              <a:extLst>
                <a:ext uri="{FF2B5EF4-FFF2-40B4-BE49-F238E27FC236}">
                  <a16:creationId xmlns:a16="http://schemas.microsoft.com/office/drawing/2014/main" id="{D6D3E617-3C34-FC98-F1EF-7C6608D17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18197E-852B-C9A8-B445-7391CC5A6432}"/>
              </a:ext>
            </a:extLst>
          </p:cNvPr>
          <p:cNvGrpSpPr/>
          <p:nvPr/>
        </p:nvGrpSpPr>
        <p:grpSpPr>
          <a:xfrm>
            <a:off x="-4654" y="276067"/>
            <a:ext cx="4292734" cy="779415"/>
            <a:chOff x="911431" y="356808"/>
            <a:chExt cx="4292734" cy="779415"/>
          </a:xfrm>
        </p:grpSpPr>
        <p:pic>
          <p:nvPicPr>
            <p:cNvPr id="90" name="Picture 15">
              <a:extLst>
                <a:ext uri="{FF2B5EF4-FFF2-40B4-BE49-F238E27FC236}">
                  <a16:creationId xmlns:a16="http://schemas.microsoft.com/office/drawing/2014/main" id="{8FCDEB0A-0334-30C0-B363-1076B4BD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1300" y="356808"/>
              <a:ext cx="3175000" cy="779415"/>
            </a:xfrm>
            <a:prstGeom prst="rect">
              <a:avLst/>
            </a:prstGeom>
          </p:spPr>
        </p:pic>
        <p:sp>
          <p:nvSpPr>
            <p:cNvPr id="91" name="TextBox 16">
              <a:extLst>
                <a:ext uri="{FF2B5EF4-FFF2-40B4-BE49-F238E27FC236}">
                  <a16:creationId xmlns:a16="http://schemas.microsoft.com/office/drawing/2014/main" id="{1C13398F-7BE8-29AD-D325-79D0E70FD40C}"/>
                </a:ext>
              </a:extLst>
            </p:cNvPr>
            <p:cNvSpPr txBox="1"/>
            <p:nvPr/>
          </p:nvSpPr>
          <p:spPr>
            <a:xfrm>
              <a:off x="911431" y="455444"/>
              <a:ext cx="4292734" cy="4809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vi-VN" sz="3600" b="1" spc="144">
                  <a:solidFill>
                    <a:srgbClr val="C00000"/>
                  </a:solidFill>
                  <a:latin typeface="iCiel Soup of Justice" pitchFamily="2" charset="0"/>
                </a:rPr>
                <a:t>DẶN DÒ</a:t>
              </a:r>
              <a:endParaRPr lang="en-US" sz="3600" b="1" spc="144">
                <a:solidFill>
                  <a:srgbClr val="C00000"/>
                </a:solidFill>
                <a:latin typeface="iCiel Soup of Justice" pitchFamily="2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456157" y="1387111"/>
            <a:ext cx="57446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vi-VN" sz="4000" b="1">
                <a:latin typeface="iCiel Mijas" panose="02000506000000020004" pitchFamily="50" charset="0"/>
              </a:rPr>
              <a:t>- Đọc và trả lời lại các câu hỏi của bài.</a:t>
            </a:r>
          </a:p>
          <a:p>
            <a:pPr algn="just" fontAlgn="base"/>
            <a:r>
              <a:rPr lang="vi-VN" sz="4000" b="1">
                <a:latin typeface="iCiel Mijas" panose="02000506000000020004" pitchFamily="50" charset="0"/>
              </a:rPr>
              <a:t>- Chuẩn bị bài "Hội thổi cơm thi ở Đồng Vân".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80D8E4-E42A-3BEE-E74D-8DD2D0E24A8B}"/>
              </a:ext>
            </a:extLst>
          </p:cNvPr>
          <p:cNvGrpSpPr/>
          <p:nvPr/>
        </p:nvGrpSpPr>
        <p:grpSpPr>
          <a:xfrm>
            <a:off x="146237" y="2122251"/>
            <a:ext cx="2911561" cy="4735749"/>
            <a:chOff x="146237" y="2122251"/>
            <a:chExt cx="2911561" cy="4735749"/>
          </a:xfrm>
        </p:grpSpPr>
        <p:pic>
          <p:nvPicPr>
            <p:cNvPr id="97" name="Picture 24">
              <a:extLst>
                <a:ext uri="{FF2B5EF4-FFF2-40B4-BE49-F238E27FC236}">
                  <a16:creationId xmlns:a16="http://schemas.microsoft.com/office/drawing/2014/main" id="{4416BD4C-EB0E-A7A0-6153-A138D305A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31279"/>
            <a:stretch/>
          </p:blipFill>
          <p:spPr>
            <a:xfrm flipH="1">
              <a:off x="146237" y="2122251"/>
              <a:ext cx="2911561" cy="4735749"/>
            </a:xfrm>
            <a:prstGeom prst="rect">
              <a:avLst/>
            </a:prstGeom>
          </p:spPr>
        </p:pic>
        <p:pic>
          <p:nvPicPr>
            <p:cNvPr id="98" name="Picture 97" descr="thiếu niên tiền phong quàng khăn đỏ minh họa">
              <a:extLst>
                <a:ext uri="{FF2B5EF4-FFF2-40B4-BE49-F238E27FC236}">
                  <a16:creationId xmlns:a16="http://schemas.microsoft.com/office/drawing/2014/main" id="{35A74B06-033C-DBC1-621D-02FDFB2B5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709221" y="476221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1">
            <a:extLst>
              <a:ext uri="{FF2B5EF4-FFF2-40B4-BE49-F238E27FC236}">
                <a16:creationId xmlns:a16="http://schemas.microsoft.com/office/drawing/2014/main" id="{4290B8F4-DE81-4812-49E1-E24B04E40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3265221">
            <a:off x="1843737" y="992393"/>
            <a:ext cx="1275479" cy="1160686"/>
          </a:xfrm>
          <a:prstGeom prst="rect">
            <a:avLst/>
          </a:prstGeom>
        </p:spPr>
      </p:pic>
      <p:pic>
        <p:nvPicPr>
          <p:cNvPr id="6" name="Picture 25">
            <a:extLst>
              <a:ext uri="{FF2B5EF4-FFF2-40B4-BE49-F238E27FC236}">
                <a16:creationId xmlns:a16="http://schemas.microsoft.com/office/drawing/2014/main" id="{67F18B01-CE14-D22D-653E-0D87693EFB0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0373"/>
          <a:stretch/>
        </p:blipFill>
        <p:spPr>
          <a:xfrm>
            <a:off x="9662706" y="2038396"/>
            <a:ext cx="2396748" cy="48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AEFC4D-E118-F3FC-2A6E-FAAA50B6D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3" t="740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38">
            <a:extLst>
              <a:ext uri="{FF2B5EF4-FFF2-40B4-BE49-F238E27FC236}">
                <a16:creationId xmlns:a16="http://schemas.microsoft.com/office/drawing/2014/main" id="{4E3FA01E-1F50-E18C-8B00-3900FDDB1FFD}"/>
              </a:ext>
            </a:extLst>
          </p:cNvPr>
          <p:cNvSpPr txBox="1"/>
          <p:nvPr/>
        </p:nvSpPr>
        <p:spPr>
          <a:xfrm>
            <a:off x="320356" y="1270326"/>
            <a:ext cx="115512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9600">
                <a:ln w="571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9600">
              <a:ln w="571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E38299-33FB-4600-7829-32C904C346B1}"/>
              </a:ext>
            </a:extLst>
          </p:cNvPr>
          <p:cNvSpPr txBox="1"/>
          <p:nvPr/>
        </p:nvSpPr>
        <p:spPr>
          <a:xfrm>
            <a:off x="8183881" y="2585303"/>
            <a:ext cx="4008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80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96103-F327-B5F2-D1BC-BC9E2C406A72}"/>
              </a:ext>
            </a:extLst>
          </p:cNvPr>
          <p:cNvSpPr txBox="1"/>
          <p:nvPr/>
        </p:nvSpPr>
        <p:spPr>
          <a:xfrm>
            <a:off x="9895685" y="6039754"/>
            <a:ext cx="2296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40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anose="02000503000000020004" pitchFamily="2" charset="0"/>
                <a:ea typeface="思源黑体 CN Medium" panose="020B0600000000000000" pitchFamily="34" charset="-122"/>
              </a:rPr>
              <a:t>EduFive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6603A5-EBCC-4A9D-CB2D-0673A355F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44" b="91574" l="10000" r="57552">
                        <a14:backgroundMark x1="17656" y1="17685" x2="12552" y2="39352"/>
                        <a14:backgroundMark x1="20938" y1="17963" x2="14010" y2="43611"/>
                        <a14:backgroundMark x1="16250" y1="18426" x2="11510" y2="33796"/>
                        <a14:backgroundMark x1="18854" y1="13241" x2="31302" y2="23056"/>
                        <a14:backgroundMark x1="29219" y1="23796" x2="32500" y2="35463"/>
                        <a14:backgroundMark x1="32604" y1="36389" x2="34063" y2="47130"/>
                        <a14:backgroundMark x1="24219" y1="23981" x2="15052" y2="42870"/>
                        <a14:backgroundMark x1="15990" y1="41759" x2="17813" y2="56204"/>
                        <a14:backgroundMark x1="22292" y1="27037" x2="30417" y2="27500"/>
                        <a14:backgroundMark x1="53229" y1="22130" x2="53073" y2="37037"/>
                        <a14:backgroundMark x1="50990" y1="29815" x2="53073" y2="43611"/>
                        <a14:backgroundMark x1="50833" y1="41944" x2="50833" y2="41944"/>
                        <a14:backgroundMark x1="16875" y1="41481" x2="16875" y2="41481"/>
                        <a14:backgroundMark x1="17969" y1="49167" x2="17969" y2="49167"/>
                        <a14:backgroundMark x1="17813" y1="45000" x2="17813" y2="45000"/>
                        <a14:backgroundMark x1="17813" y1="36389" x2="19531" y2="55000"/>
                        <a14:backgroundMark x1="19115" y1="57315" x2="18750" y2="63889"/>
                        <a14:backgroundMark x1="21198" y1="56389" x2="19271" y2="62222"/>
                        <a14:backgroundMark x1="34583" y1="44722" x2="33021" y2="56204"/>
                        <a14:backgroundMark x1="21615" y1="57778" x2="21094" y2="61111"/>
                        <a14:backgroundMark x1="49948" y1="42685" x2="49948" y2="42685"/>
                        <a14:backgroundMark x1="52031" y1="47130" x2="54792" y2="51759"/>
                        <a14:backgroundMark x1="52188" y1="49907" x2="53854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104"/>
          <a:stretch/>
        </p:blipFill>
        <p:spPr>
          <a:xfrm flipH="1">
            <a:off x="-277404" y="2146820"/>
            <a:ext cx="5713004" cy="53652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2D02428-1054-89E2-F347-A6B135997205}"/>
              </a:ext>
            </a:extLst>
          </p:cNvPr>
          <p:cNvGrpSpPr/>
          <p:nvPr/>
        </p:nvGrpSpPr>
        <p:grpSpPr>
          <a:xfrm>
            <a:off x="3934458" y="-86167"/>
            <a:ext cx="4323079" cy="1569660"/>
            <a:chOff x="3317240" y="381532"/>
            <a:chExt cx="5557520" cy="2193758"/>
          </a:xfrm>
        </p:grpSpPr>
        <p:pic>
          <p:nvPicPr>
            <p:cNvPr id="22" name="图片 38">
              <a:extLst>
                <a:ext uri="{FF2B5EF4-FFF2-40B4-BE49-F238E27FC236}">
                  <a16:creationId xmlns:a16="http://schemas.microsoft.com/office/drawing/2014/main" id="{05B0C987-451B-6CD1-7189-CA1D0252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4C0C9D-E0FC-05D5-CA3B-547B51DFC856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54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54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8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BE1AE1C7-945F-5349-9D3D-889D65321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任意多边形 33">
            <a:extLst>
              <a:ext uri="{FF2B5EF4-FFF2-40B4-BE49-F238E27FC236}">
                <a16:creationId xmlns:a16="http://schemas.microsoft.com/office/drawing/2014/main" id="{060F65E5-D9C0-4C9A-9E47-A7F0D08C17BE}"/>
              </a:ext>
            </a:extLst>
          </p:cNvPr>
          <p:cNvSpPr>
            <a:spLocks/>
          </p:cNvSpPr>
          <p:nvPr/>
        </p:nvSpPr>
        <p:spPr bwMode="auto">
          <a:xfrm flipH="1">
            <a:off x="2295654" y="1509691"/>
            <a:ext cx="8875178" cy="1576155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3D1E0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VNI-Avo" pitchFamily="2" charset="0"/>
              <a:ea typeface="inpin heiti" charset="-122"/>
            </a:endParaRPr>
          </a:p>
        </p:txBody>
      </p:sp>
      <p:sp>
        <p:nvSpPr>
          <p:cNvPr id="133" name="任意多边形 34">
            <a:extLst>
              <a:ext uri="{FF2B5EF4-FFF2-40B4-BE49-F238E27FC236}">
                <a16:creationId xmlns:a16="http://schemas.microsoft.com/office/drawing/2014/main" id="{FD3A067A-8E64-41A8-A2F7-278CED733642}"/>
              </a:ext>
            </a:extLst>
          </p:cNvPr>
          <p:cNvSpPr>
            <a:spLocks/>
          </p:cNvSpPr>
          <p:nvPr/>
        </p:nvSpPr>
        <p:spPr bwMode="auto">
          <a:xfrm flipH="1">
            <a:off x="4574732" y="3382941"/>
            <a:ext cx="7102917" cy="1576117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ECB6CE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VNI-Avo" pitchFamily="2" charset="0"/>
              <a:ea typeface="inpin heiti" charset="-122"/>
            </a:endParaRPr>
          </a:p>
        </p:txBody>
      </p:sp>
      <p:sp>
        <p:nvSpPr>
          <p:cNvPr id="134" name="任意多边形 39">
            <a:extLst>
              <a:ext uri="{FF2B5EF4-FFF2-40B4-BE49-F238E27FC236}">
                <a16:creationId xmlns:a16="http://schemas.microsoft.com/office/drawing/2014/main" id="{6C7B40CE-8508-4156-B8A6-76DFA05BB7E2}"/>
              </a:ext>
            </a:extLst>
          </p:cNvPr>
          <p:cNvSpPr>
            <a:spLocks/>
          </p:cNvSpPr>
          <p:nvPr/>
        </p:nvSpPr>
        <p:spPr bwMode="auto">
          <a:xfrm flipH="1">
            <a:off x="489083" y="1506245"/>
            <a:ext cx="1628518" cy="1579397"/>
          </a:xfrm>
          <a:custGeom>
            <a:avLst/>
            <a:gdLst>
              <a:gd name="T0" fmla="*/ 0 w 3720214"/>
              <a:gd name="T1" fmla="*/ 0 h 925514"/>
              <a:gd name="T2" fmla="*/ 703352 w 3720214"/>
              <a:gd name="T3" fmla="*/ 0 h 925514"/>
              <a:gd name="T4" fmla="*/ 703352 w 3720214"/>
              <a:gd name="T5" fmla="*/ 925508 h 925514"/>
              <a:gd name="T6" fmla="*/ 0 w 3720214"/>
              <a:gd name="T7" fmla="*/ 925508 h 925514"/>
              <a:gd name="T8" fmla="*/ 0 60000 65536"/>
              <a:gd name="T9" fmla="*/ 0 60000 65536"/>
              <a:gd name="T10" fmla="*/ 0 60000 65536"/>
              <a:gd name="T11" fmla="*/ 0 60000 65536"/>
              <a:gd name="T12" fmla="*/ 0 w 3720214"/>
              <a:gd name="T13" fmla="*/ 0 h 925514"/>
              <a:gd name="T14" fmla="*/ 3720214 w 3720214"/>
              <a:gd name="T15" fmla="*/ 925514 h 9255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0214" h="925514">
                <a:moveTo>
                  <a:pt x="0" y="0"/>
                </a:moveTo>
                <a:lnTo>
                  <a:pt x="3720214" y="0"/>
                </a:lnTo>
                <a:lnTo>
                  <a:pt x="3720214" y="925514"/>
                </a:lnTo>
                <a:lnTo>
                  <a:pt x="0" y="925514"/>
                </a:lnTo>
                <a:lnTo>
                  <a:pt x="0" y="0"/>
                </a:lnTo>
                <a:close/>
              </a:path>
            </a:pathLst>
          </a:custGeom>
          <a:solidFill>
            <a:srgbClr val="F3D1E0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35" name="任意多边形 40">
            <a:extLst>
              <a:ext uri="{FF2B5EF4-FFF2-40B4-BE49-F238E27FC236}">
                <a16:creationId xmlns:a16="http://schemas.microsoft.com/office/drawing/2014/main" id="{4880F2CA-C7A2-45EF-AE43-C62304DBB1D1}"/>
              </a:ext>
            </a:extLst>
          </p:cNvPr>
          <p:cNvSpPr>
            <a:spLocks/>
          </p:cNvSpPr>
          <p:nvPr/>
        </p:nvSpPr>
        <p:spPr bwMode="auto">
          <a:xfrm flipH="1">
            <a:off x="2693269" y="3373416"/>
            <a:ext cx="1638300" cy="1576117"/>
          </a:xfrm>
          <a:custGeom>
            <a:avLst/>
            <a:gdLst>
              <a:gd name="T0" fmla="*/ 0 w 3720214"/>
              <a:gd name="T1" fmla="*/ 0 h 925514"/>
              <a:gd name="T2" fmla="*/ 317720 w 3720214"/>
              <a:gd name="T3" fmla="*/ 0 h 925514"/>
              <a:gd name="T4" fmla="*/ 317720 w 3720214"/>
              <a:gd name="T5" fmla="*/ 925511 h 925514"/>
              <a:gd name="T6" fmla="*/ 0 w 3720214"/>
              <a:gd name="T7" fmla="*/ 925511 h 925514"/>
              <a:gd name="T8" fmla="*/ 0 60000 65536"/>
              <a:gd name="T9" fmla="*/ 0 60000 65536"/>
              <a:gd name="T10" fmla="*/ 0 60000 65536"/>
              <a:gd name="T11" fmla="*/ 0 60000 65536"/>
              <a:gd name="T12" fmla="*/ 0 w 3720214"/>
              <a:gd name="T13" fmla="*/ 0 h 925514"/>
              <a:gd name="T14" fmla="*/ 3720214 w 3720214"/>
              <a:gd name="T15" fmla="*/ 925514 h 9255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0214" h="925514">
                <a:moveTo>
                  <a:pt x="0" y="0"/>
                </a:moveTo>
                <a:lnTo>
                  <a:pt x="3720214" y="0"/>
                </a:lnTo>
                <a:lnTo>
                  <a:pt x="3720214" y="925514"/>
                </a:lnTo>
                <a:lnTo>
                  <a:pt x="0" y="925514"/>
                </a:lnTo>
                <a:lnTo>
                  <a:pt x="0" y="0"/>
                </a:lnTo>
                <a:close/>
              </a:path>
            </a:pathLst>
          </a:custGeom>
          <a:solidFill>
            <a:srgbClr val="ECB6CE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37" name="文本框 47">
            <a:extLst>
              <a:ext uri="{FF2B5EF4-FFF2-40B4-BE49-F238E27FC236}">
                <a16:creationId xmlns:a16="http://schemas.microsoft.com/office/drawing/2014/main" id="{82FD693B-3CE1-4C04-8D75-008A8F61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8014" y="1674273"/>
            <a:ext cx="94678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vi-VN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Đọc lưu loát, diễn cảm cả bài</a:t>
            </a:r>
            <a:endParaRPr lang="en-US" altLang="zh-CN" sz="4000" b="1">
              <a:solidFill>
                <a:srgbClr val="C00000"/>
              </a:solidFill>
              <a:latin typeface="iCiel Baliho Script" pitchFamily="2" charset="0"/>
              <a:ea typeface="inpin heiti" charset="-122"/>
              <a:sym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G</a:t>
            </a:r>
            <a:r>
              <a:rPr lang="vi-VN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iọng nhẹ</a:t>
            </a:r>
            <a:r>
              <a:rPr lang="en-US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 </a:t>
            </a:r>
            <a:r>
              <a:rPr lang="vi-VN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nhàng, trang trọng.</a:t>
            </a:r>
          </a:p>
        </p:txBody>
      </p:sp>
      <p:sp>
        <p:nvSpPr>
          <p:cNvPr id="138" name="文本框 47">
            <a:extLst>
              <a:ext uri="{FF2B5EF4-FFF2-40B4-BE49-F238E27FC236}">
                <a16:creationId xmlns:a16="http://schemas.microsoft.com/office/drawing/2014/main" id="{82FD693B-3CE1-4C04-8D75-008A8F61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8202" y="3719152"/>
            <a:ext cx="874311" cy="8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57150">
                  <a:solidFill>
                    <a:schemeClr val="bg1"/>
                  </a:solidFill>
                </a:ln>
                <a:solidFill>
                  <a:srgbClr val="C00000"/>
                </a:solidFill>
                <a:latin typeface="iCiel Gotham Ultra" pitchFamily="50" charset="0"/>
                <a:ea typeface="inpin heiti" charset="-122"/>
                <a:cs typeface="iCiel Gotham Ultra" pitchFamily="50" charset="0"/>
                <a:sym typeface="微软雅黑" panose="020B0503020204020204" pitchFamily="34" charset="-122"/>
              </a:rPr>
              <a:t>2</a:t>
            </a:r>
            <a:endParaRPr lang="zh-CN" altLang="en-US" sz="3200" b="1" dirty="0">
              <a:ln w="57150">
                <a:solidFill>
                  <a:schemeClr val="bg1"/>
                </a:solidFill>
              </a:ln>
              <a:solidFill>
                <a:srgbClr val="C00000"/>
              </a:solidFill>
              <a:latin typeface="iCiel Gotham Ultra" pitchFamily="50" charset="0"/>
              <a:ea typeface="inpin heiti" charset="-122"/>
              <a:cs typeface="iCiel Gotham Ultra" pitchFamily="50" charset="0"/>
              <a:sym typeface="微软雅黑" panose="020B0503020204020204" pitchFamily="34" charset="-122"/>
            </a:endParaRPr>
          </a:p>
        </p:txBody>
      </p:sp>
      <p:sp>
        <p:nvSpPr>
          <p:cNvPr id="139" name="文本框 47">
            <a:extLst>
              <a:ext uri="{FF2B5EF4-FFF2-40B4-BE49-F238E27FC236}">
                <a16:creationId xmlns:a16="http://schemas.microsoft.com/office/drawing/2014/main" id="{82FD693B-3CE1-4C04-8D75-008A8F61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022" y="1851508"/>
            <a:ext cx="666019" cy="8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57150">
                  <a:solidFill>
                    <a:schemeClr val="bg1"/>
                  </a:solidFill>
                </a:ln>
                <a:solidFill>
                  <a:srgbClr val="C00000"/>
                </a:solidFill>
                <a:latin typeface="iCiel Gotham Ultra" pitchFamily="50" charset="0"/>
                <a:ea typeface="inpin heiti" charset="-122"/>
                <a:cs typeface="iCiel Gotham Ultra" pitchFamily="50" charset="0"/>
                <a:sym typeface="微软雅黑" panose="020B0503020204020204" pitchFamily="34" charset="-122"/>
              </a:rPr>
              <a:t>1</a:t>
            </a:r>
            <a:endParaRPr lang="zh-CN" altLang="en-US" sz="3200" b="1" dirty="0">
              <a:ln w="57150">
                <a:solidFill>
                  <a:schemeClr val="bg1"/>
                </a:solidFill>
              </a:ln>
              <a:solidFill>
                <a:srgbClr val="C00000"/>
              </a:solidFill>
              <a:latin typeface="iCiel Gotham Ultra" pitchFamily="50" charset="0"/>
              <a:ea typeface="inpin heiti" charset="-122"/>
              <a:cs typeface="iCiel Gotham Ultra" pitchFamily="50" charset="0"/>
              <a:sym typeface="微软雅黑" panose="020B0503020204020204" pitchFamily="34" charset="-122"/>
            </a:endParaRPr>
          </a:p>
        </p:txBody>
      </p:sp>
      <p:sp>
        <p:nvSpPr>
          <p:cNvPr id="140" name="文本框 47">
            <a:extLst>
              <a:ext uri="{FF2B5EF4-FFF2-40B4-BE49-F238E27FC236}">
                <a16:creationId xmlns:a16="http://schemas.microsoft.com/office/drawing/2014/main" id="{82FD693B-3CE1-4C04-8D75-008A8F61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837" y="3463437"/>
            <a:ext cx="94678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Hiểu các từ ngữ, câu, đoạn trong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bài, diễn biến của câu chuyện.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4000" b="1" dirty="0">
              <a:solidFill>
                <a:srgbClr val="C00000"/>
              </a:solidFill>
              <a:latin typeface="iCiel Baliho Script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41" name="任意多边形 34">
            <a:extLst>
              <a:ext uri="{FF2B5EF4-FFF2-40B4-BE49-F238E27FC236}">
                <a16:creationId xmlns:a16="http://schemas.microsoft.com/office/drawing/2014/main" id="{FD3A067A-8E64-41A8-A2F7-278CED733642}"/>
              </a:ext>
            </a:extLst>
          </p:cNvPr>
          <p:cNvSpPr>
            <a:spLocks/>
          </p:cNvSpPr>
          <p:nvPr/>
        </p:nvSpPr>
        <p:spPr bwMode="auto">
          <a:xfrm flipH="1">
            <a:off x="5565648" y="5174134"/>
            <a:ext cx="6519583" cy="1576117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E8A6C4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VNI-Avo" pitchFamily="2" charset="0"/>
              <a:ea typeface="inpin heiti" charset="-122"/>
            </a:endParaRPr>
          </a:p>
        </p:txBody>
      </p:sp>
      <p:sp>
        <p:nvSpPr>
          <p:cNvPr id="142" name="任意多边形 40">
            <a:extLst>
              <a:ext uri="{FF2B5EF4-FFF2-40B4-BE49-F238E27FC236}">
                <a16:creationId xmlns:a16="http://schemas.microsoft.com/office/drawing/2014/main" id="{4880F2CA-C7A2-45EF-AE43-C62304DBB1D1}"/>
              </a:ext>
            </a:extLst>
          </p:cNvPr>
          <p:cNvSpPr>
            <a:spLocks/>
          </p:cNvSpPr>
          <p:nvPr/>
        </p:nvSpPr>
        <p:spPr bwMode="auto">
          <a:xfrm flipH="1">
            <a:off x="3684184" y="5164609"/>
            <a:ext cx="1638300" cy="1576117"/>
          </a:xfrm>
          <a:custGeom>
            <a:avLst/>
            <a:gdLst>
              <a:gd name="T0" fmla="*/ 0 w 3720214"/>
              <a:gd name="T1" fmla="*/ 0 h 925514"/>
              <a:gd name="T2" fmla="*/ 317720 w 3720214"/>
              <a:gd name="T3" fmla="*/ 0 h 925514"/>
              <a:gd name="T4" fmla="*/ 317720 w 3720214"/>
              <a:gd name="T5" fmla="*/ 925511 h 925514"/>
              <a:gd name="T6" fmla="*/ 0 w 3720214"/>
              <a:gd name="T7" fmla="*/ 925511 h 925514"/>
              <a:gd name="T8" fmla="*/ 0 60000 65536"/>
              <a:gd name="T9" fmla="*/ 0 60000 65536"/>
              <a:gd name="T10" fmla="*/ 0 60000 65536"/>
              <a:gd name="T11" fmla="*/ 0 60000 65536"/>
              <a:gd name="T12" fmla="*/ 0 w 3720214"/>
              <a:gd name="T13" fmla="*/ 0 h 925514"/>
              <a:gd name="T14" fmla="*/ 3720214 w 3720214"/>
              <a:gd name="T15" fmla="*/ 925514 h 9255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20214" h="925514">
                <a:moveTo>
                  <a:pt x="0" y="0"/>
                </a:moveTo>
                <a:lnTo>
                  <a:pt x="3720214" y="0"/>
                </a:lnTo>
                <a:lnTo>
                  <a:pt x="3720214" y="925514"/>
                </a:lnTo>
                <a:lnTo>
                  <a:pt x="0" y="925514"/>
                </a:lnTo>
                <a:lnTo>
                  <a:pt x="0" y="0"/>
                </a:lnTo>
                <a:close/>
              </a:path>
            </a:pathLst>
          </a:custGeom>
          <a:solidFill>
            <a:srgbClr val="E8A6C4"/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43" name="文本框 47">
            <a:extLst>
              <a:ext uri="{FF2B5EF4-FFF2-40B4-BE49-F238E27FC236}">
                <a16:creationId xmlns:a16="http://schemas.microsoft.com/office/drawing/2014/main" id="{82FD693B-3CE1-4C04-8D75-008A8F61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117" y="5510345"/>
            <a:ext cx="874311" cy="88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57150">
                  <a:solidFill>
                    <a:schemeClr val="bg1"/>
                  </a:solidFill>
                </a:ln>
                <a:solidFill>
                  <a:srgbClr val="C00000"/>
                </a:solidFill>
                <a:latin typeface="iCiel Gotham Ultra" pitchFamily="50" charset="0"/>
                <a:ea typeface="inpin heiti" charset="-122"/>
                <a:cs typeface="iCiel Gotham Ultra" pitchFamily="50" charset="0"/>
                <a:sym typeface="微软雅黑" panose="020B0503020204020204" pitchFamily="34" charset="-122"/>
              </a:rPr>
              <a:t>3</a:t>
            </a:r>
            <a:endParaRPr lang="zh-CN" altLang="en-US" sz="3200" b="1" dirty="0">
              <a:ln w="57150">
                <a:solidFill>
                  <a:schemeClr val="bg1"/>
                </a:solidFill>
              </a:ln>
              <a:solidFill>
                <a:srgbClr val="C00000"/>
              </a:solidFill>
              <a:latin typeface="iCiel Gotham Ultra" pitchFamily="50" charset="0"/>
              <a:ea typeface="inpin heiti" charset="-122"/>
              <a:cs typeface="iCiel Gotham Ultra" pitchFamily="50" charset="0"/>
              <a:sym typeface="微软雅黑" panose="020B0503020204020204" pitchFamily="34" charset="-122"/>
            </a:endParaRPr>
          </a:p>
        </p:txBody>
      </p:sp>
      <p:sp>
        <p:nvSpPr>
          <p:cNvPr id="144" name="文本框 47">
            <a:extLst>
              <a:ext uri="{FF2B5EF4-FFF2-40B4-BE49-F238E27FC236}">
                <a16:creationId xmlns:a16="http://schemas.microsoft.com/office/drawing/2014/main" id="{82FD693B-3CE1-4C04-8D75-008A8F61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7417" y="5559690"/>
            <a:ext cx="94678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>
                <a:solidFill>
                  <a:srgbClr val="C00000"/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rPr>
              <a:t>Hiểu ý nghĩa của bài.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4000" b="1" dirty="0">
              <a:solidFill>
                <a:srgbClr val="C00000"/>
              </a:solidFill>
              <a:latin typeface="iCiel Baliho Script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F8AD1609-CDB6-1869-FCD0-851F50750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79634" y="230962"/>
            <a:ext cx="6442166" cy="893500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CD8D00C7-A783-0BB5-5A93-2FC66DCE4380}"/>
              </a:ext>
            </a:extLst>
          </p:cNvPr>
          <p:cNvSpPr txBox="1"/>
          <p:nvPr/>
        </p:nvSpPr>
        <p:spPr>
          <a:xfrm>
            <a:off x="3427940" y="310575"/>
            <a:ext cx="5422899" cy="741675"/>
          </a:xfrm>
          <a:prstGeom prst="rect">
            <a:avLst/>
          </a:prstGeom>
        </p:spPr>
        <p:txBody>
          <a:bodyPr wrap="square" lIns="0" tIns="0" rIns="0" bIns="0" rtlCol="0" anchor="t">
            <a:prstTxWarp prst="textPlain">
              <a:avLst/>
            </a:prstTxWarp>
            <a:spAutoFit/>
          </a:bodyPr>
          <a:lstStyle/>
          <a:p>
            <a:pPr algn="ctr">
              <a:lnSpc>
                <a:spcPts val="5040"/>
              </a:lnSpc>
            </a:pPr>
            <a:r>
              <a:rPr lang="vi-VN" sz="3600" b="1" spc="144">
                <a:solidFill>
                  <a:srgbClr val="002060"/>
                </a:solidFill>
                <a:latin typeface="iCiel Soup of Justice" pitchFamily="2" charset="0"/>
              </a:rPr>
              <a:t>Mục tiêu bài học</a:t>
            </a:r>
            <a:endParaRPr lang="en-US" sz="3600" b="1" spc="144">
              <a:solidFill>
                <a:srgbClr val="002060"/>
              </a:solidFill>
              <a:latin typeface="iCiel Soup of Justice" pitchFamily="2" charset="0"/>
            </a:endParaRPr>
          </a:p>
        </p:txBody>
      </p:sp>
      <p:pic>
        <p:nvPicPr>
          <p:cNvPr id="2" name="Picture 24">
            <a:extLst>
              <a:ext uri="{FF2B5EF4-FFF2-40B4-BE49-F238E27FC236}">
                <a16:creationId xmlns:a16="http://schemas.microsoft.com/office/drawing/2014/main" id="{02B45626-F21E-F67B-4C7B-520BD1360E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3169"/>
          <a:stretch/>
        </p:blipFill>
        <p:spPr>
          <a:xfrm flipH="1">
            <a:off x="16998" y="2672180"/>
            <a:ext cx="2639708" cy="417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0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3D7D3780-E061-4ECC-0AC6-4B17C39A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604317B-F82B-5A56-6F9A-9A84CEC6EFFE}"/>
              </a:ext>
            </a:extLst>
          </p:cNvPr>
          <p:cNvGrpSpPr/>
          <p:nvPr/>
        </p:nvGrpSpPr>
        <p:grpSpPr>
          <a:xfrm>
            <a:off x="5762171" y="4756665"/>
            <a:ext cx="6245573" cy="1941568"/>
            <a:chOff x="5762171" y="4756665"/>
            <a:chExt cx="6245573" cy="1941568"/>
          </a:xfrm>
        </p:grpSpPr>
        <p:sp>
          <p:nvSpPr>
            <p:cNvPr id="7" name="任意多边形 34">
              <a:extLst>
                <a:ext uri="{FF2B5EF4-FFF2-40B4-BE49-F238E27FC236}">
                  <a16:creationId xmlns:a16="http://schemas.microsoft.com/office/drawing/2014/main" id="{FD3A067A-8E64-41A8-A2F7-278CED7336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62171" y="4756665"/>
              <a:ext cx="6245573" cy="1936695"/>
            </a:xfrm>
            <a:prstGeom prst="roundRect">
              <a:avLst/>
            </a:prstGeom>
            <a:solidFill>
              <a:srgbClr val="A3D5CE"/>
            </a:solidFill>
            <a:ln w="38100">
              <a:solidFill>
                <a:schemeClr val="tx1"/>
              </a:solidFill>
              <a:prstDash val="sysDash"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9" name="文本框 47">
              <a:extLst>
                <a:ext uri="{FF2B5EF4-FFF2-40B4-BE49-F238E27FC236}">
                  <a16:creationId xmlns:a16="http://schemas.microsoft.com/office/drawing/2014/main" id="{82FD693B-3CE1-4C04-8D75-008A8F61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5732" y="4820796"/>
              <a:ext cx="5581920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vi-VN" altLang="zh-CN" sz="3200" b="1">
                  <a:latin typeface="iCiel Baliho Script" pitchFamily="2" charset="0"/>
                </a:rPr>
                <a:t>Ông là người chính trực, hiền hòa. Được tôn vinh là người Thầy đứng đầu trong các nhà giáo Việt Nam từ xưa đến nay. </a:t>
              </a:r>
              <a:endParaRPr lang="zh-CN" altLang="en-US" sz="3200" b="1">
                <a:latin typeface="iCiel Baliho Script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416982-8A6B-C1A0-7EE4-72D4B0BF62F8}"/>
              </a:ext>
            </a:extLst>
          </p:cNvPr>
          <p:cNvGrpSpPr/>
          <p:nvPr/>
        </p:nvGrpSpPr>
        <p:grpSpPr>
          <a:xfrm>
            <a:off x="5762170" y="1729746"/>
            <a:ext cx="6245572" cy="1662861"/>
            <a:chOff x="5762170" y="1729746"/>
            <a:chExt cx="6245572" cy="1662861"/>
          </a:xfrm>
        </p:grpSpPr>
        <p:sp>
          <p:nvSpPr>
            <p:cNvPr id="6" name="任意多边形 33">
              <a:extLst>
                <a:ext uri="{FF2B5EF4-FFF2-40B4-BE49-F238E27FC236}">
                  <a16:creationId xmlns:a16="http://schemas.microsoft.com/office/drawing/2014/main" id="{060F65E5-D9C0-4C9A-9E47-A7F0D08C17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62170" y="1729746"/>
              <a:ext cx="6245572" cy="1146534"/>
            </a:xfrm>
            <a:prstGeom prst="roundRect">
              <a:avLst/>
            </a:prstGeom>
            <a:solidFill>
              <a:srgbClr val="E5F3F1"/>
            </a:solidFill>
            <a:ln w="38100">
              <a:solidFill>
                <a:schemeClr val="tx1"/>
              </a:solidFill>
              <a:prstDash val="sysDash"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文本框 47">
              <a:extLst>
                <a:ext uri="{FF2B5EF4-FFF2-40B4-BE49-F238E27FC236}">
                  <a16:creationId xmlns:a16="http://schemas.microsoft.com/office/drawing/2014/main" id="{82FD693B-3CE1-4C04-8D75-008A8F61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5730" y="1822947"/>
              <a:ext cx="558192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vi-VN" altLang="zh-CN" sz="3200" b="1">
                  <a:latin typeface="iCiel Baliho Script" pitchFamily="2" charset="0"/>
                </a:rPr>
                <a:t>Ông là nhà giáo, nhà văn hóa, nhà thơ lớn ở đời nhà Trần.</a:t>
              </a:r>
              <a:endParaRPr lang="zh-CN" altLang="en-US" sz="3200" b="1">
                <a:latin typeface="iCiel Baliho Script" pitchFamily="2" charset="0"/>
              </a:endParaRPr>
            </a:p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Ciel Baliho Script" pitchFamily="2" charset="0"/>
                <a:ea typeface="inpin heiti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62A027-A300-4B17-304B-A9D5E3E483B1}"/>
              </a:ext>
            </a:extLst>
          </p:cNvPr>
          <p:cNvGrpSpPr/>
          <p:nvPr/>
        </p:nvGrpSpPr>
        <p:grpSpPr>
          <a:xfrm>
            <a:off x="5762169" y="3085443"/>
            <a:ext cx="6245573" cy="1476375"/>
            <a:chOff x="5762169" y="3085443"/>
            <a:chExt cx="6245573" cy="1476375"/>
          </a:xfrm>
        </p:grpSpPr>
        <p:sp>
          <p:nvSpPr>
            <p:cNvPr id="11" name="任意多边形 34">
              <a:extLst>
                <a:ext uri="{FF2B5EF4-FFF2-40B4-BE49-F238E27FC236}">
                  <a16:creationId xmlns:a16="http://schemas.microsoft.com/office/drawing/2014/main" id="{FD3A067A-8E64-41A8-A2F7-278CED7336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62169" y="3085443"/>
              <a:ext cx="6245573" cy="1476375"/>
            </a:xfrm>
            <a:prstGeom prst="roundRect">
              <a:avLst/>
            </a:prstGeom>
            <a:solidFill>
              <a:srgbClr val="CAE8E4"/>
            </a:solidFill>
            <a:ln w="38100">
              <a:solidFill>
                <a:schemeClr val="tx1"/>
              </a:solidFill>
              <a:prstDash val="sysDash"/>
            </a:ln>
          </p:spPr>
          <p:txBody>
            <a:bodyPr anchor="ctr"/>
            <a:lstStyle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文本框 47">
              <a:extLst>
                <a:ext uri="{FF2B5EF4-FFF2-40B4-BE49-F238E27FC236}">
                  <a16:creationId xmlns:a16="http://schemas.microsoft.com/office/drawing/2014/main" id="{82FD693B-3CE1-4C04-8D75-008A8F61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3995" y="3384656"/>
              <a:ext cx="5581920" cy="99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vi-VN" altLang="zh-CN" sz="3200" b="1">
                  <a:latin typeface="iCiel Baliho Script" pitchFamily="2" charset="0"/>
                </a:rPr>
                <a:t>Ông đỗ đạt cao, nhưng không làm quan mà mở trường dạy học ở nhà.</a:t>
              </a:r>
              <a:endParaRPr lang="zh-CN" altLang="en-US" sz="3200" b="1">
                <a:latin typeface="iCiel Baliho Script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8" y="311150"/>
            <a:ext cx="4739261" cy="6235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8AC02E-6259-41D5-CBC2-DC48ED971A65}"/>
              </a:ext>
            </a:extLst>
          </p:cNvPr>
          <p:cNvGrpSpPr/>
          <p:nvPr/>
        </p:nvGrpSpPr>
        <p:grpSpPr>
          <a:xfrm>
            <a:off x="6173505" y="119827"/>
            <a:ext cx="5422900" cy="1332176"/>
            <a:chOff x="3898899" y="322784"/>
            <a:chExt cx="5422900" cy="1332176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18AB8EC7-BB54-57A6-5017-18CC7C37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898900" y="372558"/>
              <a:ext cx="5422899" cy="1282402"/>
            </a:xfrm>
            <a:prstGeom prst="rect">
              <a:avLst/>
            </a:prstGeom>
          </p:spPr>
        </p:pic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DB27CDC8-FF39-69EF-D19B-E3A7E148550D}"/>
                </a:ext>
              </a:extLst>
            </p:cNvPr>
            <p:cNvSpPr txBox="1"/>
            <p:nvPr/>
          </p:nvSpPr>
          <p:spPr>
            <a:xfrm>
              <a:off x="3898899" y="322784"/>
              <a:ext cx="5422899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de-DE" sz="4800" b="1" spc="144">
                  <a:solidFill>
                    <a:srgbClr val="C00000"/>
                  </a:solidFill>
                  <a:latin typeface="iCiel Soup of Justice" pitchFamily="2" charset="0"/>
                </a:rPr>
                <a:t>Chu Văn An</a:t>
              </a:r>
            </a:p>
            <a:p>
              <a:pPr algn="ctr">
                <a:lnSpc>
                  <a:spcPts val="5040"/>
                </a:lnSpc>
              </a:pPr>
              <a:r>
                <a:rPr lang="de-DE" sz="4800" b="1" spc="144">
                  <a:solidFill>
                    <a:srgbClr val="C00000"/>
                  </a:solidFill>
                  <a:latin typeface="iCiel Soup of Justice" pitchFamily="2" charset="0"/>
                </a:rPr>
                <a:t>(1292 – 1370)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1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7F2C6AD9-DB18-454F-6EA9-EE985D50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38" t="14086" r="5597" b="17067"/>
          <a:stretch/>
        </p:blipFill>
        <p:spPr>
          <a:xfrm>
            <a:off x="320360" y="2133882"/>
            <a:ext cx="6069356" cy="30680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1D6D989E-C818-74ED-AF58-4B68BF9276E3}"/>
              </a:ext>
            </a:extLst>
          </p:cNvPr>
          <p:cNvSpPr/>
          <p:nvPr/>
        </p:nvSpPr>
        <p:spPr>
          <a:xfrm>
            <a:off x="1938179" y="5524628"/>
            <a:ext cx="8315641" cy="1079817"/>
          </a:xfrm>
          <a:prstGeom prst="flowChartTerminator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latin typeface="iCiel Baliho Script" pitchFamily="2" charset="0"/>
            </a:endParaRPr>
          </a:p>
        </p:txBody>
      </p:sp>
      <p:sp>
        <p:nvSpPr>
          <p:cNvPr id="9" name="文本框 47">
            <a:extLst>
              <a:ext uri="{FF2B5EF4-FFF2-40B4-BE49-F238E27FC236}">
                <a16:creationId xmlns:a16="http://schemas.microsoft.com/office/drawing/2014/main" id="{82FD693B-3CE1-4C04-8D75-008A8F61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859" y="5623505"/>
            <a:ext cx="7097699" cy="85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>
                <a:ln w="28575">
                  <a:noFill/>
                </a:ln>
                <a:solidFill>
                  <a:srgbClr val="FF6600"/>
                </a:solidFill>
                <a:latin typeface="iCiel Soup of Justice" pitchFamily="2" charset="0"/>
                <a:ea typeface="inpin heiti" charset="-122"/>
                <a:sym typeface="微软雅黑" panose="020B0503020204020204" pitchFamily="34" charset="-122"/>
              </a:rPr>
              <a:t>Sách giáo khoa Tiếng Việt 5 – tập 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>
                <a:ln w="28575">
                  <a:noFill/>
                </a:ln>
                <a:solidFill>
                  <a:srgbClr val="FF6600"/>
                </a:solidFill>
                <a:latin typeface="iCiel Soup of Justice" pitchFamily="2" charset="0"/>
                <a:ea typeface="inpin heiti" charset="-122"/>
                <a:sym typeface="微软雅黑" panose="020B0503020204020204" pitchFamily="34" charset="-122"/>
              </a:rPr>
              <a:t>trang 79, 80</a:t>
            </a:r>
          </a:p>
        </p:txBody>
      </p:sp>
      <p:sp>
        <p:nvSpPr>
          <p:cNvPr id="4" name="文本框 38">
            <a:extLst>
              <a:ext uri="{FF2B5EF4-FFF2-40B4-BE49-F238E27FC236}">
                <a16:creationId xmlns:a16="http://schemas.microsoft.com/office/drawing/2014/main" id="{3CD47EB8-B923-EAB8-042B-1879AF5AD9A3}"/>
              </a:ext>
            </a:extLst>
          </p:cNvPr>
          <p:cNvSpPr txBox="1"/>
          <p:nvPr/>
        </p:nvSpPr>
        <p:spPr>
          <a:xfrm>
            <a:off x="2488959" y="92821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18BCC-5875-8B8B-902B-12260C87D59E}"/>
              </a:ext>
            </a:extLst>
          </p:cNvPr>
          <p:cNvSpPr txBox="1"/>
          <p:nvPr/>
        </p:nvSpPr>
        <p:spPr>
          <a:xfrm>
            <a:off x="4870514" y="1508243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DD79BD-7901-11E4-1314-2233DFBFF1D9}"/>
              </a:ext>
            </a:extLst>
          </p:cNvPr>
          <p:cNvGrpSpPr/>
          <p:nvPr/>
        </p:nvGrpSpPr>
        <p:grpSpPr>
          <a:xfrm>
            <a:off x="4870514" y="39312"/>
            <a:ext cx="2842257" cy="1031991"/>
            <a:chOff x="3317240" y="381532"/>
            <a:chExt cx="5557520" cy="2193758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4FA9CFC-1DCB-143C-B1DA-23A2A7A42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ECBCA1-C497-1E61-2DAB-A2070D216BE0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22886B-1FED-EE6F-3C43-1526C9380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59" y="2134592"/>
            <a:ext cx="4196397" cy="7694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33966E-BBB2-EC47-2BBF-0A0802E5C88B}"/>
              </a:ext>
            </a:extLst>
          </p:cNvPr>
          <p:cNvSpPr/>
          <p:nvPr/>
        </p:nvSpPr>
        <p:spPr>
          <a:xfrm>
            <a:off x="6771848" y="2134592"/>
            <a:ext cx="769441" cy="7694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6DC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Vector | Colorful cartoon set of numbers for kids, for greeting  cards.vector illustration. esp 10">
            <a:extLst>
              <a:ext uri="{FF2B5EF4-FFF2-40B4-BE49-F238E27FC236}">
                <a16:creationId xmlns:a16="http://schemas.microsoft.com/office/drawing/2014/main" id="{8A1CCB71-CCA8-DC05-1782-1E0A06769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49167" l="2236" r="220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86" b="50000"/>
          <a:stretch/>
        </p:blipFill>
        <p:spPr bwMode="auto">
          <a:xfrm>
            <a:off x="6706626" y="1969908"/>
            <a:ext cx="714640" cy="87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44786CF-9A28-E01B-3371-F9EB18D4BD27}"/>
              </a:ext>
            </a:extLst>
          </p:cNvPr>
          <p:cNvSpPr/>
          <p:nvPr/>
        </p:nvSpPr>
        <p:spPr>
          <a:xfrm>
            <a:off x="6771848" y="3258620"/>
            <a:ext cx="769441" cy="7694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09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Premium Vector | Colorful cartoon set of numbers for kids, for greeting  cards.vector illustration. esp 10">
            <a:extLst>
              <a:ext uri="{FF2B5EF4-FFF2-40B4-BE49-F238E27FC236}">
                <a16:creationId xmlns:a16="http://schemas.microsoft.com/office/drawing/2014/main" id="{294EB084-AB6F-7A5E-68F1-180D2900A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44" b="49167" l="24441" r="40256">
                        <a14:foregroundMark x1="31789" y1="17222" x2="30511" y2="20000"/>
                        <a14:foregroundMark x1="35623" y1="41667" x2="34026" y2="4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12870" r="57488" b="48993"/>
          <a:stretch/>
        </p:blipFill>
        <p:spPr bwMode="auto">
          <a:xfrm>
            <a:off x="6853023" y="3310064"/>
            <a:ext cx="607089" cy="66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55CEE51-4D5F-9F77-D4D6-F176F2C549F0}"/>
              </a:ext>
            </a:extLst>
          </p:cNvPr>
          <p:cNvSpPr/>
          <p:nvPr/>
        </p:nvSpPr>
        <p:spPr>
          <a:xfrm>
            <a:off x="6771848" y="4350737"/>
            <a:ext cx="769441" cy="7694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BD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Premium Vector | Colorful cartoon set of numbers for kids, for greeting  cards.vector illustration. esp 10">
            <a:extLst>
              <a:ext uri="{FF2B5EF4-FFF2-40B4-BE49-F238E27FC236}">
                <a16:creationId xmlns:a16="http://schemas.microsoft.com/office/drawing/2014/main" id="{D9ADB746-EE4E-CA2F-E8AA-B73920656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22" b="50556" l="43131" r="57029">
                        <a14:foregroundMark x1="46486" y1="18333" x2="49361" y2="18056"/>
                        <a14:foregroundMark x1="50958" y1="38889" x2="50319" y2="4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8" t="13703" r="43895" b="50385"/>
          <a:stretch/>
        </p:blipFill>
        <p:spPr bwMode="auto">
          <a:xfrm>
            <a:off x="6938550" y="4419180"/>
            <a:ext cx="436033" cy="6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80F399-B1B7-62D3-F99D-F1777A4A1E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59" y="4340876"/>
            <a:ext cx="5292352" cy="792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DE84F-4E45-6B91-A5FB-7237F92DFB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26" y="3145984"/>
            <a:ext cx="5647655" cy="8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82BCF5F-E6DA-5299-7872-959DDD0D2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03" t="2963" r="6221" b="20328"/>
          <a:stretch/>
        </p:blipFill>
        <p:spPr>
          <a:xfrm>
            <a:off x="0" y="11288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AED7A-566B-15C9-B7FD-581601BDC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728" y="1352717"/>
            <a:ext cx="10076928" cy="1847683"/>
          </a:xfrm>
          <a:prstGeom prst="rect">
            <a:avLst/>
          </a:prstGeom>
        </p:spPr>
      </p:pic>
      <p:pic>
        <p:nvPicPr>
          <p:cNvPr id="4" name="Picture 28">
            <a:extLst>
              <a:ext uri="{FF2B5EF4-FFF2-40B4-BE49-F238E27FC236}">
                <a16:creationId xmlns:a16="http://schemas.microsoft.com/office/drawing/2014/main" id="{D977AFAA-B58E-C9DD-6BCA-5F30933AA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1596" y="1825678"/>
            <a:ext cx="4525207" cy="50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66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1 Free Aesthetic Cute Backgrounds to Download - Onedesblog">
            <a:extLst>
              <a:ext uri="{FF2B5EF4-FFF2-40B4-BE49-F238E27FC236}">
                <a16:creationId xmlns:a16="http://schemas.microsoft.com/office/drawing/2014/main" id="{DE22D263-5B75-B4D5-CD56-24025F6B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" y="-11287"/>
            <a:ext cx="12188550" cy="6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A19F66-1085-4837-5992-861934BFCD83}"/>
              </a:ext>
            </a:extLst>
          </p:cNvPr>
          <p:cNvSpPr/>
          <p:nvPr/>
        </p:nvSpPr>
        <p:spPr>
          <a:xfrm>
            <a:off x="320040" y="333496"/>
            <a:ext cx="11551920" cy="6183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68960" y="1145292"/>
            <a:ext cx="11064240" cy="4924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    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sớm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tựu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đội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khăn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ngắn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mặc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thâm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sập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cũ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dâng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biếu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sách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quý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hỏi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việc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bảo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ban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nhỏ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giờ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đông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đủ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muốn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tới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ran.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Thế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có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người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ít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nhường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cùng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chú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để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dẫn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cuối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sang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tận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Đoài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ngôi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nhà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tranh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sáng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cúng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Ở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hiên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trên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tám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mươi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phơ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đang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sưởi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nắng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sân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chắp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cung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kính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to: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–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!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Hôm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nay con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đem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tất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đến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ơn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	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tóc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ngước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lên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nghiêng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đầu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nặng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tai.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to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câu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nói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vừa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rồi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nữa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Thì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ra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đây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xưa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kia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đã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dạy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lòng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Tiếp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sau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giáo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các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môn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sinh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của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lần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lượt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theo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lứa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tuổi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vái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tạ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cụ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đồ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già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Ngày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mừng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Chu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năm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ấy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được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thêm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một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bài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học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thấm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thía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về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nghĩa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thầy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en-US" sz="2000" b="1" i="0" u="none" strike="noStrike" cap="none" normalizeH="0" baseline="0" err="1">
                <a:ln>
                  <a:noFill/>
                </a:ln>
                <a:effectLst/>
                <a:latin typeface="+mn-lt"/>
              </a:rPr>
              <a:t>trò</a:t>
            </a:r>
            <a:r>
              <a:rPr kumimoji="0" lang="en-US" sz="2000" b="1" i="0" u="none" strike="noStrike" cap="none" normalizeH="0" baseline="0">
                <a:ln>
                  <a:noFill/>
                </a:ln>
                <a:effectLst/>
                <a:latin typeface="+mn-lt"/>
              </a:rPr>
              <a:t>.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文本框 38">
            <a:extLst>
              <a:ext uri="{FF2B5EF4-FFF2-40B4-BE49-F238E27FC236}">
                <a16:creationId xmlns:a16="http://schemas.microsoft.com/office/drawing/2014/main" id="{DB152AE3-1353-DB75-ADFB-5F87914A3520}"/>
              </a:ext>
            </a:extLst>
          </p:cNvPr>
          <p:cNvSpPr txBox="1"/>
          <p:nvPr/>
        </p:nvSpPr>
        <p:spPr>
          <a:xfrm>
            <a:off x="2298738" y="760571"/>
            <a:ext cx="75945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40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NGHĨA THẦY TRÒ</a:t>
            </a:r>
            <a:endParaRPr lang="en-US" altLang="zh-CN" sz="4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Pony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4A166-D85E-C150-55B2-74583A1BA7B6}"/>
              </a:ext>
            </a:extLst>
          </p:cNvPr>
          <p:cNvSpPr txBox="1"/>
          <p:nvPr/>
        </p:nvSpPr>
        <p:spPr>
          <a:xfrm>
            <a:off x="8731314" y="6060204"/>
            <a:ext cx="2635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240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Pony" panose="02000000000000000000" pitchFamily="2" charset="0"/>
                <a:ea typeface="思源黑体 CN Medium" panose="020B0600000000000000" pitchFamily="34" charset="-122"/>
              </a:rPr>
              <a:t>Theo Hà Ân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46C4915-8E51-BD3B-BF76-3A593D318D79}"/>
              </a:ext>
            </a:extLst>
          </p:cNvPr>
          <p:cNvGrpSpPr/>
          <p:nvPr/>
        </p:nvGrpSpPr>
        <p:grpSpPr>
          <a:xfrm>
            <a:off x="4674871" y="-62797"/>
            <a:ext cx="2842257" cy="1031991"/>
            <a:chOff x="3317240" y="381532"/>
            <a:chExt cx="5557520" cy="2193758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AF94247B-A1C4-6C24-89F1-649279C0C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7240" y="381532"/>
              <a:ext cx="5557520" cy="21937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3BCEFC-5CF3-B79A-82F5-0E104821739F}"/>
                </a:ext>
              </a:extLst>
            </p:cNvPr>
            <p:cNvSpPr/>
            <p:nvPr/>
          </p:nvSpPr>
          <p:spPr>
            <a:xfrm>
              <a:off x="4938712" y="876736"/>
              <a:ext cx="2314575" cy="7734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23768"/>
                </a:avLst>
              </a:prstTxWarp>
              <a:spAutoFit/>
            </a:bodyPr>
            <a:lstStyle/>
            <a:p>
              <a:pPr algn="ctr"/>
              <a:r>
                <a:rPr lang="vi-VN" sz="2000" b="0" cap="none" spc="0">
                  <a:ln w="3810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Ciel Pequena" pitchFamily="50" charset="0"/>
                </a:rPr>
                <a:t>Tập đọc</a:t>
              </a:r>
              <a:endParaRPr lang="en-US" sz="2000" b="0" cap="none" spc="0">
                <a:ln w="3810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Pequena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300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4808</Words>
  <Application>Microsoft Office PowerPoint</Application>
  <PresentationFormat>Widescreen</PresentationFormat>
  <Paragraphs>220</Paragraphs>
  <Slides>35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Calibri</vt:lpstr>
      <vt:lpstr>Calibri Light</vt:lpstr>
      <vt:lpstr>iCiel Baliho Script</vt:lpstr>
      <vt:lpstr>iCiel Cadena</vt:lpstr>
      <vt:lpstr>iCiel Gotham Ultra</vt:lpstr>
      <vt:lpstr>iCiel Mijas</vt:lpstr>
      <vt:lpstr>iCiel Nabila</vt:lpstr>
      <vt:lpstr>iCiel Pequena</vt:lpstr>
      <vt:lpstr>iCiel Pony</vt:lpstr>
      <vt:lpstr>iCiel Sanelma</vt:lpstr>
      <vt:lpstr>iCiel Soup of Justice</vt:lpstr>
      <vt:lpstr>inpin heiti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ĐỀN THỜ ÔNG CHU VĂN AN - KHU DI TÍCH PHƯỢNG HOÀNG</vt:lpstr>
      <vt:lpstr>ĐỀN THỜ ÔNG CHU VĂN AN - KHU DI TÍCH PHƯỢNG HOÀNG</vt:lpstr>
      <vt:lpstr>ĐỀN THỜ ÔNG CHU VĂN AN - KHU DI TÍCH PHƯỢNG HOÀNG</vt:lpstr>
      <vt:lpstr>ĐỀN THỜ ÔNG CHU VĂN AN - KHU DI TÍCH PHƯỢNG HOÀNG</vt:lpstr>
      <vt:lpstr>TRƯỜNG THPT CHU VĂN AN (TIỀN THÂN LÀ TRƯỜNG BƯỞI)</vt:lpstr>
      <vt:lpstr>TRƯỜNG THPT CHU VĂN AN (TIỀN THÂN LÀ TRƯỜNG BƯỞI)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2023-02-24T07:21:54Z</dcterms:created>
  <dcterms:modified xsi:type="dcterms:W3CDTF">2023-02-28T14:38:01Z</dcterms:modified>
</cp:coreProperties>
</file>