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0"/>
  </p:notesMasterIdLst>
  <p:sldIdLst>
    <p:sldId id="256" r:id="rId2"/>
    <p:sldId id="345" r:id="rId3"/>
    <p:sldId id="347" r:id="rId4"/>
    <p:sldId id="351" r:id="rId5"/>
    <p:sldId id="352" r:id="rId6"/>
    <p:sldId id="353" r:id="rId7"/>
    <p:sldId id="331" r:id="rId8"/>
    <p:sldId id="259" r:id="rId9"/>
    <p:sldId id="258" r:id="rId10"/>
    <p:sldId id="269" r:id="rId11"/>
    <p:sldId id="332" r:id="rId12"/>
    <p:sldId id="333" r:id="rId13"/>
    <p:sldId id="334" r:id="rId14"/>
    <p:sldId id="335" r:id="rId15"/>
    <p:sldId id="336" r:id="rId16"/>
    <p:sldId id="328" r:id="rId17"/>
    <p:sldId id="337" r:id="rId18"/>
    <p:sldId id="329" r:id="rId19"/>
    <p:sldId id="330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8" r:id="rId28"/>
    <p:sldId id="349" r:id="rId29"/>
  </p:sldIdLst>
  <p:sldSz cx="9144000" cy="5143500" type="screen16x9"/>
  <p:notesSz cx="6858000" cy="9144000"/>
  <p:embeddedFontLst>
    <p:embeddedFont>
      <p:font typeface="iCiel Baliho Script" pitchFamily="2" charset="0"/>
      <p:regular r:id="rId31"/>
    </p:embeddedFont>
    <p:embeddedFont>
      <p:font typeface="iCiel Cadena" panose="02000503000000020004" pitchFamily="2" charset="0"/>
      <p:bold r:id="rId32"/>
    </p:embeddedFont>
    <p:embeddedFont>
      <p:font typeface="iCiel Crocante" panose="02000000000000000000" pitchFamily="50" charset="0"/>
      <p:regular r:id="rId33"/>
    </p:embeddedFont>
    <p:embeddedFont>
      <p:font typeface="iCiel Nabila" pitchFamily="2" charset="0"/>
      <p:regular r:id="rId34"/>
    </p:embeddedFont>
    <p:embeddedFont>
      <p:font typeface="iCiel Panton Black" panose="00000A00000000000000" pitchFamily="50" charset="0"/>
      <p:bold r:id="rId35"/>
    </p:embeddedFont>
    <p:embeddedFont>
      <p:font typeface="iCiel Pony" panose="02000000000000000000" pitchFamily="2" charset="0"/>
      <p:regular r:id="rId36"/>
    </p:embeddedFont>
    <p:embeddedFont>
      <p:font typeface="Karla" pitchFamily="2" charset="0"/>
      <p:regular r:id="rId37"/>
      <p:bold r:id="rId38"/>
      <p:italic r:id="rId39"/>
      <p:boldItalic r:id="rId40"/>
    </p:embeddedFont>
    <p:embeddedFont>
      <p:font typeface="Luckiest Guy" panose="020B0604020202020204" charset="0"/>
      <p:regular r:id="rId41"/>
    </p:embeddedFont>
    <p:embeddedFont>
      <p:font typeface="UTM Androgyne" panose="02040603050506020204" pitchFamily="18" charset="0"/>
      <p:regular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  <p:embeddedFont>
      <p:font typeface="UTM Khuccamta" panose="02040603050506020204" pitchFamily="18" charset="0"/>
      <p:regular r:id="rId47"/>
    </p:embeddedFont>
    <p:embeddedFont>
      <p:font typeface="UVN Banh Mi" pitchFamily="2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EBF5A"/>
    <a:srgbClr val="FFFFFF"/>
    <a:srgbClr val="FF911B"/>
    <a:srgbClr val="FFDAA5"/>
    <a:srgbClr val="FFBD5D"/>
    <a:srgbClr val="FFF6E5"/>
    <a:srgbClr val="FF3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898DC9-5920-4861-8012-1EADE1C1AA1E}">
  <a:tblStyle styleId="{F7898DC9-5920-4861-8012-1EADE1C1AA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457" autoAdjust="0"/>
  </p:normalViewPr>
  <p:slideViewPr>
    <p:cSldViewPr snapToGrid="0">
      <p:cViewPr varScale="1">
        <p:scale>
          <a:sx n="81" d="100"/>
          <a:sy n="81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384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827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276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382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2813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904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9970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4344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2466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ba4facb9c1_1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ba4facb9c1_1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9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142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782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0544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274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498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023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48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5033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3293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ba4facb9c1_1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ba4facb9c1_1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ba4facb9c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ba4facb9c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 userDrawn="1">
  <p:cSld name="CUSTOM_15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5571099" y="11574"/>
            <a:ext cx="3515397" cy="3534168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34398" y="1760105"/>
            <a:ext cx="3345890" cy="3315845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798400"/>
            <a:ext cx="8520600" cy="24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F5F88A7-EB3C-4D90-B813-83C9386F33E5}"/>
              </a:ext>
            </a:extLst>
          </p:cNvPr>
          <p:cNvSpPr/>
          <p:nvPr userDrawn="1"/>
        </p:nvSpPr>
        <p:spPr>
          <a:xfrm>
            <a:off x="-1794933" y="0"/>
            <a:ext cx="1278467" cy="1278467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Khoa học kỳ thú | Tại sao hoa hướng dương lại hướng về phía mặt trời? -  YouTube">
            <a:extLst>
              <a:ext uri="{FF2B5EF4-FFF2-40B4-BE49-F238E27FC236}">
                <a16:creationId xmlns:a16="http://schemas.microsoft.com/office/drawing/2014/main" id="{882F0952-E938-2A60-63B7-D914E0A7A5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59" r:id="rId4"/>
    <p:sldLayoutId id="2147483660" r:id="rId5"/>
    <p:sldLayoutId id="2147483673" r:id="rId6"/>
    <p:sldLayoutId id="2147483674" r:id="rId7"/>
    <p:sldLayoutId id="214748367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1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3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2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42D0F3E7-B88A-4F3E-87BD-5265DAE0B50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751512" y="4557236"/>
            <a:ext cx="4692434" cy="390300"/>
          </a:xfrm>
        </p:spPr>
        <p:txBody>
          <a:bodyPr/>
          <a:lstStyle/>
          <a:p>
            <a:pPr marL="139700" indent="0">
              <a:buNone/>
            </a:pPr>
            <a:r>
              <a:rPr lang="en-US" sz="2800" b="1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Panton Black" panose="00000A00000000000000" pitchFamily="50" charset="0"/>
                <a:cs typeface="Calibri" panose="020F0502020204030204" pitchFamily="34" charset="0"/>
              </a:rPr>
              <a:t>Thực hiện: EduFive</a:t>
            </a:r>
          </a:p>
        </p:txBody>
      </p:sp>
      <p:sp>
        <p:nvSpPr>
          <p:cNvPr id="133" name="Title 2">
            <a:extLst>
              <a:ext uri="{FF2B5EF4-FFF2-40B4-BE49-F238E27FC236}">
                <a16:creationId xmlns:a16="http://schemas.microsoft.com/office/drawing/2014/main" id="{4DB4D6DE-E4C1-422F-9900-BA54561EE137}"/>
              </a:ext>
            </a:extLst>
          </p:cNvPr>
          <p:cNvSpPr txBox="1">
            <a:spLocks/>
          </p:cNvSpPr>
          <p:nvPr/>
        </p:nvSpPr>
        <p:spPr>
          <a:xfrm>
            <a:off x="1699260" y="1848052"/>
            <a:ext cx="5593080" cy="1664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prstTxWarp prst="textPlain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440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ony" panose="02000000000000000000" pitchFamily="2" charset="0"/>
            </a:endParaRPr>
          </a:p>
        </p:txBody>
      </p:sp>
      <p:sp>
        <p:nvSpPr>
          <p:cNvPr id="1008" name="TextBox 1007">
            <a:extLst>
              <a:ext uri="{FF2B5EF4-FFF2-40B4-BE49-F238E27FC236}">
                <a16:creationId xmlns:a16="http://schemas.microsoft.com/office/drawing/2014/main" id="{BB777AE1-E972-57F2-092A-89CCC3F7EF84}"/>
              </a:ext>
            </a:extLst>
          </p:cNvPr>
          <p:cNvSpPr txBox="1"/>
          <p:nvPr/>
        </p:nvSpPr>
        <p:spPr>
          <a:xfrm>
            <a:off x="3417297" y="69183"/>
            <a:ext cx="2653290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4800" b="1" err="1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Kể</a:t>
            </a:r>
            <a:r>
              <a:rPr lang="en-US" altLang="zh-CN" sz="4800" b="1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err="1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chuyện</a:t>
            </a:r>
            <a:endParaRPr lang="zh-CN" altLang="en-US" sz="4800" b="1">
              <a:ln w="28575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UVN Banh Mi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A9A2CF-DB7A-AA0A-4A8B-9F2F5B931CFF}"/>
              </a:ext>
            </a:extLst>
          </p:cNvPr>
          <p:cNvGrpSpPr/>
          <p:nvPr/>
        </p:nvGrpSpPr>
        <p:grpSpPr>
          <a:xfrm>
            <a:off x="989606" y="398356"/>
            <a:ext cx="7164788" cy="3587460"/>
            <a:chOff x="3746630" y="453356"/>
            <a:chExt cx="3627734" cy="2193758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D2AF53A2-81BA-9B07-41E8-388A2D596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6630" y="453356"/>
              <a:ext cx="3627734" cy="219375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20EA924-2E4C-7930-14DC-B3741BAD8AF7}"/>
                </a:ext>
              </a:extLst>
            </p:cNvPr>
            <p:cNvSpPr/>
            <p:nvPr/>
          </p:nvSpPr>
          <p:spPr>
            <a:xfrm>
              <a:off x="4551674" y="990428"/>
              <a:ext cx="2017646" cy="70399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KỂ CHUYỆN </a:t>
              </a:r>
            </a:p>
            <a:p>
              <a:pPr algn="ctr"/>
              <a:r>
                <a:rPr lang="en-US" sz="540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ĐÃ NGHE, ĐÃ ĐỌC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4D0DDE3-5024-4290-97FD-4E2FC8E2ACFC}"/>
              </a:ext>
            </a:extLst>
          </p:cNvPr>
          <p:cNvGrpSpPr/>
          <p:nvPr/>
        </p:nvGrpSpPr>
        <p:grpSpPr>
          <a:xfrm flipH="1">
            <a:off x="108048" y="1367630"/>
            <a:ext cx="1930412" cy="3775869"/>
            <a:chOff x="106986" y="2667000"/>
            <a:chExt cx="2095439" cy="4098659"/>
          </a:xfrm>
        </p:grpSpPr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56B6AE84-6F4A-DDA7-1BC8-628C44264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6986" y="2667000"/>
              <a:ext cx="2095439" cy="4098659"/>
            </a:xfrm>
            <a:prstGeom prst="rect">
              <a:avLst/>
            </a:prstGeom>
          </p:spPr>
        </p:pic>
        <p:pic>
          <p:nvPicPr>
            <p:cNvPr id="8" name="Picture 7" descr="thiếu niên tiền phong quàng khăn đỏ minh họa">
              <a:extLst>
                <a:ext uri="{FF2B5EF4-FFF2-40B4-BE49-F238E27FC236}">
                  <a16:creationId xmlns:a16="http://schemas.microsoft.com/office/drawing/2014/main" id="{36BF09BF-A52E-2EF8-7C45-142B335087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983972" y="4253651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CC84014-161A-EF0E-E87B-A0F90FA4BEFC}"/>
              </a:ext>
            </a:extLst>
          </p:cNvPr>
          <p:cNvGrpSpPr/>
          <p:nvPr/>
        </p:nvGrpSpPr>
        <p:grpSpPr>
          <a:xfrm>
            <a:off x="6736371" y="1085090"/>
            <a:ext cx="2495922" cy="4058409"/>
            <a:chOff x="9365295" y="2452646"/>
            <a:chExt cx="2709293" cy="4405354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E440E66F-2524-9971-8B4B-0A1DF4DDB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9365295" y="2452646"/>
              <a:ext cx="2709293" cy="4405354"/>
            </a:xfrm>
            <a:prstGeom prst="rect">
              <a:avLst/>
            </a:prstGeom>
          </p:spPr>
        </p:pic>
        <p:pic>
          <p:nvPicPr>
            <p:cNvPr id="11" name="Picture 10" descr="thiếu niên tiền phong quàng khăn đỏ minh họa">
              <a:extLst>
                <a:ext uri="{FF2B5EF4-FFF2-40B4-BE49-F238E27FC236}">
                  <a16:creationId xmlns:a16="http://schemas.microsoft.com/office/drawing/2014/main" id="{6E48D89A-80E7-D8EE-F1FA-BD79949AB5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0279541" y="4087424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0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7BDA80F-2763-0935-0336-C22B4721F2BE}"/>
              </a:ext>
            </a:extLst>
          </p:cNvPr>
          <p:cNvGrpSpPr/>
          <p:nvPr/>
        </p:nvGrpSpPr>
        <p:grpSpPr>
          <a:xfrm>
            <a:off x="279767" y="194764"/>
            <a:ext cx="8584465" cy="4737945"/>
            <a:chOff x="1235547" y="1328057"/>
            <a:chExt cx="9720905" cy="540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E05C07-DD16-E457-F080-3C0D23026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EE80399-47D4-9832-741A-A6D817566000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D74C6A-CAE0-9DB0-39DD-D831B3557B38}"/>
              </a:ext>
            </a:extLst>
          </p:cNvPr>
          <p:cNvSpPr txBox="1"/>
          <p:nvPr/>
        </p:nvSpPr>
        <p:spPr>
          <a:xfrm>
            <a:off x="662443" y="634679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UTM Khuccamta" panose="02040603050506020204" pitchFamily="18" charset="0"/>
              </a:rPr>
              <a:t>Những câu chuyện ca ngợi truyền thống hiếu học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2CAA5B-C81D-A2C1-7B29-552085A18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508" y="1366177"/>
            <a:ext cx="4117501" cy="3244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0B43F1-7411-3448-3277-D1F878837E20}"/>
              </a:ext>
            </a:extLst>
          </p:cNvPr>
          <p:cNvSpPr txBox="1"/>
          <p:nvPr/>
        </p:nvSpPr>
        <p:spPr>
          <a:xfrm>
            <a:off x="544595" y="2419086"/>
            <a:ext cx="35177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UTM Khuccamta" panose="02040603050506020204" pitchFamily="18" charset="0"/>
              </a:rPr>
              <a:t>Ông tổ nghề thêu</a:t>
            </a:r>
          </a:p>
          <a:p>
            <a:pPr algn="ctr"/>
            <a:r>
              <a:rPr lang="en-US" sz="3400" b="1">
                <a:latin typeface="UTM Khuccamta" panose="02040603050506020204" pitchFamily="18" charset="0"/>
              </a:rPr>
              <a:t>(Tiếng Việt 3, tập 2)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7BDA80F-2763-0935-0336-C22B4721F2BE}"/>
              </a:ext>
            </a:extLst>
          </p:cNvPr>
          <p:cNvGrpSpPr/>
          <p:nvPr/>
        </p:nvGrpSpPr>
        <p:grpSpPr>
          <a:xfrm>
            <a:off x="279767" y="194764"/>
            <a:ext cx="8584465" cy="4737945"/>
            <a:chOff x="1235547" y="1328057"/>
            <a:chExt cx="9720905" cy="540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E05C07-DD16-E457-F080-3C0D23026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EE80399-47D4-9832-741A-A6D817566000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D74C6A-CAE0-9DB0-39DD-D831B3557B38}"/>
              </a:ext>
            </a:extLst>
          </p:cNvPr>
          <p:cNvSpPr txBox="1"/>
          <p:nvPr/>
        </p:nvSpPr>
        <p:spPr>
          <a:xfrm>
            <a:off x="662443" y="634679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UTM Khuccamta" panose="02040603050506020204" pitchFamily="18" charset="0"/>
              </a:rPr>
              <a:t>Những câu chuyện ca ngợi truyền thống hiếu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EFC873-25A4-DA29-7FC1-B6BEE08D0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28" y="1474615"/>
            <a:ext cx="3483894" cy="2796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B55AAA-ABD9-432A-E97D-5154C6970636}"/>
              </a:ext>
            </a:extLst>
          </p:cNvPr>
          <p:cNvSpPr txBox="1"/>
          <p:nvPr/>
        </p:nvSpPr>
        <p:spPr>
          <a:xfrm>
            <a:off x="4000594" y="2153885"/>
            <a:ext cx="4895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Khuccamta" panose="02040603050506020204" pitchFamily="18" charset="0"/>
              </a:rPr>
              <a:t>Bông sen trong giếng ngọc</a:t>
            </a:r>
          </a:p>
          <a:p>
            <a:pPr algn="ctr"/>
            <a:r>
              <a:rPr lang="en-US" sz="3200" b="1">
                <a:latin typeface="UTM Khuccamta" panose="02040603050506020204" pitchFamily="18" charset="0"/>
              </a:rPr>
              <a:t>(Truyện đọc lớp 4)</a:t>
            </a:r>
          </a:p>
        </p:txBody>
      </p:sp>
    </p:spTree>
    <p:extLst>
      <p:ext uri="{BB962C8B-B14F-4D97-AF65-F5344CB8AC3E}">
        <p14:creationId xmlns:p14="http://schemas.microsoft.com/office/powerpoint/2010/main" val="12193458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7BDA80F-2763-0935-0336-C22B4721F2BE}"/>
              </a:ext>
            </a:extLst>
          </p:cNvPr>
          <p:cNvGrpSpPr/>
          <p:nvPr/>
        </p:nvGrpSpPr>
        <p:grpSpPr>
          <a:xfrm>
            <a:off x="279767" y="194764"/>
            <a:ext cx="8584465" cy="4737945"/>
            <a:chOff x="1235547" y="1328057"/>
            <a:chExt cx="9720905" cy="540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E05C07-DD16-E457-F080-3C0D23026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EE80399-47D4-9832-741A-A6D817566000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D74C6A-CAE0-9DB0-39DD-D831B3557B38}"/>
              </a:ext>
            </a:extLst>
          </p:cNvPr>
          <p:cNvSpPr txBox="1"/>
          <p:nvPr/>
        </p:nvSpPr>
        <p:spPr>
          <a:xfrm>
            <a:off x="662443" y="634679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UTM Khuccamta" panose="02040603050506020204" pitchFamily="18" charset="0"/>
              </a:rPr>
              <a:t>Những câu chuyện ca ngợi truyền thống hiếu học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EFCB78-3A2B-67B2-8391-069073978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838" y="1499244"/>
            <a:ext cx="4610890" cy="2552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0B008-1A87-BE30-8EBC-AC862137D908}"/>
              </a:ext>
            </a:extLst>
          </p:cNvPr>
          <p:cNvSpPr txBox="1"/>
          <p:nvPr/>
        </p:nvSpPr>
        <p:spPr>
          <a:xfrm>
            <a:off x="279767" y="2016140"/>
            <a:ext cx="3766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Khuccamta" panose="02040603050506020204" pitchFamily="18" charset="0"/>
              </a:rPr>
              <a:t>Văn hay chữ tốt</a:t>
            </a:r>
          </a:p>
          <a:p>
            <a:pPr algn="ctr"/>
            <a:r>
              <a:rPr lang="en-US" sz="3200" b="1">
                <a:latin typeface="UTM Khuccamta" panose="02040603050506020204" pitchFamily="18" charset="0"/>
              </a:rPr>
              <a:t>(Tiếng Việt 4, tập 1)</a:t>
            </a:r>
          </a:p>
        </p:txBody>
      </p:sp>
    </p:spTree>
    <p:extLst>
      <p:ext uri="{BB962C8B-B14F-4D97-AF65-F5344CB8AC3E}">
        <p14:creationId xmlns:p14="http://schemas.microsoft.com/office/powerpoint/2010/main" val="32021670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7BDA80F-2763-0935-0336-C22B4721F2BE}"/>
              </a:ext>
            </a:extLst>
          </p:cNvPr>
          <p:cNvGrpSpPr/>
          <p:nvPr/>
        </p:nvGrpSpPr>
        <p:grpSpPr>
          <a:xfrm>
            <a:off x="279767" y="194764"/>
            <a:ext cx="8584465" cy="4737945"/>
            <a:chOff x="1235547" y="1328057"/>
            <a:chExt cx="9720905" cy="540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E05C07-DD16-E457-F080-3C0D23026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EE80399-47D4-9832-741A-A6D817566000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309F50-5720-2F0B-1D19-1A81B44AA58F}"/>
              </a:ext>
            </a:extLst>
          </p:cNvPr>
          <p:cNvSpPr txBox="1"/>
          <p:nvPr/>
        </p:nvSpPr>
        <p:spPr>
          <a:xfrm>
            <a:off x="662442" y="580033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Những câu chuyện ca ngợi truyền thống đoàn kết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FC545-D102-9497-103F-BC07BBE81725}"/>
              </a:ext>
            </a:extLst>
          </p:cNvPr>
          <p:cNvSpPr txBox="1"/>
          <p:nvPr/>
        </p:nvSpPr>
        <p:spPr>
          <a:xfrm>
            <a:off x="1223628" y="4160018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Khuccamta" panose="02040603050506020204" pitchFamily="18" charset="0"/>
              </a:rPr>
              <a:t>Câu chuyện bó đũa (Tiếng Việt 2, tập 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9E3A7-CB5B-4396-E2FB-A4EC5CA75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332" y="1350034"/>
            <a:ext cx="5455334" cy="2675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6869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7BDA80F-2763-0935-0336-C22B4721F2BE}"/>
              </a:ext>
            </a:extLst>
          </p:cNvPr>
          <p:cNvGrpSpPr/>
          <p:nvPr/>
        </p:nvGrpSpPr>
        <p:grpSpPr>
          <a:xfrm>
            <a:off x="279767" y="194764"/>
            <a:ext cx="8584465" cy="4737945"/>
            <a:chOff x="1235547" y="1328057"/>
            <a:chExt cx="9720905" cy="540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E05C07-DD16-E457-F080-3C0D23026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EE80399-47D4-9832-741A-A6D817566000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309F50-5720-2F0B-1D19-1A81B44AA58F}"/>
              </a:ext>
            </a:extLst>
          </p:cNvPr>
          <p:cNvSpPr txBox="1"/>
          <p:nvPr/>
        </p:nvSpPr>
        <p:spPr>
          <a:xfrm>
            <a:off x="662442" y="580033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Những câu chuyện ca ngợi truyền thống đoàn kết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EB58F-32DE-777B-6D07-A103E552A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78" y="1267363"/>
            <a:ext cx="4159218" cy="329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F72947-C12C-3FE6-7833-95361DC229DD}"/>
              </a:ext>
            </a:extLst>
          </p:cNvPr>
          <p:cNvSpPr txBox="1"/>
          <p:nvPr/>
        </p:nvSpPr>
        <p:spPr>
          <a:xfrm>
            <a:off x="4900694" y="2033141"/>
            <a:ext cx="3942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Khuccamta" panose="02040603050506020204" pitchFamily="18" charset="0"/>
              </a:rPr>
              <a:t>Đôi bạn </a:t>
            </a:r>
          </a:p>
          <a:p>
            <a:pPr algn="ctr"/>
            <a:r>
              <a:rPr lang="en-US" sz="3200" b="1">
                <a:latin typeface="UTM Khuccamta" panose="02040603050506020204" pitchFamily="18" charset="0"/>
              </a:rPr>
              <a:t>(Tiếng Việt 3, tập 1)</a:t>
            </a:r>
          </a:p>
        </p:txBody>
      </p:sp>
    </p:spTree>
    <p:extLst>
      <p:ext uri="{BB962C8B-B14F-4D97-AF65-F5344CB8AC3E}">
        <p14:creationId xmlns:p14="http://schemas.microsoft.com/office/powerpoint/2010/main" val="15521671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7BDA80F-2763-0935-0336-C22B4721F2BE}"/>
              </a:ext>
            </a:extLst>
          </p:cNvPr>
          <p:cNvGrpSpPr/>
          <p:nvPr/>
        </p:nvGrpSpPr>
        <p:grpSpPr>
          <a:xfrm>
            <a:off x="279767" y="194764"/>
            <a:ext cx="8584465" cy="4737945"/>
            <a:chOff x="1235547" y="1328057"/>
            <a:chExt cx="9720905" cy="540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E05C07-DD16-E457-F080-3C0D23026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EE80399-47D4-9832-741A-A6D817566000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309F50-5720-2F0B-1D19-1A81B44AA58F}"/>
              </a:ext>
            </a:extLst>
          </p:cNvPr>
          <p:cNvSpPr txBox="1"/>
          <p:nvPr/>
        </p:nvSpPr>
        <p:spPr>
          <a:xfrm>
            <a:off x="662442" y="580033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UTM Khuccamta" panose="02040603050506020204" pitchFamily="18" charset="0"/>
              </a:rPr>
              <a:t>Những câu chuyện ca ngợi truyền thống đoàn kết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252C48-068E-94D1-9CC4-512E4538DE62}"/>
              </a:ext>
            </a:extLst>
          </p:cNvPr>
          <p:cNvSpPr txBox="1"/>
          <p:nvPr/>
        </p:nvSpPr>
        <p:spPr>
          <a:xfrm>
            <a:off x="216200" y="2033141"/>
            <a:ext cx="3766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Khuccamta" panose="02040603050506020204" pitchFamily="18" charset="0"/>
              </a:rPr>
              <a:t>Vì muôn dân</a:t>
            </a:r>
          </a:p>
          <a:p>
            <a:pPr algn="ctr"/>
            <a:r>
              <a:rPr lang="en-US" sz="3200" b="1">
                <a:latin typeface="UTM Khuccamta" panose="02040603050506020204" pitchFamily="18" charset="0"/>
              </a:rPr>
              <a:t>(Tiếng Việt 5, tập 2)</a:t>
            </a:r>
          </a:p>
        </p:txBody>
      </p:sp>
      <p:pic>
        <p:nvPicPr>
          <p:cNvPr id="6" name="Picture 2" descr="Kể chuyện Vì muôn dân (4 mẫu) - Kể chuyện lớp 5">
            <a:extLst>
              <a:ext uri="{FF2B5EF4-FFF2-40B4-BE49-F238E27FC236}">
                <a16:creationId xmlns:a16="http://schemas.microsoft.com/office/drawing/2014/main" id="{4C35E8F6-04B2-601F-B719-32BF38BE9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727" y="1367458"/>
            <a:ext cx="4622130" cy="2716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62888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46D484C0-74C7-3613-F457-0445A9E51640}"/>
              </a:ext>
            </a:extLst>
          </p:cNvPr>
          <p:cNvGrpSpPr/>
          <p:nvPr/>
        </p:nvGrpSpPr>
        <p:grpSpPr>
          <a:xfrm>
            <a:off x="3795169" y="702691"/>
            <a:ext cx="4796074" cy="3022286"/>
            <a:chOff x="474453" y="1232081"/>
            <a:chExt cx="3430611" cy="2161828"/>
          </a:xfrm>
        </p:grpSpPr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4AE6C5C3-F6FE-FD08-4AB2-829C106A5BCB}"/>
                </a:ext>
              </a:extLst>
            </p:cNvPr>
            <p:cNvGrpSpPr/>
            <p:nvPr/>
          </p:nvGrpSpPr>
          <p:grpSpPr>
            <a:xfrm>
              <a:off x="474453" y="1232081"/>
              <a:ext cx="3430611" cy="2161828"/>
              <a:chOff x="474453" y="1437871"/>
              <a:chExt cx="3104041" cy="1956037"/>
            </a:xfrm>
          </p:grpSpPr>
          <p:grpSp>
            <p:nvGrpSpPr>
              <p:cNvPr id="31" name="Group 4">
                <a:extLst>
                  <a:ext uri="{FF2B5EF4-FFF2-40B4-BE49-F238E27FC236}">
                    <a16:creationId xmlns:a16="http://schemas.microsoft.com/office/drawing/2014/main" id="{4896B306-E5E6-1C34-F225-1AADA37C4ECD}"/>
                  </a:ext>
                </a:extLst>
              </p:cNvPr>
              <p:cNvGrpSpPr/>
              <p:nvPr/>
            </p:nvGrpSpPr>
            <p:grpSpPr>
              <a:xfrm>
                <a:off x="474453" y="1645379"/>
                <a:ext cx="3104041" cy="1748529"/>
                <a:chOff x="0" y="0"/>
                <a:chExt cx="3435356" cy="1138475"/>
              </a:xfrm>
            </p:grpSpPr>
            <p:sp>
              <p:nvSpPr>
                <p:cNvPr id="1024" name="Freeform 5">
                  <a:extLst>
                    <a:ext uri="{FF2B5EF4-FFF2-40B4-BE49-F238E27FC236}">
                      <a16:creationId xmlns:a16="http://schemas.microsoft.com/office/drawing/2014/main" id="{E3CA2F6C-CA5A-3E28-B088-0E88FDF28CA9}"/>
                    </a:ext>
                  </a:extLst>
                </p:cNvPr>
                <p:cNvSpPr/>
                <p:nvPr/>
              </p:nvSpPr>
              <p:spPr>
                <a:xfrm>
                  <a:off x="0" y="-4262"/>
                  <a:ext cx="3443102" cy="1144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3102" h="1144961">
                      <a:moveTo>
                        <a:pt x="2504203" y="1133773"/>
                      </a:moveTo>
                      <a:cubicBezTo>
                        <a:pt x="2504203" y="1133773"/>
                        <a:pt x="2084450" y="1144961"/>
                        <a:pt x="1621865" y="1142339"/>
                      </a:cubicBezTo>
                      <a:cubicBezTo>
                        <a:pt x="1584822" y="1140177"/>
                        <a:pt x="1057073" y="1132352"/>
                        <a:pt x="1057073" y="1132352"/>
                      </a:cubicBezTo>
                      <a:cubicBezTo>
                        <a:pt x="812931" y="1123518"/>
                        <a:pt x="565145" y="1106537"/>
                        <a:pt x="398404" y="1048359"/>
                      </a:cubicBezTo>
                      <a:cubicBezTo>
                        <a:pt x="120505" y="951398"/>
                        <a:pt x="0" y="773869"/>
                        <a:pt x="0" y="577261"/>
                      </a:cubicBezTo>
                      <a:lnTo>
                        <a:pt x="0" y="577259"/>
                      </a:lnTo>
                      <a:cubicBezTo>
                        <a:pt x="8536" y="440430"/>
                        <a:pt x="34263" y="311302"/>
                        <a:pt x="140291" y="225758"/>
                      </a:cubicBezTo>
                      <a:cubicBezTo>
                        <a:pt x="342602" y="62530"/>
                        <a:pt x="736658" y="7673"/>
                        <a:pt x="1155311" y="7673"/>
                      </a:cubicBezTo>
                      <a:cubicBezTo>
                        <a:pt x="1155311" y="7673"/>
                        <a:pt x="1551711" y="15681"/>
                        <a:pt x="1584822" y="7673"/>
                      </a:cubicBezTo>
                      <a:cubicBezTo>
                        <a:pt x="1865523" y="0"/>
                        <a:pt x="2329451" y="7673"/>
                        <a:pt x="2329451" y="7673"/>
                      </a:cubicBezTo>
                      <a:cubicBezTo>
                        <a:pt x="2697758" y="15152"/>
                        <a:pt x="3061071" y="84484"/>
                        <a:pt x="3258811" y="207066"/>
                      </a:cubicBezTo>
                      <a:cubicBezTo>
                        <a:pt x="3409828" y="300683"/>
                        <a:pt x="3443102" y="425358"/>
                        <a:pt x="3433962" y="577261"/>
                      </a:cubicBezTo>
                      <a:lnTo>
                        <a:pt x="3433962" y="577262"/>
                      </a:lnTo>
                      <a:cubicBezTo>
                        <a:pt x="3433962" y="891835"/>
                        <a:pt x="3150965" y="1105932"/>
                        <a:pt x="2504203" y="1133773"/>
                      </a:cubicBezTo>
                      <a:close/>
                    </a:path>
                  </a:pathLst>
                </a:custGeom>
                <a:solidFill>
                  <a:srgbClr val="FDF5B6"/>
                </a:solidFill>
              </p:spPr>
            </p:sp>
          </p:grpSp>
          <p:pic>
            <p:nvPicPr>
              <p:cNvPr id="1027" name="Picture 6">
                <a:extLst>
                  <a:ext uri="{FF2B5EF4-FFF2-40B4-BE49-F238E27FC236}">
                    <a16:creationId xmlns:a16="http://schemas.microsoft.com/office/drawing/2014/main" id="{863044D5-0323-C306-23FE-8AC5DEF3C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62604" y="1437871"/>
                <a:ext cx="1029337" cy="291161"/>
              </a:xfrm>
              <a:prstGeom prst="rect">
                <a:avLst/>
              </a:prstGeom>
            </p:spPr>
          </p:pic>
        </p:grpSp>
        <p:sp>
          <p:nvSpPr>
            <p:cNvPr id="1025" name="Title 1">
              <a:extLst>
                <a:ext uri="{FF2B5EF4-FFF2-40B4-BE49-F238E27FC236}">
                  <a16:creationId xmlns:a16="http://schemas.microsoft.com/office/drawing/2014/main" id="{C95391B4-1F05-269F-9501-F2226DA4A34B}"/>
                </a:ext>
              </a:extLst>
            </p:cNvPr>
            <p:cNvSpPr txBox="1">
              <a:spLocks/>
            </p:cNvSpPr>
            <p:nvPr/>
          </p:nvSpPr>
          <p:spPr>
            <a:xfrm>
              <a:off x="626295" y="1887287"/>
              <a:ext cx="3016473" cy="838613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CHÚNG MÌNH TÌM</a:t>
              </a:r>
            </a:p>
            <a:p>
              <a:r>
                <a:rPr lang="en-US" sz="3600" b="1"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CÁC CÂU CHUYỆN</a:t>
              </a:r>
            </a:p>
            <a:p>
              <a:r>
                <a:rPr lang="en-US" sz="3600" b="1"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Ở ĐÂU ?</a:t>
              </a:r>
            </a:p>
          </p:txBody>
        </p: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DAFDBCBA-5CB3-7304-0EDD-549E76E14FF0}"/>
              </a:ext>
            </a:extLst>
          </p:cNvPr>
          <p:cNvGrpSpPr/>
          <p:nvPr/>
        </p:nvGrpSpPr>
        <p:grpSpPr>
          <a:xfrm flipH="1">
            <a:off x="0" y="884869"/>
            <a:ext cx="3903133" cy="4262541"/>
            <a:chOff x="9365296" y="2452647"/>
            <a:chExt cx="2709293" cy="2958770"/>
          </a:xfrm>
        </p:grpSpPr>
        <p:pic>
          <p:nvPicPr>
            <p:cNvPr id="1047" name="Picture 3">
              <a:extLst>
                <a:ext uri="{FF2B5EF4-FFF2-40B4-BE49-F238E27FC236}">
                  <a16:creationId xmlns:a16="http://schemas.microsoft.com/office/drawing/2014/main" id="{0365128C-A649-8B95-ABF7-DAFFDFAF3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72244" l="422" r="100000">
                          <a14:foregroundMark x1="52180" y1="63208" x2="32138" y2="65845"/>
                          <a14:foregroundMark x1="54852" y1="62992" x2="55274" y2="72244"/>
                        </a14:backgroundRemoval>
                      </a14:imgEffect>
                    </a14:imgLayer>
                  </a14:imgProps>
                </a:ext>
              </a:extLst>
            </a:blip>
            <a:srcRect t="-1" b="32838"/>
            <a:stretch/>
          </p:blipFill>
          <p:spPr>
            <a:xfrm>
              <a:off x="9365296" y="2452647"/>
              <a:ext cx="2709293" cy="2958770"/>
            </a:xfrm>
            <a:prstGeom prst="rect">
              <a:avLst/>
            </a:prstGeom>
          </p:spPr>
        </p:pic>
        <p:pic>
          <p:nvPicPr>
            <p:cNvPr id="1048" name="Picture 1047" descr="thiếu niên tiền phong quàng khăn đỏ minh họa">
              <a:extLst>
                <a:ext uri="{FF2B5EF4-FFF2-40B4-BE49-F238E27FC236}">
                  <a16:creationId xmlns:a16="http://schemas.microsoft.com/office/drawing/2014/main" id="{2C73C462-B96C-634C-8053-84A54A9A2B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0279541" y="4087424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38104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B0DC91C-9825-13C3-DA8D-B87BBA37D6ED}"/>
              </a:ext>
            </a:extLst>
          </p:cNvPr>
          <p:cNvGrpSpPr/>
          <p:nvPr/>
        </p:nvGrpSpPr>
        <p:grpSpPr>
          <a:xfrm>
            <a:off x="279767" y="194764"/>
            <a:ext cx="8584465" cy="4737945"/>
            <a:chOff x="1235547" y="1328057"/>
            <a:chExt cx="9720905" cy="540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1C24F3-60A2-A716-353A-5BD6A19C3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F91DF6A-6705-502D-4872-8985DF2F381B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6AE8803-8278-B1D9-C147-9792BF8EF6F8}"/>
              </a:ext>
            </a:extLst>
          </p:cNvPr>
          <p:cNvSpPr txBox="1"/>
          <p:nvPr/>
        </p:nvSpPr>
        <p:spPr>
          <a:xfrm>
            <a:off x="928165" y="608403"/>
            <a:ext cx="7287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3">
                    <a:lumMod val="75000"/>
                  </a:schemeClr>
                </a:solidFill>
                <a:latin typeface="UTM Khuccamta" panose="02040603050506020204" pitchFamily="18" charset="0"/>
              </a:rPr>
              <a:t>Những câu chuyện được nghe từ người thân, cô giáo, bạn bè kể lại.</a:t>
            </a:r>
          </a:p>
        </p:txBody>
      </p:sp>
      <p:pic>
        <p:nvPicPr>
          <p:cNvPr id="12290" name="Picture 2" descr="325 Teacher Telling Story Illustrations &amp; Clip Art - iStock">
            <a:extLst>
              <a:ext uri="{FF2B5EF4-FFF2-40B4-BE49-F238E27FC236}">
                <a16:creationId xmlns:a16="http://schemas.microsoft.com/office/drawing/2014/main" id="{55663D29-DD85-B3C2-A088-234310158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33" y="1147012"/>
            <a:ext cx="6283324" cy="432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992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EDA5E00-8178-91DE-B8CD-DF68998DBCA6}"/>
              </a:ext>
            </a:extLst>
          </p:cNvPr>
          <p:cNvGrpSpPr/>
          <p:nvPr/>
        </p:nvGrpSpPr>
        <p:grpSpPr>
          <a:xfrm>
            <a:off x="279767" y="194764"/>
            <a:ext cx="8584465" cy="4737945"/>
            <a:chOff x="1235547" y="1328057"/>
            <a:chExt cx="9720905" cy="540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DB79AD-E5D6-0E24-A173-7FB350EC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405A98-6151-106C-1AAD-FBFF473C20D2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89CD45D-1259-D8D0-7FC4-A782662EC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628" y="1598955"/>
            <a:ext cx="2059990" cy="2936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A29061-BABF-A547-99E5-0E80E4743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484" y="1619309"/>
            <a:ext cx="2264620" cy="2947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4B311C-A00F-BB94-B0E7-62C792C44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319" y="1619309"/>
            <a:ext cx="2106443" cy="2916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AE8803-8278-B1D9-C147-9792BF8EF6F8}"/>
              </a:ext>
            </a:extLst>
          </p:cNvPr>
          <p:cNvSpPr txBox="1"/>
          <p:nvPr/>
        </p:nvSpPr>
        <p:spPr>
          <a:xfrm>
            <a:off x="1788598" y="696452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UTM Khuccamta" panose="02040603050506020204" pitchFamily="18" charset="0"/>
              </a:rPr>
              <a:t>Những câu chuyện trong </a:t>
            </a:r>
            <a:r>
              <a:rPr lang="vi-VN" sz="3200" b="1">
                <a:solidFill>
                  <a:srgbClr val="00B050"/>
                </a:solidFill>
                <a:latin typeface="UTM Khuccamta" panose="02040603050506020204" pitchFamily="18" charset="0"/>
              </a:rPr>
              <a:t>sách, báo</a:t>
            </a:r>
            <a:endParaRPr lang="en-US" sz="3200" b="1">
              <a:solidFill>
                <a:srgbClr val="00B050"/>
              </a:solidFill>
              <a:latin typeface="UTM Khuccamt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9951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725EA0B-0988-6D7D-F847-2171C2604371}"/>
              </a:ext>
            </a:extLst>
          </p:cNvPr>
          <p:cNvGrpSpPr/>
          <p:nvPr/>
        </p:nvGrpSpPr>
        <p:grpSpPr>
          <a:xfrm>
            <a:off x="279767" y="194764"/>
            <a:ext cx="8584465" cy="4737945"/>
            <a:chOff x="1235547" y="1328057"/>
            <a:chExt cx="9720905" cy="5400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D8197C-E7B0-12CB-C4C5-F910C3B2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B81A769-9F1F-1B7C-EF29-3505B4A57B7D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ABDB52C-34BC-4C1E-3A1E-6307CD68C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71" b="97397" l="3155" r="924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485" y="1610327"/>
            <a:ext cx="2152692" cy="3130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E1EF1-762B-08D2-AB81-6627E91E2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820" y="1746747"/>
            <a:ext cx="1941897" cy="2835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AF7A1F-1C53-1B60-2B6E-4432B38DD0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616" y="1457160"/>
            <a:ext cx="2260885" cy="31576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7C5069-A107-6311-D4E0-EB39EBA18946}"/>
              </a:ext>
            </a:extLst>
          </p:cNvPr>
          <p:cNvSpPr txBox="1"/>
          <p:nvPr/>
        </p:nvSpPr>
        <p:spPr>
          <a:xfrm>
            <a:off x="1788598" y="696452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UTM Khuccamta" panose="02040603050506020204" pitchFamily="18" charset="0"/>
              </a:rPr>
              <a:t>Những câu chuyện trong </a:t>
            </a:r>
            <a:r>
              <a:rPr lang="vi-VN" sz="3200" b="1">
                <a:solidFill>
                  <a:srgbClr val="00B050"/>
                </a:solidFill>
                <a:latin typeface="UTM Khuccamta" panose="02040603050506020204" pitchFamily="18" charset="0"/>
              </a:rPr>
              <a:t>sách, báo</a:t>
            </a:r>
            <a:endParaRPr lang="en-US" sz="3200" b="1">
              <a:solidFill>
                <a:srgbClr val="00B050"/>
              </a:solidFill>
              <a:latin typeface="UTM Khuccamt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238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072159-B4C6-ED79-35B9-34AB14C5D8BB}"/>
              </a:ext>
            </a:extLst>
          </p:cNvPr>
          <p:cNvGrpSpPr/>
          <p:nvPr/>
        </p:nvGrpSpPr>
        <p:grpSpPr>
          <a:xfrm>
            <a:off x="6222702" y="973667"/>
            <a:ext cx="2790712" cy="4169832"/>
            <a:chOff x="106987" y="2667000"/>
            <a:chExt cx="2095439" cy="3130968"/>
          </a:xfrm>
        </p:grpSpPr>
        <p:pic>
          <p:nvPicPr>
            <p:cNvPr id="3" name="Picture 16">
              <a:extLst>
                <a:ext uri="{FF2B5EF4-FFF2-40B4-BE49-F238E27FC236}">
                  <a16:creationId xmlns:a16="http://schemas.microsoft.com/office/drawing/2014/main" id="{3B84AA19-AFA8-BB29-D0DA-59403BA34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3610"/>
            <a:stretch/>
          </p:blipFill>
          <p:spPr>
            <a:xfrm>
              <a:off x="106987" y="2667000"/>
              <a:ext cx="2095439" cy="3130968"/>
            </a:xfrm>
            <a:prstGeom prst="rect">
              <a:avLst/>
            </a:prstGeom>
          </p:spPr>
        </p:pic>
        <p:pic>
          <p:nvPicPr>
            <p:cNvPr id="4" name="Picture 3" descr="thiếu niên tiền phong quàng khăn đỏ minh họa">
              <a:extLst>
                <a:ext uri="{FF2B5EF4-FFF2-40B4-BE49-F238E27FC236}">
                  <a16:creationId xmlns:a16="http://schemas.microsoft.com/office/drawing/2014/main" id="{91606DC6-64D6-1602-7585-A57ABED54F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983972" y="4253651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941438-771C-AA72-24E8-2773EF806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1835" y="614527"/>
            <a:ext cx="7320081" cy="18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8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8B5B185-8CC3-F776-9BB8-A5DFF081BF43}"/>
              </a:ext>
            </a:extLst>
          </p:cNvPr>
          <p:cNvGrpSpPr/>
          <p:nvPr/>
        </p:nvGrpSpPr>
        <p:grpSpPr>
          <a:xfrm>
            <a:off x="6222702" y="973667"/>
            <a:ext cx="2790712" cy="4169832"/>
            <a:chOff x="106987" y="2667000"/>
            <a:chExt cx="2095439" cy="3130968"/>
          </a:xfrm>
        </p:grpSpPr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CFA6204C-50E6-886C-412C-44BF27CB7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610"/>
            <a:stretch/>
          </p:blipFill>
          <p:spPr>
            <a:xfrm>
              <a:off x="106987" y="2667000"/>
              <a:ext cx="2095439" cy="3130968"/>
            </a:xfrm>
            <a:prstGeom prst="rect">
              <a:avLst/>
            </a:prstGeom>
          </p:spPr>
        </p:pic>
        <p:pic>
          <p:nvPicPr>
            <p:cNvPr id="9" name="Picture 8" descr="thiếu niên tiền phong quàng khăn đỏ minh họa">
              <a:extLst>
                <a:ext uri="{FF2B5EF4-FFF2-40B4-BE49-F238E27FC236}">
                  <a16:creationId xmlns:a16="http://schemas.microsoft.com/office/drawing/2014/main" id="{3A93108F-B1F6-DFE2-5C99-938CB2E331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983972" y="4253651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D2C390-33AB-2BE3-C1D1-F6861E018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676" y="973667"/>
            <a:ext cx="7068018" cy="165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162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725EA0B-0988-6D7D-F847-2171C2604371}"/>
              </a:ext>
            </a:extLst>
          </p:cNvPr>
          <p:cNvGrpSpPr/>
          <p:nvPr/>
        </p:nvGrpSpPr>
        <p:grpSpPr>
          <a:xfrm>
            <a:off x="279767" y="194764"/>
            <a:ext cx="8584465" cy="4737945"/>
            <a:chOff x="1235547" y="1328057"/>
            <a:chExt cx="9720905" cy="5400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3D8197C-E7B0-12CB-C4C5-F910C3B2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B81A769-9F1F-1B7C-EF29-3505B4A57B7D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7D018B5-53CF-9BC5-44FF-8122A956665A}"/>
              </a:ext>
            </a:extLst>
          </p:cNvPr>
          <p:cNvSpPr/>
          <p:nvPr/>
        </p:nvSpPr>
        <p:spPr>
          <a:xfrm>
            <a:off x="2063826" y="656024"/>
            <a:ext cx="50145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HƯỚNG DẪN KỂ CHUYỆN</a:t>
            </a: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EFC6A169-78EA-F29E-B66D-270E4EA56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33" y="1097251"/>
            <a:ext cx="3247063" cy="56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C00000"/>
                </a:solidFill>
                <a:latin typeface="UTM Khuccamta" panose="02040603050506020204" pitchFamily="18" charset="0"/>
              </a:rPr>
              <a:t>1. Mở </a:t>
            </a:r>
            <a:r>
              <a:rPr lang="en-US" altLang="en-US" sz="24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đầu</a:t>
            </a:r>
            <a:r>
              <a:rPr lang="en-US" altLang="en-US" sz="24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err="1">
                <a:solidFill>
                  <a:srgbClr val="C00000"/>
                </a:solidFill>
                <a:latin typeface="UTM Khuccamta" panose="02040603050506020204" pitchFamily="18" charset="0"/>
              </a:rPr>
              <a:t>câu</a:t>
            </a:r>
            <a:r>
              <a:rPr lang="en-US" altLang="en-US" sz="2400" b="1">
                <a:solidFill>
                  <a:srgbClr val="C00000"/>
                </a:solidFill>
                <a:latin typeface="UTM Khuccamta" panose="02040603050506020204" pitchFamily="18" charset="0"/>
              </a:rPr>
              <a:t> chuyện </a:t>
            </a:r>
            <a:endParaRPr lang="en-US" altLang="en-US" sz="2400" b="1" dirty="0">
              <a:solidFill>
                <a:srgbClr val="C00000"/>
              </a:solidFill>
              <a:latin typeface="UTM Khuccamta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316196-1B21-49D7-A92D-2B8D8E224E0B}"/>
              </a:ext>
            </a:extLst>
          </p:cNvPr>
          <p:cNvSpPr txBox="1"/>
          <p:nvPr/>
        </p:nvSpPr>
        <p:spPr>
          <a:xfrm>
            <a:off x="781273" y="1507460"/>
            <a:ext cx="7581453" cy="564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Giới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thiệu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nhân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vật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hoàn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cảnh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xảy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ra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câu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chuyện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1DF713-B00E-B592-D108-43B971F0E4A2}"/>
              </a:ext>
            </a:extLst>
          </p:cNvPr>
          <p:cNvSpPr txBox="1"/>
          <p:nvPr/>
        </p:nvSpPr>
        <p:spPr>
          <a:xfrm>
            <a:off x="542150" y="2573451"/>
            <a:ext cx="80345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400" b="1">
                <a:solidFill>
                  <a:srgbClr val="C00000"/>
                </a:solidFill>
                <a:latin typeface="UTM Khuccamta" panose="02040603050506020204" pitchFamily="18" charset="0"/>
              </a:rPr>
              <a:t>   </a:t>
            </a:r>
            <a:r>
              <a:rPr lang="en-US" altLang="en-US" sz="2400" b="1">
                <a:solidFill>
                  <a:srgbClr val="000000"/>
                </a:solidFill>
                <a:latin typeface="UTM Khuccamta" panose="02040603050506020204" pitchFamily="18" charset="0"/>
              </a:rPr>
              <a:t>Kể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rõ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trình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tự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các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việc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xảy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ra,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hành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động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nhân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vật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(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chú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ý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nhấn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mạnh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những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chi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tiết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liên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quan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err="1">
                <a:solidFill>
                  <a:srgbClr val="000000"/>
                </a:solidFill>
                <a:latin typeface="UTM Khuccamta" panose="02040603050506020204" pitchFamily="18" charset="0"/>
              </a:rPr>
              <a:t>đến</a:t>
            </a:r>
            <a:r>
              <a:rPr lang="en-US" altLang="en-US" sz="2400" b="1">
                <a:solidFill>
                  <a:srgbClr val="000000"/>
                </a:solidFill>
                <a:latin typeface="UTM Khuccamta" panose="02040603050506020204" pitchFamily="18" charset="0"/>
              </a:rPr>
              <a:t> đức tính hiếu học hoặc tinh thần đoàn kết.)</a:t>
            </a:r>
            <a:endParaRPr lang="en-US" sz="2400" dirty="0">
              <a:solidFill>
                <a:srgbClr val="000000"/>
              </a:solidFill>
              <a:latin typeface="UTM Khuccamta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C1E112-C84A-8EFE-39EB-53FBD0F48B3D}"/>
              </a:ext>
            </a:extLst>
          </p:cNvPr>
          <p:cNvSpPr txBox="1"/>
          <p:nvPr/>
        </p:nvSpPr>
        <p:spPr>
          <a:xfrm>
            <a:off x="470914" y="2113086"/>
            <a:ext cx="5958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>
                <a:solidFill>
                  <a:srgbClr val="C00000"/>
                </a:solidFill>
                <a:latin typeface="UTM Khuccamta" panose="02040603050506020204" pitchFamily="18" charset="0"/>
              </a:rPr>
              <a:t>2. Diễn biến của câu chuyện</a:t>
            </a:r>
            <a:endParaRPr lang="en-US" altLang="en-US" sz="2400" b="1" dirty="0">
              <a:solidFill>
                <a:srgbClr val="C00000"/>
              </a:solidFill>
              <a:latin typeface="UTM Khuccamta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D9D9F1-DF05-9D3B-721F-96C9901CB7B5}"/>
              </a:ext>
            </a:extLst>
          </p:cNvPr>
          <p:cNvSpPr txBox="1"/>
          <p:nvPr/>
        </p:nvSpPr>
        <p:spPr>
          <a:xfrm>
            <a:off x="429133" y="3669567"/>
            <a:ext cx="3779140" cy="564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>
                <a:solidFill>
                  <a:srgbClr val="C00000"/>
                </a:solidFill>
                <a:latin typeface="UTM Khuccamta" panose="02040603050506020204" pitchFamily="18" charset="0"/>
              </a:rPr>
              <a:t>3. Kết </a:t>
            </a:r>
            <a:r>
              <a:rPr lang="en-US" altLang="en-US" sz="24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thúc</a:t>
            </a:r>
            <a:r>
              <a:rPr lang="en-US" altLang="en-US" sz="24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err="1">
                <a:solidFill>
                  <a:srgbClr val="C00000"/>
                </a:solidFill>
                <a:latin typeface="UTM Khuccamta" panose="02040603050506020204" pitchFamily="18" charset="0"/>
              </a:rPr>
              <a:t>câu</a:t>
            </a:r>
            <a:r>
              <a:rPr lang="en-US" altLang="en-US" sz="2400" b="1">
                <a:solidFill>
                  <a:srgbClr val="C00000"/>
                </a:solidFill>
                <a:latin typeface="UTM Khuccamta" panose="02040603050506020204" pitchFamily="18" charset="0"/>
              </a:rPr>
              <a:t> chuyện</a:t>
            </a:r>
            <a:endParaRPr lang="en-US" altLang="en-US" sz="2400" b="1" dirty="0">
              <a:solidFill>
                <a:srgbClr val="C00000"/>
              </a:solidFill>
              <a:latin typeface="UTM Khuccamta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016FD3-332E-1049-939A-9282C2C871FC}"/>
              </a:ext>
            </a:extLst>
          </p:cNvPr>
          <p:cNvSpPr txBox="1"/>
          <p:nvPr/>
        </p:nvSpPr>
        <p:spPr>
          <a:xfrm>
            <a:off x="784915" y="4144738"/>
            <a:ext cx="7961741" cy="564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Kết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quả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và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ý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nghĩa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đem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lại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cảm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nhận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suy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nghĩ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em</a:t>
            </a:r>
            <a:r>
              <a:rPr lang="en-US" altLang="en-US" sz="2400" b="1" dirty="0">
                <a:solidFill>
                  <a:srgbClr val="000000"/>
                </a:solidFill>
                <a:latin typeface="UTM Khuccamta" panose="020406030505060202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UTM Khuccamt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0111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7872AC-A2FB-7B86-39C7-6818D15919FD}"/>
              </a:ext>
            </a:extLst>
          </p:cNvPr>
          <p:cNvGrpSpPr/>
          <p:nvPr/>
        </p:nvGrpSpPr>
        <p:grpSpPr>
          <a:xfrm flipH="1">
            <a:off x="3685123" y="1691764"/>
            <a:ext cx="1752270" cy="3427424"/>
            <a:chOff x="106986" y="2667000"/>
            <a:chExt cx="2095439" cy="4098659"/>
          </a:xfrm>
        </p:grpSpPr>
        <p:pic>
          <p:nvPicPr>
            <p:cNvPr id="3" name="Picture 16">
              <a:extLst>
                <a:ext uri="{FF2B5EF4-FFF2-40B4-BE49-F238E27FC236}">
                  <a16:creationId xmlns:a16="http://schemas.microsoft.com/office/drawing/2014/main" id="{B8D8F50C-1224-9BAB-A8CD-3FDA48F87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6986" y="2667000"/>
              <a:ext cx="2095439" cy="4098659"/>
            </a:xfrm>
            <a:prstGeom prst="rect">
              <a:avLst/>
            </a:prstGeom>
          </p:spPr>
        </p:pic>
        <p:pic>
          <p:nvPicPr>
            <p:cNvPr id="4" name="Picture 3" descr="thiếu niên tiền phong quàng khăn đỏ minh họa">
              <a:extLst>
                <a:ext uri="{FF2B5EF4-FFF2-40B4-BE49-F238E27FC236}">
                  <a16:creationId xmlns:a16="http://schemas.microsoft.com/office/drawing/2014/main" id="{9514889D-72ED-53DB-40D8-CA1CC11A93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983972" y="4253651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35EAEA-E85D-9C6B-4D95-FF39C62009CE}"/>
              </a:ext>
            </a:extLst>
          </p:cNvPr>
          <p:cNvGrpSpPr/>
          <p:nvPr/>
        </p:nvGrpSpPr>
        <p:grpSpPr>
          <a:xfrm>
            <a:off x="5492005" y="1459608"/>
            <a:ext cx="2265594" cy="3683892"/>
            <a:chOff x="9836783" y="2452646"/>
            <a:chExt cx="2709293" cy="4405354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A069F4FE-FD57-1F18-CFC7-5C33A7B25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836783" y="2452646"/>
              <a:ext cx="2709293" cy="4405354"/>
            </a:xfrm>
            <a:prstGeom prst="rect">
              <a:avLst/>
            </a:prstGeom>
          </p:spPr>
        </p:pic>
        <p:pic>
          <p:nvPicPr>
            <p:cNvPr id="7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A337A65B-51B0-AA82-851D-39375D47E5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0751030" y="4087423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7AF5A7-5888-21A5-170F-9423D899883A}"/>
              </a:ext>
            </a:extLst>
          </p:cNvPr>
          <p:cNvGrpSpPr/>
          <p:nvPr/>
        </p:nvGrpSpPr>
        <p:grpSpPr>
          <a:xfrm>
            <a:off x="1086801" y="1773726"/>
            <a:ext cx="2495821" cy="3098794"/>
            <a:chOff x="-324186" y="2092533"/>
            <a:chExt cx="3330109" cy="4134641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EFC4368-40BA-8331-0951-752B2D95D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24186" y="2092533"/>
              <a:ext cx="3330109" cy="4134641"/>
            </a:xfrm>
            <a:prstGeom prst="rect">
              <a:avLst/>
            </a:prstGeom>
          </p:spPr>
        </p:pic>
        <p:pic>
          <p:nvPicPr>
            <p:cNvPr id="10" name="Picture 9" descr="thiếu niên tiền phong quàng khăn đỏ minh họa">
              <a:extLst>
                <a:ext uri="{FF2B5EF4-FFF2-40B4-BE49-F238E27FC236}">
                  <a16:creationId xmlns:a16="http://schemas.microsoft.com/office/drawing/2014/main" id="{64F80143-F72E-453E-9A21-69F64477FC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0608608">
              <a:off x="1253846" y="3841510"/>
              <a:ext cx="697311" cy="84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2974D7-6308-6200-ABB8-35EAE9E9E5E1}"/>
              </a:ext>
            </a:extLst>
          </p:cNvPr>
          <p:cNvGrpSpPr/>
          <p:nvPr/>
        </p:nvGrpSpPr>
        <p:grpSpPr>
          <a:xfrm>
            <a:off x="-490889" y="154739"/>
            <a:ext cx="10125777" cy="1348008"/>
            <a:chOff x="-490889" y="154739"/>
            <a:chExt cx="10125777" cy="134800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34ED2B8-03D2-19D8-8159-5E80EA24984C}"/>
                </a:ext>
              </a:extLst>
            </p:cNvPr>
            <p:cNvGrpSpPr/>
            <p:nvPr/>
          </p:nvGrpSpPr>
          <p:grpSpPr>
            <a:xfrm>
              <a:off x="126245" y="154739"/>
              <a:ext cx="8941870" cy="1348008"/>
              <a:chOff x="115503" y="25854"/>
              <a:chExt cx="8941870" cy="1348008"/>
            </a:xfrm>
          </p:grpSpPr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AE5FAD21-1298-FD26-B38B-268E5329215A}"/>
                  </a:ext>
                </a:extLst>
              </p:cNvPr>
              <p:cNvSpPr/>
              <p:nvPr/>
            </p:nvSpPr>
            <p:spPr>
              <a:xfrm>
                <a:off x="115503" y="25854"/>
                <a:ext cx="8941870" cy="1348008"/>
              </a:xfrm>
              <a:prstGeom prst="cloud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Cloud 13">
                <a:extLst>
                  <a:ext uri="{FF2B5EF4-FFF2-40B4-BE49-F238E27FC236}">
                    <a16:creationId xmlns:a16="http://schemas.microsoft.com/office/drawing/2014/main" id="{2ABDBCBF-C885-088E-1309-1DE40989C561}"/>
                  </a:ext>
                </a:extLst>
              </p:cNvPr>
              <p:cNvSpPr/>
              <p:nvPr/>
            </p:nvSpPr>
            <p:spPr>
              <a:xfrm>
                <a:off x="365760" y="173507"/>
                <a:ext cx="8422105" cy="1029372"/>
              </a:xfrm>
              <a:prstGeom prst="cloud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CBB239-1B5B-9BC8-1211-C4A79BB4F954}"/>
                </a:ext>
              </a:extLst>
            </p:cNvPr>
            <p:cNvSpPr txBox="1"/>
            <p:nvPr/>
          </p:nvSpPr>
          <p:spPr>
            <a:xfrm flipH="1">
              <a:off x="-490889" y="462868"/>
              <a:ext cx="101257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>
                  <a:solidFill>
                    <a:srgbClr val="FF6600"/>
                  </a:solidFill>
                  <a:latin typeface="iCiel Nabila" pitchFamily="2" charset="0"/>
                  <a:cs typeface="Pattaya" panose="00000500000000000000" pitchFamily="2" charset="-34"/>
                </a:rPr>
                <a:t>Chúng mình cùng kể chuyện</a:t>
              </a:r>
              <a:endParaRPr lang="en-US" sz="2800" dirty="0">
                <a:solidFill>
                  <a:srgbClr val="FF6600"/>
                </a:solidFill>
                <a:latin typeface="iCiel Nabila" pitchFamily="2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97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D740F3D-6CFA-66A4-5BE0-314E699C2F04}"/>
              </a:ext>
            </a:extLst>
          </p:cNvPr>
          <p:cNvGrpSpPr/>
          <p:nvPr/>
        </p:nvGrpSpPr>
        <p:grpSpPr>
          <a:xfrm>
            <a:off x="279767" y="202777"/>
            <a:ext cx="8584465" cy="4737945"/>
            <a:chOff x="1235547" y="1328057"/>
            <a:chExt cx="9720905" cy="540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A6E513-365B-841A-8FCC-E2BBF566E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CA0593E-CD77-0F00-4DB3-C0675FCDB4AC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0" name="Rectangle 5">
            <a:extLst>
              <a:ext uri="{FF2B5EF4-FFF2-40B4-BE49-F238E27FC236}">
                <a16:creationId xmlns:a16="http://schemas.microsoft.com/office/drawing/2014/main" id="{E31AF625-9913-444E-9075-47D37494C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1182688"/>
            <a:ext cx="8229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DB5EC1-3EC9-FF4B-F780-1AF4385FA4F8}"/>
              </a:ext>
            </a:extLst>
          </p:cNvPr>
          <p:cNvSpPr txBox="1"/>
          <p:nvPr/>
        </p:nvSpPr>
        <p:spPr>
          <a:xfrm>
            <a:off x="559774" y="2193751"/>
            <a:ext cx="4298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>
                <a:latin typeface="UTM Khuccamta" panose="02040603050506020204" pitchFamily="18" charset="0"/>
              </a:rPr>
              <a:t>1. Nội dung câu chuyện kể về đức tính hiếu học hoặc tinh thần đoàn kết.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866A1-A08A-0887-A53E-6DC94F9E11A1}"/>
              </a:ext>
            </a:extLst>
          </p:cNvPr>
          <p:cNvSpPr txBox="1"/>
          <p:nvPr/>
        </p:nvSpPr>
        <p:spPr>
          <a:xfrm>
            <a:off x="559774" y="3152162"/>
            <a:ext cx="4747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>
                <a:latin typeface="UTM Khuccamta" panose="02040603050506020204" pitchFamily="18" charset="0"/>
              </a:rPr>
              <a:t>2. Cách kể rõ ràng, mạch lạc, hấp dẫn.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5F1D1-0C81-0428-2E93-AF392CB5DA24}"/>
              </a:ext>
            </a:extLst>
          </p:cNvPr>
          <p:cNvSpPr txBox="1"/>
          <p:nvPr/>
        </p:nvSpPr>
        <p:spPr>
          <a:xfrm>
            <a:off x="553629" y="3862701"/>
            <a:ext cx="4747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>
                <a:latin typeface="UTM Khuccamta" panose="02040603050506020204" pitchFamily="18" charset="0"/>
              </a:rPr>
              <a:t>3. Nêu được ý nghĩa của câu chuyện.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340601-78AE-B42F-F8BF-5FB68379068B}"/>
              </a:ext>
            </a:extLst>
          </p:cNvPr>
          <p:cNvSpPr txBox="1"/>
          <p:nvPr/>
        </p:nvSpPr>
        <p:spPr>
          <a:xfrm>
            <a:off x="4922906" y="1517449"/>
            <a:ext cx="173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C00000"/>
                </a:solidFill>
                <a:latin typeface="UTM Khuccamta" panose="02040603050506020204" pitchFamily="18" charset="0"/>
              </a:rPr>
              <a:t>Bình thường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AECC1B-9818-AD36-AA1E-DFD8BFC82E64}"/>
              </a:ext>
            </a:extLst>
          </p:cNvPr>
          <p:cNvSpPr txBox="1"/>
          <p:nvPr/>
        </p:nvSpPr>
        <p:spPr>
          <a:xfrm>
            <a:off x="6714414" y="1530699"/>
            <a:ext cx="74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C00000"/>
                </a:solidFill>
                <a:latin typeface="UTM Khuccamta" panose="02040603050506020204" pitchFamily="18" charset="0"/>
              </a:rPr>
              <a:t>Tốt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1DB73-32E1-D94B-5EA7-CD213FB2CD17}"/>
              </a:ext>
            </a:extLst>
          </p:cNvPr>
          <p:cNvSpPr txBox="1"/>
          <p:nvPr/>
        </p:nvSpPr>
        <p:spPr>
          <a:xfrm>
            <a:off x="7644593" y="1530699"/>
            <a:ext cx="114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C00000"/>
                </a:solidFill>
                <a:latin typeface="UTM Khuccamta" panose="02040603050506020204" pitchFamily="18" charset="0"/>
              </a:rPr>
              <a:t>Rất tốt</a:t>
            </a:r>
          </a:p>
        </p:txBody>
      </p:sp>
      <p:sp>
        <p:nvSpPr>
          <p:cNvPr id="6167" name="TextBox 6166">
            <a:extLst>
              <a:ext uri="{FF2B5EF4-FFF2-40B4-BE49-F238E27FC236}">
                <a16:creationId xmlns:a16="http://schemas.microsoft.com/office/drawing/2014/main" id="{1AA815D0-859B-7C79-DC97-255654327299}"/>
              </a:ext>
            </a:extLst>
          </p:cNvPr>
          <p:cNvSpPr txBox="1"/>
          <p:nvPr/>
        </p:nvSpPr>
        <p:spPr>
          <a:xfrm>
            <a:off x="1359454" y="1530699"/>
            <a:ext cx="283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C00000"/>
                </a:solidFill>
                <a:latin typeface="UTM Khuccamta" panose="02040603050506020204" pitchFamily="18" charset="0"/>
              </a:rPr>
              <a:t>Tiêu chí đánh giá</a:t>
            </a:r>
          </a:p>
        </p:txBody>
      </p:sp>
      <p:pic>
        <p:nvPicPr>
          <p:cNvPr id="1026" name="Picture 2" descr="27,080 Sunflower Cartoon Images, Stock Photos &amp; Vectors | Shutterstock">
            <a:extLst>
              <a:ext uri="{FF2B5EF4-FFF2-40B4-BE49-F238E27FC236}">
                <a16:creationId xmlns:a16="http://schemas.microsoft.com/office/drawing/2014/main" id="{ABD85C5B-22E1-EB5F-FCCD-5D5E6162D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0" b="53571" l="26154" r="71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7" t="12583" r="29622" b="44976"/>
          <a:stretch/>
        </p:blipFill>
        <p:spPr bwMode="auto">
          <a:xfrm>
            <a:off x="7770838" y="2158384"/>
            <a:ext cx="753026" cy="7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7,187 Happy Sunflower Cartoon Images, Stock Photos &amp; Vectors | Shutterstock">
            <a:extLst>
              <a:ext uri="{FF2B5EF4-FFF2-40B4-BE49-F238E27FC236}">
                <a16:creationId xmlns:a16="http://schemas.microsoft.com/office/drawing/2014/main" id="{EC23D9BE-532C-5AEC-387D-5C4512B40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43" b="56071" l="26538" r="75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6" t="12619" r="26215" b="45476"/>
          <a:stretch/>
        </p:blipFill>
        <p:spPr bwMode="auto">
          <a:xfrm>
            <a:off x="6704883" y="2176391"/>
            <a:ext cx="753252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78ADF18C-E050-2E80-AA20-CB89A484607D}"/>
              </a:ext>
            </a:extLst>
          </p:cNvPr>
          <p:cNvGrpSpPr/>
          <p:nvPr/>
        </p:nvGrpSpPr>
        <p:grpSpPr>
          <a:xfrm>
            <a:off x="5412534" y="2176391"/>
            <a:ext cx="753252" cy="733425"/>
            <a:chOff x="5427774" y="2379121"/>
            <a:chExt cx="753252" cy="733425"/>
          </a:xfrm>
        </p:grpSpPr>
        <p:pic>
          <p:nvPicPr>
            <p:cNvPr id="6172" name="Picture 4" descr="7,187 Happy Sunflower Cartoon Images, Stock Photos &amp; Vectors | Shutterstock">
              <a:extLst>
                <a:ext uri="{FF2B5EF4-FFF2-40B4-BE49-F238E27FC236}">
                  <a16:creationId xmlns:a16="http://schemas.microsoft.com/office/drawing/2014/main" id="{2E2D3D8B-4BDD-E172-4D91-540C1DADAC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143" b="56071" l="26538" r="75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36" t="12619" r="26215" b="45476"/>
            <a:stretch/>
          </p:blipFill>
          <p:spPr bwMode="auto">
            <a:xfrm>
              <a:off x="5427774" y="2379121"/>
              <a:ext cx="753252" cy="733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73" name="Oval 6172">
              <a:extLst>
                <a:ext uri="{FF2B5EF4-FFF2-40B4-BE49-F238E27FC236}">
                  <a16:creationId xmlns:a16="http://schemas.microsoft.com/office/drawing/2014/main" id="{AE231C11-79B5-97CC-AA65-BB300CF83E0B}"/>
                </a:ext>
              </a:extLst>
            </p:cNvPr>
            <p:cNvSpPr/>
            <p:nvPr/>
          </p:nvSpPr>
          <p:spPr>
            <a:xfrm>
              <a:off x="5741013" y="2745834"/>
              <a:ext cx="96225" cy="75155"/>
            </a:xfrm>
            <a:prstGeom prst="ellipse">
              <a:avLst/>
            </a:prstGeom>
            <a:solidFill>
              <a:srgbClr val="FEB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75" name="Straight Connector 6174">
              <a:extLst>
                <a:ext uri="{FF2B5EF4-FFF2-40B4-BE49-F238E27FC236}">
                  <a16:creationId xmlns:a16="http://schemas.microsoft.com/office/drawing/2014/main" id="{389A25D7-DF35-69A8-7E05-53D89DDB6E89}"/>
                </a:ext>
              </a:extLst>
            </p:cNvPr>
            <p:cNvCxnSpPr>
              <a:cxnSpLocks/>
            </p:cNvCxnSpPr>
            <p:nvPr/>
          </p:nvCxnSpPr>
          <p:spPr>
            <a:xfrm>
              <a:off x="5736249" y="2822577"/>
              <a:ext cx="87313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4D7BD70D-57FD-9A76-C2CD-5790F917218B}"/>
              </a:ext>
            </a:extLst>
          </p:cNvPr>
          <p:cNvSpPr/>
          <p:nvPr/>
        </p:nvSpPr>
        <p:spPr>
          <a:xfrm>
            <a:off x="2737207" y="773186"/>
            <a:ext cx="40014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11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TIÊU CHÍ ĐÁNH GIÁ</a:t>
            </a:r>
            <a:endParaRPr lang="en-US" sz="3600">
              <a:ln w="28575">
                <a:solidFill>
                  <a:schemeClr val="accent6">
                    <a:lumMod val="50000"/>
                  </a:schemeClr>
                </a:solidFill>
              </a:ln>
              <a:solidFill>
                <a:srgbClr val="FF911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pic>
        <p:nvPicPr>
          <p:cNvPr id="3" name="Picture 2" descr="27,080 Sunflower Cartoon Images, Stock Photos &amp; Vectors | Shutterstock">
            <a:extLst>
              <a:ext uri="{FF2B5EF4-FFF2-40B4-BE49-F238E27FC236}">
                <a16:creationId xmlns:a16="http://schemas.microsoft.com/office/drawing/2014/main" id="{964AAB53-C0B1-C249-3ADF-574926311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0" b="53571" l="26154" r="71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7" t="12583" r="29622" b="44976"/>
          <a:stretch/>
        </p:blipFill>
        <p:spPr bwMode="auto">
          <a:xfrm>
            <a:off x="7770838" y="2945185"/>
            <a:ext cx="753026" cy="7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7,187 Happy Sunflower Cartoon Images, Stock Photos &amp; Vectors | Shutterstock">
            <a:extLst>
              <a:ext uri="{FF2B5EF4-FFF2-40B4-BE49-F238E27FC236}">
                <a16:creationId xmlns:a16="http://schemas.microsoft.com/office/drawing/2014/main" id="{0214C1E7-B6D5-C166-C378-AE170BF21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43" b="56071" l="26538" r="75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6" t="12619" r="26215" b="45476"/>
          <a:stretch/>
        </p:blipFill>
        <p:spPr bwMode="auto">
          <a:xfrm>
            <a:off x="6704883" y="2963192"/>
            <a:ext cx="753252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1994471-2582-0D45-F8EC-43E5A86DF3E9}"/>
              </a:ext>
            </a:extLst>
          </p:cNvPr>
          <p:cNvGrpSpPr/>
          <p:nvPr/>
        </p:nvGrpSpPr>
        <p:grpSpPr>
          <a:xfrm>
            <a:off x="5412534" y="2963192"/>
            <a:ext cx="753252" cy="733425"/>
            <a:chOff x="5427774" y="2379121"/>
            <a:chExt cx="753252" cy="733425"/>
          </a:xfrm>
        </p:grpSpPr>
        <p:pic>
          <p:nvPicPr>
            <p:cNvPr id="12" name="Picture 4" descr="7,187 Happy Sunflower Cartoon Images, Stock Photos &amp; Vectors | Shutterstock">
              <a:extLst>
                <a:ext uri="{FF2B5EF4-FFF2-40B4-BE49-F238E27FC236}">
                  <a16:creationId xmlns:a16="http://schemas.microsoft.com/office/drawing/2014/main" id="{978EE8A7-24B2-5E65-4B80-C43F51CC23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143" b="56071" l="26538" r="75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36" t="12619" r="26215" b="45476"/>
            <a:stretch/>
          </p:blipFill>
          <p:spPr bwMode="auto">
            <a:xfrm>
              <a:off x="5427774" y="2379121"/>
              <a:ext cx="753252" cy="733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F06C1B7-54F4-D03A-8053-3BB83BE35797}"/>
                </a:ext>
              </a:extLst>
            </p:cNvPr>
            <p:cNvSpPr/>
            <p:nvPr/>
          </p:nvSpPr>
          <p:spPr>
            <a:xfrm>
              <a:off x="5741013" y="2745834"/>
              <a:ext cx="96225" cy="75155"/>
            </a:xfrm>
            <a:prstGeom prst="ellipse">
              <a:avLst/>
            </a:prstGeom>
            <a:solidFill>
              <a:srgbClr val="FEB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4AFC3C1-E68C-F69A-E36E-FB26B167B251}"/>
                </a:ext>
              </a:extLst>
            </p:cNvPr>
            <p:cNvCxnSpPr>
              <a:cxnSpLocks/>
            </p:cNvCxnSpPr>
            <p:nvPr/>
          </p:nvCxnSpPr>
          <p:spPr>
            <a:xfrm>
              <a:off x="5736249" y="2822577"/>
              <a:ext cx="87313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4" name="Picture 23" descr="27,080 Sunflower Cartoon Images, Stock Photos &amp; Vectors | Shutterstock">
            <a:extLst>
              <a:ext uri="{FF2B5EF4-FFF2-40B4-BE49-F238E27FC236}">
                <a16:creationId xmlns:a16="http://schemas.microsoft.com/office/drawing/2014/main" id="{CFCD1493-1AD3-8FA2-8DE9-BE18E1632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0" b="53571" l="26154" r="71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7" t="12583" r="29622" b="44976"/>
          <a:stretch/>
        </p:blipFill>
        <p:spPr bwMode="auto">
          <a:xfrm>
            <a:off x="7770838" y="3749376"/>
            <a:ext cx="753026" cy="7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7,187 Happy Sunflower Cartoon Images, Stock Photos &amp; Vectors | Shutterstock">
            <a:extLst>
              <a:ext uri="{FF2B5EF4-FFF2-40B4-BE49-F238E27FC236}">
                <a16:creationId xmlns:a16="http://schemas.microsoft.com/office/drawing/2014/main" id="{4B2361FF-7D72-C940-249C-576B0C817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43" b="56071" l="26538" r="75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6" t="12619" r="26215" b="45476"/>
          <a:stretch/>
        </p:blipFill>
        <p:spPr bwMode="auto">
          <a:xfrm>
            <a:off x="6704883" y="3767383"/>
            <a:ext cx="753252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504E110-695F-ED98-BB63-2FE4D71B1409}"/>
              </a:ext>
            </a:extLst>
          </p:cNvPr>
          <p:cNvGrpSpPr/>
          <p:nvPr/>
        </p:nvGrpSpPr>
        <p:grpSpPr>
          <a:xfrm>
            <a:off x="5412534" y="3767383"/>
            <a:ext cx="753252" cy="733425"/>
            <a:chOff x="5427774" y="2379121"/>
            <a:chExt cx="753252" cy="733425"/>
          </a:xfrm>
        </p:grpSpPr>
        <p:pic>
          <p:nvPicPr>
            <p:cNvPr id="27" name="Picture 4" descr="7,187 Happy Sunflower Cartoon Images, Stock Photos &amp; Vectors | Shutterstock">
              <a:extLst>
                <a:ext uri="{FF2B5EF4-FFF2-40B4-BE49-F238E27FC236}">
                  <a16:creationId xmlns:a16="http://schemas.microsoft.com/office/drawing/2014/main" id="{F15E3C59-5F90-98BC-079D-29C794F7EC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143" b="56071" l="26538" r="75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36" t="12619" r="26215" b="45476"/>
            <a:stretch/>
          </p:blipFill>
          <p:spPr bwMode="auto">
            <a:xfrm>
              <a:off x="5427774" y="2379121"/>
              <a:ext cx="753252" cy="733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9F7AEB-2730-6D5B-A2E7-70301952B74D}"/>
                </a:ext>
              </a:extLst>
            </p:cNvPr>
            <p:cNvSpPr/>
            <p:nvPr/>
          </p:nvSpPr>
          <p:spPr>
            <a:xfrm>
              <a:off x="5741013" y="2745834"/>
              <a:ext cx="96225" cy="75155"/>
            </a:xfrm>
            <a:prstGeom prst="ellipse">
              <a:avLst/>
            </a:prstGeom>
            <a:solidFill>
              <a:srgbClr val="FEBF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2B4206A-8275-3BC7-10CA-E1FD2377297E}"/>
                </a:ext>
              </a:extLst>
            </p:cNvPr>
            <p:cNvCxnSpPr>
              <a:cxnSpLocks/>
            </p:cNvCxnSpPr>
            <p:nvPr/>
          </p:nvCxnSpPr>
          <p:spPr>
            <a:xfrm>
              <a:off x="5736249" y="2822577"/>
              <a:ext cx="87313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037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8" grpId="0"/>
      <p:bldP spid="9" grpId="0"/>
      <p:bldP spid="11" grpId="0"/>
      <p:bldP spid="15" grpId="0"/>
      <p:bldP spid="16" grpId="0"/>
      <p:bldP spid="61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3D6A108-6F66-EDDB-E1E2-AA509E13014B}"/>
              </a:ext>
            </a:extLst>
          </p:cNvPr>
          <p:cNvGrpSpPr/>
          <p:nvPr/>
        </p:nvGrpSpPr>
        <p:grpSpPr>
          <a:xfrm>
            <a:off x="1052008" y="152200"/>
            <a:ext cx="7364128" cy="1348008"/>
            <a:chOff x="-501631" y="25854"/>
            <a:chExt cx="10125777" cy="134800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34ED2B8-03D2-19D8-8159-5E80EA24984C}"/>
                </a:ext>
              </a:extLst>
            </p:cNvPr>
            <p:cNvGrpSpPr/>
            <p:nvPr/>
          </p:nvGrpSpPr>
          <p:grpSpPr>
            <a:xfrm>
              <a:off x="115503" y="25854"/>
              <a:ext cx="8941870" cy="1348008"/>
              <a:chOff x="115503" y="25854"/>
              <a:chExt cx="8941870" cy="1348008"/>
            </a:xfrm>
          </p:grpSpPr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AE5FAD21-1298-FD26-B38B-268E5329215A}"/>
                  </a:ext>
                </a:extLst>
              </p:cNvPr>
              <p:cNvSpPr/>
              <p:nvPr/>
            </p:nvSpPr>
            <p:spPr>
              <a:xfrm>
                <a:off x="115503" y="25854"/>
                <a:ext cx="8941870" cy="1348008"/>
              </a:xfrm>
              <a:prstGeom prst="cloud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Cloud 13">
                <a:extLst>
                  <a:ext uri="{FF2B5EF4-FFF2-40B4-BE49-F238E27FC236}">
                    <a16:creationId xmlns:a16="http://schemas.microsoft.com/office/drawing/2014/main" id="{2ABDBCBF-C885-088E-1309-1DE40989C561}"/>
                  </a:ext>
                </a:extLst>
              </p:cNvPr>
              <p:cNvSpPr/>
              <p:nvPr/>
            </p:nvSpPr>
            <p:spPr>
              <a:xfrm>
                <a:off x="365760" y="173507"/>
                <a:ext cx="8422105" cy="1029372"/>
              </a:xfrm>
              <a:prstGeom prst="cloud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CBB239-1B5B-9BC8-1211-C4A79BB4F954}"/>
                </a:ext>
              </a:extLst>
            </p:cNvPr>
            <p:cNvSpPr txBox="1"/>
            <p:nvPr/>
          </p:nvSpPr>
          <p:spPr>
            <a:xfrm flipH="1">
              <a:off x="-501631" y="333983"/>
              <a:ext cx="10125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>
                  <a:solidFill>
                    <a:srgbClr val="FF6600"/>
                  </a:solidFill>
                  <a:latin typeface="iCiel Nabila" pitchFamily="2" charset="0"/>
                  <a:cs typeface="Pattaya" panose="00000500000000000000" pitchFamily="2" charset="-34"/>
                </a:rPr>
                <a:t>Trau đổi về câu chuyện</a:t>
              </a:r>
              <a:endParaRPr lang="en-US" sz="3600" dirty="0">
                <a:solidFill>
                  <a:srgbClr val="FF6600"/>
                </a:solidFill>
                <a:latin typeface="iCiel Nabila" pitchFamily="2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8A4015-AEE4-5AEA-52E3-5AB86D396341}"/>
              </a:ext>
            </a:extLst>
          </p:cNvPr>
          <p:cNvGrpSpPr/>
          <p:nvPr/>
        </p:nvGrpSpPr>
        <p:grpSpPr>
          <a:xfrm flipH="1">
            <a:off x="3685123" y="1691764"/>
            <a:ext cx="1752270" cy="3427424"/>
            <a:chOff x="106986" y="2667000"/>
            <a:chExt cx="2095439" cy="4098659"/>
          </a:xfrm>
        </p:grpSpPr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2F25A18A-EA96-B1B9-12B6-F58B26927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6986" y="2667000"/>
              <a:ext cx="2095439" cy="4098659"/>
            </a:xfrm>
            <a:prstGeom prst="rect">
              <a:avLst/>
            </a:prstGeom>
          </p:spPr>
        </p:pic>
        <p:pic>
          <p:nvPicPr>
            <p:cNvPr id="19" name="Picture 18" descr="thiếu niên tiền phong quàng khăn đỏ minh họa">
              <a:extLst>
                <a:ext uri="{FF2B5EF4-FFF2-40B4-BE49-F238E27FC236}">
                  <a16:creationId xmlns:a16="http://schemas.microsoft.com/office/drawing/2014/main" id="{00704CCD-4E03-53A0-CC2D-BE1519D5D8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983972" y="4253651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43C53D-E69A-22CF-6F28-DFD8A23D1A65}"/>
              </a:ext>
            </a:extLst>
          </p:cNvPr>
          <p:cNvGrpSpPr/>
          <p:nvPr/>
        </p:nvGrpSpPr>
        <p:grpSpPr>
          <a:xfrm>
            <a:off x="5492005" y="1459608"/>
            <a:ext cx="2265594" cy="3683892"/>
            <a:chOff x="9836783" y="2452646"/>
            <a:chExt cx="2709293" cy="4405354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58B6CC53-F271-1972-EBD1-986567043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836783" y="2452646"/>
              <a:ext cx="2709293" cy="4405354"/>
            </a:xfrm>
            <a:prstGeom prst="rect">
              <a:avLst/>
            </a:prstGeom>
          </p:spPr>
        </p:pic>
        <p:pic>
          <p:nvPicPr>
            <p:cNvPr id="22" name="Picture 21" descr="thiếu niên tiền phong quàng khăn đỏ minh họa">
              <a:extLst>
                <a:ext uri="{FF2B5EF4-FFF2-40B4-BE49-F238E27FC236}">
                  <a16:creationId xmlns:a16="http://schemas.microsoft.com/office/drawing/2014/main" id="{31165886-9D2F-724A-E13A-541D4E94E8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0751030" y="4087423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22B329-3806-381E-FB1D-5B827C0C12D7}"/>
              </a:ext>
            </a:extLst>
          </p:cNvPr>
          <p:cNvGrpSpPr/>
          <p:nvPr/>
        </p:nvGrpSpPr>
        <p:grpSpPr>
          <a:xfrm>
            <a:off x="1086801" y="1773726"/>
            <a:ext cx="2495821" cy="3098794"/>
            <a:chOff x="-324186" y="2092533"/>
            <a:chExt cx="3330109" cy="4134641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79CE19D5-40E0-1E25-9D99-A7F777498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24186" y="2092533"/>
              <a:ext cx="3330109" cy="4134641"/>
            </a:xfrm>
            <a:prstGeom prst="rect">
              <a:avLst/>
            </a:prstGeom>
          </p:spPr>
        </p:pic>
        <p:pic>
          <p:nvPicPr>
            <p:cNvPr id="25" name="Picture 24" descr="thiếu niên tiền phong quàng khăn đỏ minh họa">
              <a:extLst>
                <a:ext uri="{FF2B5EF4-FFF2-40B4-BE49-F238E27FC236}">
                  <a16:creationId xmlns:a16="http://schemas.microsoft.com/office/drawing/2014/main" id="{D07C176C-7855-1952-50D7-A645C124C9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0608608">
              <a:off x="1253846" y="3841510"/>
              <a:ext cx="697311" cy="84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76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46D484C0-74C7-3613-F457-0445A9E51640}"/>
              </a:ext>
            </a:extLst>
          </p:cNvPr>
          <p:cNvGrpSpPr/>
          <p:nvPr/>
        </p:nvGrpSpPr>
        <p:grpSpPr>
          <a:xfrm>
            <a:off x="3795169" y="702691"/>
            <a:ext cx="4796074" cy="3022286"/>
            <a:chOff x="474453" y="1232081"/>
            <a:chExt cx="3430611" cy="2161828"/>
          </a:xfrm>
        </p:grpSpPr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4AE6C5C3-F6FE-FD08-4AB2-829C106A5BCB}"/>
                </a:ext>
              </a:extLst>
            </p:cNvPr>
            <p:cNvGrpSpPr/>
            <p:nvPr/>
          </p:nvGrpSpPr>
          <p:grpSpPr>
            <a:xfrm>
              <a:off x="474453" y="1232081"/>
              <a:ext cx="3430611" cy="2161828"/>
              <a:chOff x="474453" y="1437871"/>
              <a:chExt cx="3104041" cy="1956037"/>
            </a:xfrm>
          </p:grpSpPr>
          <p:grpSp>
            <p:nvGrpSpPr>
              <p:cNvPr id="31" name="Group 4">
                <a:extLst>
                  <a:ext uri="{FF2B5EF4-FFF2-40B4-BE49-F238E27FC236}">
                    <a16:creationId xmlns:a16="http://schemas.microsoft.com/office/drawing/2014/main" id="{4896B306-E5E6-1C34-F225-1AADA37C4ECD}"/>
                  </a:ext>
                </a:extLst>
              </p:cNvPr>
              <p:cNvGrpSpPr/>
              <p:nvPr/>
            </p:nvGrpSpPr>
            <p:grpSpPr>
              <a:xfrm>
                <a:off x="474453" y="1645379"/>
                <a:ext cx="3104041" cy="1748529"/>
                <a:chOff x="0" y="0"/>
                <a:chExt cx="3435356" cy="1138475"/>
              </a:xfrm>
            </p:grpSpPr>
            <p:sp>
              <p:nvSpPr>
                <p:cNvPr id="1024" name="Freeform 5">
                  <a:extLst>
                    <a:ext uri="{FF2B5EF4-FFF2-40B4-BE49-F238E27FC236}">
                      <a16:creationId xmlns:a16="http://schemas.microsoft.com/office/drawing/2014/main" id="{E3CA2F6C-CA5A-3E28-B088-0E88FDF28CA9}"/>
                    </a:ext>
                  </a:extLst>
                </p:cNvPr>
                <p:cNvSpPr/>
                <p:nvPr/>
              </p:nvSpPr>
              <p:spPr>
                <a:xfrm>
                  <a:off x="0" y="-4262"/>
                  <a:ext cx="3443102" cy="1144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3102" h="1144961">
                      <a:moveTo>
                        <a:pt x="2504203" y="1133773"/>
                      </a:moveTo>
                      <a:cubicBezTo>
                        <a:pt x="2504203" y="1133773"/>
                        <a:pt x="2084450" y="1144961"/>
                        <a:pt x="1621865" y="1142339"/>
                      </a:cubicBezTo>
                      <a:cubicBezTo>
                        <a:pt x="1584822" y="1140177"/>
                        <a:pt x="1057073" y="1132352"/>
                        <a:pt x="1057073" y="1132352"/>
                      </a:cubicBezTo>
                      <a:cubicBezTo>
                        <a:pt x="812931" y="1123518"/>
                        <a:pt x="565145" y="1106537"/>
                        <a:pt x="398404" y="1048359"/>
                      </a:cubicBezTo>
                      <a:cubicBezTo>
                        <a:pt x="120505" y="951398"/>
                        <a:pt x="0" y="773869"/>
                        <a:pt x="0" y="577261"/>
                      </a:cubicBezTo>
                      <a:lnTo>
                        <a:pt x="0" y="577259"/>
                      </a:lnTo>
                      <a:cubicBezTo>
                        <a:pt x="8536" y="440430"/>
                        <a:pt x="34263" y="311302"/>
                        <a:pt x="140291" y="225758"/>
                      </a:cubicBezTo>
                      <a:cubicBezTo>
                        <a:pt x="342602" y="62530"/>
                        <a:pt x="736658" y="7673"/>
                        <a:pt x="1155311" y="7673"/>
                      </a:cubicBezTo>
                      <a:cubicBezTo>
                        <a:pt x="1155311" y="7673"/>
                        <a:pt x="1551711" y="15681"/>
                        <a:pt x="1584822" y="7673"/>
                      </a:cubicBezTo>
                      <a:cubicBezTo>
                        <a:pt x="1865523" y="0"/>
                        <a:pt x="2329451" y="7673"/>
                        <a:pt x="2329451" y="7673"/>
                      </a:cubicBezTo>
                      <a:cubicBezTo>
                        <a:pt x="2697758" y="15152"/>
                        <a:pt x="3061071" y="84484"/>
                        <a:pt x="3258811" y="207066"/>
                      </a:cubicBezTo>
                      <a:cubicBezTo>
                        <a:pt x="3409828" y="300683"/>
                        <a:pt x="3443102" y="425358"/>
                        <a:pt x="3433962" y="577261"/>
                      </a:cubicBezTo>
                      <a:lnTo>
                        <a:pt x="3433962" y="577262"/>
                      </a:lnTo>
                      <a:cubicBezTo>
                        <a:pt x="3433962" y="891835"/>
                        <a:pt x="3150965" y="1105932"/>
                        <a:pt x="2504203" y="1133773"/>
                      </a:cubicBezTo>
                      <a:close/>
                    </a:path>
                  </a:pathLst>
                </a:custGeom>
                <a:solidFill>
                  <a:srgbClr val="FDF5B6"/>
                </a:solidFill>
              </p:spPr>
            </p:sp>
          </p:grpSp>
          <p:pic>
            <p:nvPicPr>
              <p:cNvPr id="1027" name="Picture 6">
                <a:extLst>
                  <a:ext uri="{FF2B5EF4-FFF2-40B4-BE49-F238E27FC236}">
                    <a16:creationId xmlns:a16="http://schemas.microsoft.com/office/drawing/2014/main" id="{863044D5-0323-C306-23FE-8AC5DEF3C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62604" y="1437871"/>
                <a:ext cx="1029337" cy="291161"/>
              </a:xfrm>
              <a:prstGeom prst="rect">
                <a:avLst/>
              </a:prstGeom>
            </p:spPr>
          </p:pic>
        </p:grpSp>
        <p:sp>
          <p:nvSpPr>
            <p:cNvPr id="1025" name="Title 1">
              <a:extLst>
                <a:ext uri="{FF2B5EF4-FFF2-40B4-BE49-F238E27FC236}">
                  <a16:creationId xmlns:a16="http://schemas.microsoft.com/office/drawing/2014/main" id="{C95391B4-1F05-269F-9501-F2226DA4A34B}"/>
                </a:ext>
              </a:extLst>
            </p:cNvPr>
            <p:cNvSpPr txBox="1">
              <a:spLocks/>
            </p:cNvSpPr>
            <p:nvPr/>
          </p:nvSpPr>
          <p:spPr>
            <a:xfrm>
              <a:off x="627144" y="1641410"/>
              <a:ext cx="3016473" cy="838613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Em thích nhất hành động nào của nhân vật trong truyện?</a:t>
              </a:r>
            </a:p>
          </p:txBody>
        </p: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DAFDBCBA-5CB3-7304-0EDD-549E76E14FF0}"/>
              </a:ext>
            </a:extLst>
          </p:cNvPr>
          <p:cNvGrpSpPr/>
          <p:nvPr/>
        </p:nvGrpSpPr>
        <p:grpSpPr>
          <a:xfrm flipH="1">
            <a:off x="0" y="884869"/>
            <a:ext cx="3903133" cy="4262541"/>
            <a:chOff x="9365296" y="2452647"/>
            <a:chExt cx="2709293" cy="2958770"/>
          </a:xfrm>
        </p:grpSpPr>
        <p:pic>
          <p:nvPicPr>
            <p:cNvPr id="1047" name="Picture 3">
              <a:extLst>
                <a:ext uri="{FF2B5EF4-FFF2-40B4-BE49-F238E27FC236}">
                  <a16:creationId xmlns:a16="http://schemas.microsoft.com/office/drawing/2014/main" id="{0365128C-A649-8B95-ABF7-DAFFDFAF3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72244" l="422" r="100000">
                          <a14:foregroundMark x1="52180" y1="63208" x2="32138" y2="65845"/>
                          <a14:foregroundMark x1="54852" y1="62992" x2="55274" y2="72244"/>
                        </a14:backgroundRemoval>
                      </a14:imgEffect>
                    </a14:imgLayer>
                  </a14:imgProps>
                </a:ext>
              </a:extLst>
            </a:blip>
            <a:srcRect t="-1" b="32838"/>
            <a:stretch/>
          </p:blipFill>
          <p:spPr>
            <a:xfrm>
              <a:off x="9365296" y="2452647"/>
              <a:ext cx="2709293" cy="2958770"/>
            </a:xfrm>
            <a:prstGeom prst="rect">
              <a:avLst/>
            </a:prstGeom>
          </p:spPr>
        </p:pic>
        <p:pic>
          <p:nvPicPr>
            <p:cNvPr id="1048" name="Picture 1047" descr="thiếu niên tiền phong quàng khăn đỏ minh họa">
              <a:extLst>
                <a:ext uri="{FF2B5EF4-FFF2-40B4-BE49-F238E27FC236}">
                  <a16:creationId xmlns:a16="http://schemas.microsoft.com/office/drawing/2014/main" id="{2C73C462-B96C-634C-8053-84A54A9A2B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0279541" y="4087424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65542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46D484C0-74C7-3613-F457-0445A9E51640}"/>
              </a:ext>
            </a:extLst>
          </p:cNvPr>
          <p:cNvGrpSpPr/>
          <p:nvPr/>
        </p:nvGrpSpPr>
        <p:grpSpPr>
          <a:xfrm>
            <a:off x="3795169" y="702691"/>
            <a:ext cx="4806888" cy="3027565"/>
            <a:chOff x="474453" y="1232081"/>
            <a:chExt cx="3438346" cy="2165604"/>
          </a:xfrm>
        </p:grpSpPr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4AE6C5C3-F6FE-FD08-4AB2-829C106A5BCB}"/>
                </a:ext>
              </a:extLst>
            </p:cNvPr>
            <p:cNvGrpSpPr/>
            <p:nvPr/>
          </p:nvGrpSpPr>
          <p:grpSpPr>
            <a:xfrm>
              <a:off x="474453" y="1232081"/>
              <a:ext cx="3438346" cy="2165604"/>
              <a:chOff x="474453" y="1437871"/>
              <a:chExt cx="3111040" cy="1959454"/>
            </a:xfrm>
          </p:grpSpPr>
          <p:grpSp>
            <p:nvGrpSpPr>
              <p:cNvPr id="31" name="Group 4">
                <a:extLst>
                  <a:ext uri="{FF2B5EF4-FFF2-40B4-BE49-F238E27FC236}">
                    <a16:creationId xmlns:a16="http://schemas.microsoft.com/office/drawing/2014/main" id="{4896B306-E5E6-1C34-F225-1AADA37C4ECD}"/>
                  </a:ext>
                </a:extLst>
              </p:cNvPr>
              <p:cNvGrpSpPr/>
              <p:nvPr/>
            </p:nvGrpSpPr>
            <p:grpSpPr>
              <a:xfrm>
                <a:off x="474453" y="1638834"/>
                <a:ext cx="3111040" cy="1758491"/>
                <a:chOff x="0" y="-4261"/>
                <a:chExt cx="3443102" cy="1144961"/>
              </a:xfrm>
            </p:grpSpPr>
            <p:sp>
              <p:nvSpPr>
                <p:cNvPr id="1024" name="Freeform 5">
                  <a:extLst>
                    <a:ext uri="{FF2B5EF4-FFF2-40B4-BE49-F238E27FC236}">
                      <a16:creationId xmlns:a16="http://schemas.microsoft.com/office/drawing/2014/main" id="{E3CA2F6C-CA5A-3E28-B088-0E88FDF28CA9}"/>
                    </a:ext>
                  </a:extLst>
                </p:cNvPr>
                <p:cNvSpPr/>
                <p:nvPr/>
              </p:nvSpPr>
              <p:spPr>
                <a:xfrm>
                  <a:off x="0" y="-4261"/>
                  <a:ext cx="3443102" cy="1144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3102" h="1144961">
                      <a:moveTo>
                        <a:pt x="2504203" y="1133773"/>
                      </a:moveTo>
                      <a:cubicBezTo>
                        <a:pt x="2504203" y="1133773"/>
                        <a:pt x="2084450" y="1144961"/>
                        <a:pt x="1621865" y="1142339"/>
                      </a:cubicBezTo>
                      <a:cubicBezTo>
                        <a:pt x="1584822" y="1140177"/>
                        <a:pt x="1057073" y="1132352"/>
                        <a:pt x="1057073" y="1132352"/>
                      </a:cubicBezTo>
                      <a:cubicBezTo>
                        <a:pt x="812931" y="1123518"/>
                        <a:pt x="565145" y="1106537"/>
                        <a:pt x="398404" y="1048359"/>
                      </a:cubicBezTo>
                      <a:cubicBezTo>
                        <a:pt x="120505" y="951398"/>
                        <a:pt x="0" y="773869"/>
                        <a:pt x="0" y="577261"/>
                      </a:cubicBezTo>
                      <a:lnTo>
                        <a:pt x="0" y="577259"/>
                      </a:lnTo>
                      <a:cubicBezTo>
                        <a:pt x="8536" y="440430"/>
                        <a:pt x="34263" y="311302"/>
                        <a:pt x="140291" y="225758"/>
                      </a:cubicBezTo>
                      <a:cubicBezTo>
                        <a:pt x="342602" y="62530"/>
                        <a:pt x="736658" y="7673"/>
                        <a:pt x="1155311" y="7673"/>
                      </a:cubicBezTo>
                      <a:cubicBezTo>
                        <a:pt x="1155311" y="7673"/>
                        <a:pt x="1551711" y="15681"/>
                        <a:pt x="1584822" y="7673"/>
                      </a:cubicBezTo>
                      <a:cubicBezTo>
                        <a:pt x="1865523" y="0"/>
                        <a:pt x="2329451" y="7673"/>
                        <a:pt x="2329451" y="7673"/>
                      </a:cubicBezTo>
                      <a:cubicBezTo>
                        <a:pt x="2697758" y="15152"/>
                        <a:pt x="3061071" y="84484"/>
                        <a:pt x="3258811" y="207066"/>
                      </a:cubicBezTo>
                      <a:cubicBezTo>
                        <a:pt x="3409828" y="300683"/>
                        <a:pt x="3443102" y="425358"/>
                        <a:pt x="3433962" y="577261"/>
                      </a:cubicBezTo>
                      <a:lnTo>
                        <a:pt x="3433962" y="577262"/>
                      </a:lnTo>
                      <a:cubicBezTo>
                        <a:pt x="3433962" y="891835"/>
                        <a:pt x="3150965" y="1105932"/>
                        <a:pt x="2504203" y="1133773"/>
                      </a:cubicBezTo>
                      <a:close/>
                    </a:path>
                  </a:pathLst>
                </a:custGeom>
                <a:solidFill>
                  <a:srgbClr val="FDF5B6"/>
                </a:solidFill>
              </p:spPr>
            </p:sp>
          </p:grpSp>
          <p:pic>
            <p:nvPicPr>
              <p:cNvPr id="1027" name="Picture 6">
                <a:extLst>
                  <a:ext uri="{FF2B5EF4-FFF2-40B4-BE49-F238E27FC236}">
                    <a16:creationId xmlns:a16="http://schemas.microsoft.com/office/drawing/2014/main" id="{863044D5-0323-C306-23FE-8AC5DEF3C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62604" y="1437871"/>
                <a:ext cx="1029337" cy="291161"/>
              </a:xfrm>
              <a:prstGeom prst="rect">
                <a:avLst/>
              </a:prstGeom>
            </p:spPr>
          </p:pic>
        </p:grpSp>
        <p:sp>
          <p:nvSpPr>
            <p:cNvPr id="1025" name="Title 1">
              <a:extLst>
                <a:ext uri="{FF2B5EF4-FFF2-40B4-BE49-F238E27FC236}">
                  <a16:creationId xmlns:a16="http://schemas.microsoft.com/office/drawing/2014/main" id="{C95391B4-1F05-269F-9501-F2226DA4A34B}"/>
                </a:ext>
              </a:extLst>
            </p:cNvPr>
            <p:cNvSpPr txBox="1">
              <a:spLocks/>
            </p:cNvSpPr>
            <p:nvPr/>
          </p:nvSpPr>
          <p:spPr>
            <a:xfrm>
              <a:off x="685389" y="1775980"/>
              <a:ext cx="3016473" cy="838613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3600" b="1"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Em hiểu được</a:t>
              </a:r>
            </a:p>
            <a:p>
              <a:r>
                <a:rPr lang="vi-VN" sz="3600" b="1"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điều gì qua</a:t>
              </a:r>
            </a:p>
            <a:p>
              <a:r>
                <a:rPr lang="vi-VN" sz="3600" b="1">
                  <a:ln w="28575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 câu chuyện?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1D2589E-7576-ED3F-BC1C-7D13B68F958A}"/>
              </a:ext>
            </a:extLst>
          </p:cNvPr>
          <p:cNvGrpSpPr/>
          <p:nvPr/>
        </p:nvGrpSpPr>
        <p:grpSpPr>
          <a:xfrm>
            <a:off x="-36488" y="765932"/>
            <a:ext cx="4412793" cy="4377568"/>
            <a:chOff x="1086801" y="1773727"/>
            <a:chExt cx="2495821" cy="2475898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27ACC14-10E9-CE67-A2F4-8542F887E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0101"/>
            <a:stretch/>
          </p:blipFill>
          <p:spPr>
            <a:xfrm>
              <a:off x="1086801" y="1773727"/>
              <a:ext cx="2495821" cy="2475898"/>
            </a:xfrm>
            <a:prstGeom prst="rect">
              <a:avLst/>
            </a:prstGeom>
          </p:spPr>
        </p:pic>
        <p:pic>
          <p:nvPicPr>
            <p:cNvPr id="3" name="Picture 2" descr="thiếu niên tiền phong quàng khăn đỏ minh họa">
              <a:extLst>
                <a:ext uri="{FF2B5EF4-FFF2-40B4-BE49-F238E27FC236}">
                  <a16:creationId xmlns:a16="http://schemas.microsoft.com/office/drawing/2014/main" id="{B82DEECD-9812-806A-530A-65D0D5E650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0608608">
              <a:off x="2269491" y="3084534"/>
              <a:ext cx="522615" cy="634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4552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8C45821-E562-9670-B7DA-ED1A085E3B2E}"/>
              </a:ext>
            </a:extLst>
          </p:cNvPr>
          <p:cNvGrpSpPr/>
          <p:nvPr/>
        </p:nvGrpSpPr>
        <p:grpSpPr>
          <a:xfrm>
            <a:off x="472440" y="414974"/>
            <a:ext cx="5915693" cy="3701325"/>
            <a:chOff x="174252" y="475652"/>
            <a:chExt cx="9650501" cy="488374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FE89551-8A6C-41E8-0627-62D885604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52" y="475652"/>
              <a:ext cx="9650501" cy="48837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745081C-5EFD-1FBF-539D-F2410DAA52D1}"/>
                </a:ext>
              </a:extLst>
            </p:cNvPr>
            <p:cNvSpPr txBox="1"/>
            <p:nvPr/>
          </p:nvSpPr>
          <p:spPr>
            <a:xfrm flipH="1">
              <a:off x="174252" y="1490426"/>
              <a:ext cx="9012331" cy="320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200">
                <a:solidFill>
                  <a:srgbClr val="C00000"/>
                </a:solidFill>
                <a:latin typeface="iCiel Nabila" pitchFamily="2" charset="0"/>
                <a:cs typeface="Pattaya" panose="00000500000000000000" pitchFamily="2" charset="-34"/>
              </a:endParaRPr>
            </a:p>
            <a:p>
              <a:pPr algn="ctr"/>
              <a:r>
                <a:rPr lang="en-US" sz="2400">
                  <a:latin typeface="iCiel Nabila" pitchFamily="2" charset="0"/>
                  <a:cs typeface="Pattaya" panose="00000500000000000000" pitchFamily="2" charset="-34"/>
                </a:rPr>
                <a:t>- </a:t>
              </a:r>
              <a:r>
                <a:rPr lang="vi-VN" sz="2400">
                  <a:latin typeface="iCiel Nabila" pitchFamily="2" charset="0"/>
                  <a:cs typeface="Pattaya" panose="00000500000000000000" pitchFamily="2" charset="-34"/>
                </a:rPr>
                <a:t>Kể chuyện cho ông bà, </a:t>
              </a:r>
              <a:endParaRPr lang="en-US" sz="2400">
                <a:latin typeface="iCiel Nabila" pitchFamily="2" charset="0"/>
                <a:cs typeface="Pattaya" panose="00000500000000000000" pitchFamily="2" charset="-34"/>
              </a:endParaRPr>
            </a:p>
            <a:p>
              <a:pPr algn="ctr"/>
              <a:r>
                <a:rPr lang="vi-VN" sz="2400">
                  <a:latin typeface="iCiel Nabila" pitchFamily="2" charset="0"/>
                  <a:cs typeface="Pattaya" panose="00000500000000000000" pitchFamily="2" charset="-34"/>
                </a:rPr>
                <a:t>bố mẹ cùng nghe.</a:t>
              </a:r>
            </a:p>
            <a:p>
              <a:pPr algn="ctr"/>
              <a:r>
                <a:rPr lang="en-US" sz="2400">
                  <a:latin typeface="iCiel Nabila" pitchFamily="2" charset="0"/>
                  <a:cs typeface="Pattaya" panose="00000500000000000000" pitchFamily="2" charset="-34"/>
                </a:rPr>
                <a:t>- </a:t>
              </a:r>
              <a:r>
                <a:rPr lang="vi-VN" sz="2400">
                  <a:latin typeface="iCiel Nabila" pitchFamily="2" charset="0"/>
                  <a:cs typeface="Pattaya" panose="00000500000000000000" pitchFamily="2" charset="-34"/>
                </a:rPr>
                <a:t>Chuẩn bị bài sau: </a:t>
              </a:r>
              <a:r>
                <a:rPr lang="vi-VN" sz="2400">
                  <a:solidFill>
                    <a:srgbClr val="00B050"/>
                  </a:solidFill>
                  <a:latin typeface="iCiel Nabila" pitchFamily="2" charset="0"/>
                  <a:cs typeface="Pattaya" panose="00000500000000000000" pitchFamily="2" charset="-34"/>
                </a:rPr>
                <a:t>Kể chuyện được chứng kiến hoặc tham gia.</a:t>
              </a:r>
            </a:p>
            <a:p>
              <a:pPr algn="ctr"/>
              <a:endParaRPr lang="en-US" sz="2400" dirty="0">
                <a:latin typeface="iCiel Nabila" pitchFamily="2" charset="0"/>
                <a:cs typeface="Pattaya" panose="00000500000000000000" pitchFamily="2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2CA841-26E1-C9E7-09D1-F3ACF712129F}"/>
                </a:ext>
              </a:extLst>
            </p:cNvPr>
            <p:cNvSpPr txBox="1"/>
            <p:nvPr/>
          </p:nvSpPr>
          <p:spPr>
            <a:xfrm flipH="1">
              <a:off x="2358714" y="1229303"/>
              <a:ext cx="4419647" cy="973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>
                  <a:solidFill>
                    <a:srgbClr val="C00000"/>
                  </a:solidFill>
                  <a:latin typeface="iCiel Nabila" pitchFamily="2" charset="0"/>
                  <a:cs typeface="Pattaya" panose="00000500000000000000" pitchFamily="2" charset="-34"/>
                </a:rPr>
                <a:t>Dặn dò</a:t>
              </a:r>
              <a:endParaRPr lang="en-US" sz="3600">
                <a:solidFill>
                  <a:srgbClr val="C00000"/>
                </a:solidFill>
                <a:latin typeface="iCiel Nabila" pitchFamily="2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D32664-0BCC-323B-6900-5B04241AE8B2}"/>
              </a:ext>
            </a:extLst>
          </p:cNvPr>
          <p:cNvGrpSpPr/>
          <p:nvPr/>
        </p:nvGrpSpPr>
        <p:grpSpPr>
          <a:xfrm>
            <a:off x="6222702" y="973667"/>
            <a:ext cx="2790712" cy="4169832"/>
            <a:chOff x="106987" y="2667000"/>
            <a:chExt cx="2095439" cy="3130968"/>
          </a:xfrm>
        </p:grpSpPr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B0050992-6063-2D9B-A550-FAD4235D5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610"/>
            <a:stretch/>
          </p:blipFill>
          <p:spPr>
            <a:xfrm>
              <a:off x="106987" y="2667000"/>
              <a:ext cx="2095439" cy="3130968"/>
            </a:xfrm>
            <a:prstGeom prst="rect">
              <a:avLst/>
            </a:prstGeom>
          </p:spPr>
        </p:pic>
        <p:pic>
          <p:nvPicPr>
            <p:cNvPr id="7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69C7AA2E-FCD8-D9D4-F920-D40B6F8B86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983972" y="4253651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891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3D6A108-6F66-EDDB-E1E2-AA509E13014B}"/>
              </a:ext>
            </a:extLst>
          </p:cNvPr>
          <p:cNvGrpSpPr/>
          <p:nvPr/>
        </p:nvGrpSpPr>
        <p:grpSpPr>
          <a:xfrm>
            <a:off x="1626973" y="114186"/>
            <a:ext cx="5642008" cy="1348008"/>
            <a:chOff x="-501631" y="25854"/>
            <a:chExt cx="10125777" cy="134800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34ED2B8-03D2-19D8-8159-5E80EA24984C}"/>
                </a:ext>
              </a:extLst>
            </p:cNvPr>
            <p:cNvGrpSpPr/>
            <p:nvPr/>
          </p:nvGrpSpPr>
          <p:grpSpPr>
            <a:xfrm>
              <a:off x="115503" y="25854"/>
              <a:ext cx="8941870" cy="1348008"/>
              <a:chOff x="115503" y="25854"/>
              <a:chExt cx="8941870" cy="1348008"/>
            </a:xfrm>
          </p:grpSpPr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AE5FAD21-1298-FD26-B38B-268E5329215A}"/>
                  </a:ext>
                </a:extLst>
              </p:cNvPr>
              <p:cNvSpPr/>
              <p:nvPr/>
            </p:nvSpPr>
            <p:spPr>
              <a:xfrm>
                <a:off x="115503" y="25854"/>
                <a:ext cx="8941870" cy="1348008"/>
              </a:xfrm>
              <a:prstGeom prst="cloud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Cloud 13">
                <a:extLst>
                  <a:ext uri="{FF2B5EF4-FFF2-40B4-BE49-F238E27FC236}">
                    <a16:creationId xmlns:a16="http://schemas.microsoft.com/office/drawing/2014/main" id="{2ABDBCBF-C885-088E-1309-1DE40989C561}"/>
                  </a:ext>
                </a:extLst>
              </p:cNvPr>
              <p:cNvSpPr/>
              <p:nvPr/>
            </p:nvSpPr>
            <p:spPr>
              <a:xfrm>
                <a:off x="365760" y="173507"/>
                <a:ext cx="8422105" cy="1029372"/>
              </a:xfrm>
              <a:prstGeom prst="cloud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CBB239-1B5B-9BC8-1211-C4A79BB4F954}"/>
                </a:ext>
              </a:extLst>
            </p:cNvPr>
            <p:cNvSpPr txBox="1"/>
            <p:nvPr/>
          </p:nvSpPr>
          <p:spPr>
            <a:xfrm flipH="1">
              <a:off x="-501631" y="333983"/>
              <a:ext cx="10125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>
                  <a:solidFill>
                    <a:srgbClr val="FF6600"/>
                  </a:solidFill>
                  <a:latin typeface="iCiel Nabila" pitchFamily="2" charset="0"/>
                  <a:cs typeface="Pattaya" panose="00000500000000000000" pitchFamily="2" charset="-34"/>
                </a:rPr>
                <a:t>Chào tạm biệt !</a:t>
              </a:r>
              <a:endParaRPr lang="en-US" sz="3600" dirty="0">
                <a:solidFill>
                  <a:srgbClr val="FF6600"/>
                </a:solidFill>
                <a:latin typeface="iCiel Nabila" pitchFamily="2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362880-26ED-95C6-4CD4-2A04D84C0504}"/>
              </a:ext>
            </a:extLst>
          </p:cNvPr>
          <p:cNvGrpSpPr/>
          <p:nvPr/>
        </p:nvGrpSpPr>
        <p:grpSpPr>
          <a:xfrm flipH="1">
            <a:off x="3685123" y="1691764"/>
            <a:ext cx="1752270" cy="3427424"/>
            <a:chOff x="106986" y="2667000"/>
            <a:chExt cx="2095439" cy="4098659"/>
          </a:xfrm>
        </p:grpSpPr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B88144E7-29A7-BC46-198C-0B680DBA6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6986" y="2667000"/>
              <a:ext cx="2095439" cy="4098659"/>
            </a:xfrm>
            <a:prstGeom prst="rect">
              <a:avLst/>
            </a:prstGeom>
          </p:spPr>
        </p:pic>
        <p:pic>
          <p:nvPicPr>
            <p:cNvPr id="19" name="Picture 18" descr="thiếu niên tiền phong quàng khăn đỏ minh họa">
              <a:extLst>
                <a:ext uri="{FF2B5EF4-FFF2-40B4-BE49-F238E27FC236}">
                  <a16:creationId xmlns:a16="http://schemas.microsoft.com/office/drawing/2014/main" id="{83FC83B1-C48F-68A0-27A0-98304C8329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983972" y="4253651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AB4495-505F-93DE-F796-8009F22C6E40}"/>
              </a:ext>
            </a:extLst>
          </p:cNvPr>
          <p:cNvGrpSpPr/>
          <p:nvPr/>
        </p:nvGrpSpPr>
        <p:grpSpPr>
          <a:xfrm>
            <a:off x="5492005" y="1459608"/>
            <a:ext cx="2265594" cy="3683892"/>
            <a:chOff x="9836783" y="2452646"/>
            <a:chExt cx="2709293" cy="4405354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D29B2D5-6575-4912-3D91-9140498A9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9836783" y="2452646"/>
              <a:ext cx="2709293" cy="4405354"/>
            </a:xfrm>
            <a:prstGeom prst="rect">
              <a:avLst/>
            </a:prstGeom>
          </p:spPr>
        </p:pic>
        <p:pic>
          <p:nvPicPr>
            <p:cNvPr id="22" name="Picture 21" descr="thiếu niên tiền phong quàng khăn đỏ minh họa">
              <a:extLst>
                <a:ext uri="{FF2B5EF4-FFF2-40B4-BE49-F238E27FC236}">
                  <a16:creationId xmlns:a16="http://schemas.microsoft.com/office/drawing/2014/main" id="{90D5BA58-B69A-182C-DCF5-28CD29C21D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0751030" y="4087423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FBF817-12F4-0C43-BB21-30BB602C3CFA}"/>
              </a:ext>
            </a:extLst>
          </p:cNvPr>
          <p:cNvGrpSpPr/>
          <p:nvPr/>
        </p:nvGrpSpPr>
        <p:grpSpPr>
          <a:xfrm>
            <a:off x="1086801" y="1773726"/>
            <a:ext cx="2495821" cy="3098794"/>
            <a:chOff x="-324186" y="2092533"/>
            <a:chExt cx="3330109" cy="4134641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D1F4EFE3-D73B-ABCA-5C5C-A292BBA04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24186" y="2092533"/>
              <a:ext cx="3330109" cy="4134641"/>
            </a:xfrm>
            <a:prstGeom prst="rect">
              <a:avLst/>
            </a:prstGeom>
          </p:spPr>
        </p:pic>
        <p:pic>
          <p:nvPicPr>
            <p:cNvPr id="25" name="Picture 24" descr="thiếu niên tiền phong quàng khăn đỏ minh họa">
              <a:extLst>
                <a:ext uri="{FF2B5EF4-FFF2-40B4-BE49-F238E27FC236}">
                  <a16:creationId xmlns:a16="http://schemas.microsoft.com/office/drawing/2014/main" id="{A2EC582B-F51A-3DB6-BB73-A8ECC232D0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0608608">
              <a:off x="1253846" y="3841510"/>
              <a:ext cx="697311" cy="84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253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42D0F3E7-B88A-4F3E-87BD-5265DAE0B50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02832" y="3894818"/>
            <a:ext cx="6369167" cy="390300"/>
          </a:xfrm>
        </p:spPr>
        <p:txBody>
          <a:bodyPr/>
          <a:lstStyle/>
          <a:p>
            <a:pPr marL="139700" indent="0" algn="ctr">
              <a:buNone/>
            </a:pPr>
            <a:r>
              <a:rPr lang="vi-VN" sz="2800" b="1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Panton Black" panose="00000A00000000000000" pitchFamily="50" charset="0"/>
                <a:cs typeface="Calibri" panose="020F0502020204030204" pitchFamily="34" charset="0"/>
              </a:rPr>
              <a:t>Luật chơi: Từ các gợi ý, các bạn</a:t>
            </a:r>
          </a:p>
          <a:p>
            <a:pPr marL="139700" indent="0" algn="ctr">
              <a:buNone/>
            </a:pPr>
            <a:r>
              <a:rPr lang="vi-VN" sz="2800" b="1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Panton Black" panose="00000A00000000000000" pitchFamily="50" charset="0"/>
                <a:cs typeface="Calibri" panose="020F0502020204030204" pitchFamily="34" charset="0"/>
              </a:rPr>
              <a:t>hãy đoán xem nhân vật ấy là ai nhé!</a:t>
            </a:r>
            <a:endParaRPr lang="en-US" sz="2800" b="1">
              <a:ln w="19050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latin typeface="iCiel Panton Black" panose="00000A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133" name="Title 2">
            <a:extLst>
              <a:ext uri="{FF2B5EF4-FFF2-40B4-BE49-F238E27FC236}">
                <a16:creationId xmlns:a16="http://schemas.microsoft.com/office/drawing/2014/main" id="{4DB4D6DE-E4C1-422F-9900-BA54561EE137}"/>
              </a:ext>
            </a:extLst>
          </p:cNvPr>
          <p:cNvSpPr txBox="1">
            <a:spLocks/>
          </p:cNvSpPr>
          <p:nvPr/>
        </p:nvSpPr>
        <p:spPr>
          <a:xfrm>
            <a:off x="1699260" y="1848052"/>
            <a:ext cx="5593080" cy="1664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prstTxWarp prst="textPlain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440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ony" panose="02000000000000000000" pitchFamily="2" charset="0"/>
            </a:endParaRPr>
          </a:p>
        </p:txBody>
      </p:sp>
      <p:sp>
        <p:nvSpPr>
          <p:cNvPr id="1008" name="TextBox 1007">
            <a:extLst>
              <a:ext uri="{FF2B5EF4-FFF2-40B4-BE49-F238E27FC236}">
                <a16:creationId xmlns:a16="http://schemas.microsoft.com/office/drawing/2014/main" id="{BB777AE1-E972-57F2-092A-89CCC3F7EF84}"/>
              </a:ext>
            </a:extLst>
          </p:cNvPr>
          <p:cNvSpPr txBox="1"/>
          <p:nvPr/>
        </p:nvSpPr>
        <p:spPr>
          <a:xfrm>
            <a:off x="3482788" y="63637"/>
            <a:ext cx="2165978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vi-VN" altLang="zh-CN" sz="4800" b="1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Trò chơi</a:t>
            </a:r>
            <a:endParaRPr lang="zh-CN" altLang="en-US" sz="4800" b="1">
              <a:ln w="28575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UVN Banh Mi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A9A2CF-DB7A-AA0A-4A8B-9F2F5B931CFF}"/>
              </a:ext>
            </a:extLst>
          </p:cNvPr>
          <p:cNvGrpSpPr/>
          <p:nvPr/>
        </p:nvGrpSpPr>
        <p:grpSpPr>
          <a:xfrm>
            <a:off x="989606" y="398356"/>
            <a:ext cx="7164788" cy="3587460"/>
            <a:chOff x="3746630" y="453356"/>
            <a:chExt cx="3627734" cy="2193758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D2AF53A2-81BA-9B07-41E8-388A2D596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6630" y="453356"/>
              <a:ext cx="3627734" cy="219375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20EA924-2E4C-7930-14DC-B3741BAD8AF7}"/>
                </a:ext>
              </a:extLst>
            </p:cNvPr>
            <p:cNvSpPr/>
            <p:nvPr/>
          </p:nvSpPr>
          <p:spPr>
            <a:xfrm>
              <a:off x="4548523" y="1106261"/>
              <a:ext cx="2017646" cy="38458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vi-VN" sz="540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NGƯỜI ẤY LÀ AI ?</a:t>
              </a:r>
              <a:endParaRPr lang="en-US" sz="540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4D0DDE3-5024-4290-97FD-4E2FC8E2ACFC}"/>
              </a:ext>
            </a:extLst>
          </p:cNvPr>
          <p:cNvGrpSpPr/>
          <p:nvPr/>
        </p:nvGrpSpPr>
        <p:grpSpPr>
          <a:xfrm flipH="1">
            <a:off x="108048" y="1367630"/>
            <a:ext cx="1930412" cy="3775869"/>
            <a:chOff x="106986" y="2667000"/>
            <a:chExt cx="2095439" cy="4098659"/>
          </a:xfrm>
        </p:grpSpPr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56B6AE84-6F4A-DDA7-1BC8-628C44264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6986" y="2667000"/>
              <a:ext cx="2095439" cy="4098659"/>
            </a:xfrm>
            <a:prstGeom prst="rect">
              <a:avLst/>
            </a:prstGeom>
          </p:spPr>
        </p:pic>
        <p:pic>
          <p:nvPicPr>
            <p:cNvPr id="8" name="Picture 7" descr="thiếu niên tiền phong quàng khăn đỏ minh họa">
              <a:extLst>
                <a:ext uri="{FF2B5EF4-FFF2-40B4-BE49-F238E27FC236}">
                  <a16:creationId xmlns:a16="http://schemas.microsoft.com/office/drawing/2014/main" id="{36BF09BF-A52E-2EF8-7C45-142B335087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983972" y="4253651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CC84014-161A-EF0E-E87B-A0F90FA4BEFC}"/>
              </a:ext>
            </a:extLst>
          </p:cNvPr>
          <p:cNvGrpSpPr/>
          <p:nvPr/>
        </p:nvGrpSpPr>
        <p:grpSpPr>
          <a:xfrm>
            <a:off x="6736371" y="1085090"/>
            <a:ext cx="2495922" cy="4058409"/>
            <a:chOff x="9365295" y="2452646"/>
            <a:chExt cx="2709293" cy="4405354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E440E66F-2524-9971-8B4B-0A1DF4DDB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9365295" y="2452646"/>
              <a:ext cx="2709293" cy="4405354"/>
            </a:xfrm>
            <a:prstGeom prst="rect">
              <a:avLst/>
            </a:prstGeom>
          </p:spPr>
        </p:pic>
        <p:pic>
          <p:nvPicPr>
            <p:cNvPr id="11" name="Picture 10" descr="thiếu niên tiền phong quàng khăn đỏ minh họa">
              <a:extLst>
                <a:ext uri="{FF2B5EF4-FFF2-40B4-BE49-F238E27FC236}">
                  <a16:creationId xmlns:a16="http://schemas.microsoft.com/office/drawing/2014/main" id="{6E48D89A-80E7-D8EE-F1FA-BD79949AB5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0279541" y="4087424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097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DAFDBCBA-5CB3-7304-0EDD-549E76E14FF0}"/>
              </a:ext>
            </a:extLst>
          </p:cNvPr>
          <p:cNvGrpSpPr/>
          <p:nvPr/>
        </p:nvGrpSpPr>
        <p:grpSpPr>
          <a:xfrm flipH="1">
            <a:off x="0" y="884869"/>
            <a:ext cx="3903133" cy="4262541"/>
            <a:chOff x="9365296" y="2452647"/>
            <a:chExt cx="2709293" cy="2958770"/>
          </a:xfrm>
        </p:grpSpPr>
        <p:pic>
          <p:nvPicPr>
            <p:cNvPr id="1047" name="Picture 3">
              <a:extLst>
                <a:ext uri="{FF2B5EF4-FFF2-40B4-BE49-F238E27FC236}">
                  <a16:creationId xmlns:a16="http://schemas.microsoft.com/office/drawing/2014/main" id="{0365128C-A649-8B95-ABF7-DAFFDFAF3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72244" l="422" r="100000">
                          <a14:foregroundMark x1="52180" y1="63208" x2="32138" y2="65845"/>
                          <a14:foregroundMark x1="54852" y1="62992" x2="55274" y2="72244"/>
                        </a14:backgroundRemoval>
                      </a14:imgEffect>
                    </a14:imgLayer>
                  </a14:imgProps>
                </a:ext>
              </a:extLst>
            </a:blip>
            <a:srcRect t="-1" b="32838"/>
            <a:stretch/>
          </p:blipFill>
          <p:spPr>
            <a:xfrm>
              <a:off x="9365296" y="2452647"/>
              <a:ext cx="2709293" cy="2958770"/>
            </a:xfrm>
            <a:prstGeom prst="rect">
              <a:avLst/>
            </a:prstGeom>
          </p:spPr>
        </p:pic>
        <p:pic>
          <p:nvPicPr>
            <p:cNvPr id="1048" name="Picture 1047" descr="thiếu niên tiền phong quàng khăn đỏ minh họa">
              <a:extLst>
                <a:ext uri="{FF2B5EF4-FFF2-40B4-BE49-F238E27FC236}">
                  <a16:creationId xmlns:a16="http://schemas.microsoft.com/office/drawing/2014/main" id="{2C73C462-B96C-634C-8053-84A54A9A2B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0279541" y="4087424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4AE6C5C3-F6FE-FD08-4AB2-829C106A5BCB}"/>
              </a:ext>
            </a:extLst>
          </p:cNvPr>
          <p:cNvGrpSpPr/>
          <p:nvPr/>
        </p:nvGrpSpPr>
        <p:grpSpPr>
          <a:xfrm>
            <a:off x="3154679" y="156062"/>
            <a:ext cx="5669280" cy="4938173"/>
            <a:chOff x="183217" y="201317"/>
            <a:chExt cx="3669184" cy="3196007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4896B306-E5E6-1C34-F225-1AADA37C4ECD}"/>
                </a:ext>
              </a:extLst>
            </p:cNvPr>
            <p:cNvGrpSpPr/>
            <p:nvPr/>
          </p:nvGrpSpPr>
          <p:grpSpPr>
            <a:xfrm>
              <a:off x="183217" y="346898"/>
              <a:ext cx="3669184" cy="3050426"/>
              <a:chOff x="-322321" y="-845447"/>
              <a:chExt cx="4060820" cy="1986146"/>
            </a:xfrm>
          </p:grpSpPr>
          <p:sp>
            <p:nvSpPr>
              <p:cNvPr id="1024" name="Freeform 5">
                <a:extLst>
                  <a:ext uri="{FF2B5EF4-FFF2-40B4-BE49-F238E27FC236}">
                    <a16:creationId xmlns:a16="http://schemas.microsoft.com/office/drawing/2014/main" id="{E3CA2F6C-CA5A-3E28-B088-0E88FDF28CA9}"/>
                  </a:ext>
                </a:extLst>
              </p:cNvPr>
              <p:cNvSpPr/>
              <p:nvPr/>
            </p:nvSpPr>
            <p:spPr>
              <a:xfrm>
                <a:off x="-322321" y="-845447"/>
                <a:ext cx="4060820" cy="1986146"/>
              </a:xfrm>
              <a:custGeom>
                <a:avLst/>
                <a:gdLst/>
                <a:ahLst/>
                <a:cxnLst/>
                <a:rect l="l" t="t" r="r" b="b"/>
                <a:pathLst>
                  <a:path w="3443102" h="1144961">
                    <a:moveTo>
                      <a:pt x="2504203" y="1133773"/>
                    </a:moveTo>
                    <a:cubicBezTo>
                      <a:pt x="2504203" y="1133773"/>
                      <a:pt x="2084450" y="1144961"/>
                      <a:pt x="1621865" y="1142339"/>
                    </a:cubicBezTo>
                    <a:cubicBezTo>
                      <a:pt x="1584822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584822" y="7673"/>
                    </a:cubicBezTo>
                    <a:cubicBezTo>
                      <a:pt x="1865523" y="0"/>
                      <a:pt x="2329451" y="7673"/>
                      <a:pt x="2329451" y="7673"/>
                    </a:cubicBezTo>
                    <a:cubicBezTo>
                      <a:pt x="2697758" y="15152"/>
                      <a:pt x="3061071" y="84484"/>
                      <a:pt x="3258811" y="207066"/>
                    </a:cubicBezTo>
                    <a:cubicBezTo>
                      <a:pt x="3409828" y="300683"/>
                      <a:pt x="3443102" y="425358"/>
                      <a:pt x="3433962" y="577261"/>
                    </a:cubicBezTo>
                    <a:lnTo>
                      <a:pt x="3433962" y="577262"/>
                    </a:lnTo>
                    <a:cubicBezTo>
                      <a:pt x="3433962" y="891835"/>
                      <a:pt x="3150965" y="1105932"/>
                      <a:pt x="2504203" y="1133773"/>
                    </a:cubicBezTo>
                    <a:close/>
                  </a:path>
                </a:pathLst>
              </a:custGeom>
              <a:solidFill>
                <a:srgbClr val="FDF5B6"/>
              </a:solidFill>
            </p:spPr>
          </p:sp>
        </p:grpSp>
        <p:pic>
          <p:nvPicPr>
            <p:cNvPr id="1027" name="Picture 6">
              <a:extLst>
                <a:ext uri="{FF2B5EF4-FFF2-40B4-BE49-F238E27FC236}">
                  <a16:creationId xmlns:a16="http://schemas.microsoft.com/office/drawing/2014/main" id="{863044D5-0323-C306-23FE-8AC5DEF3C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462603" y="201317"/>
              <a:ext cx="1029337" cy="2911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A085C89-358D-9918-8D17-513764C22196}"/>
              </a:ext>
            </a:extLst>
          </p:cNvPr>
          <p:cNvSpPr txBox="1"/>
          <p:nvPr/>
        </p:nvSpPr>
        <p:spPr>
          <a:xfrm>
            <a:off x="3515107" y="1069011"/>
            <a:ext cx="5027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B050"/>
                </a:solidFill>
                <a:latin typeface="iCiel Baliho Script" pitchFamily="2" charset="0"/>
              </a:rPr>
              <a:t>1. Ông là trạng nguyên nhỏ tuổi nhất nước ta.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02BDC-EFEB-98EE-2217-32953C732752}"/>
              </a:ext>
            </a:extLst>
          </p:cNvPr>
          <p:cNvSpPr txBox="1"/>
          <p:nvPr/>
        </p:nvSpPr>
        <p:spPr>
          <a:xfrm>
            <a:off x="3515107" y="2064350"/>
            <a:ext cx="5027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accent2">
                    <a:lumMod val="75000"/>
                  </a:schemeClr>
                </a:solidFill>
                <a:latin typeface="iCiel Baliho Script" pitchFamily="2" charset="0"/>
              </a:rPr>
              <a:t>2. Ông đỗ trạng nguyên khi mới 13 tuổi.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8110B-4388-0213-2851-44467A7FA50F}"/>
              </a:ext>
            </a:extLst>
          </p:cNvPr>
          <p:cNvSpPr txBox="1"/>
          <p:nvPr/>
        </p:nvSpPr>
        <p:spPr>
          <a:xfrm>
            <a:off x="3515107" y="3101547"/>
            <a:ext cx="5108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B0F0"/>
                </a:solidFill>
                <a:latin typeface="iCiel Baliho Script" pitchFamily="2" charset="0"/>
              </a:rPr>
              <a:t>3. Ông được mọi người gọi là Ông Trạng thả diều.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F94D3-F415-8AF7-6081-517020FB1A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534" t="1961" r="1"/>
          <a:stretch/>
        </p:blipFill>
        <p:spPr>
          <a:xfrm>
            <a:off x="3914476" y="1069011"/>
            <a:ext cx="4149686" cy="28357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F91719-85C5-AC5F-4232-B59FC672EBB6}"/>
              </a:ext>
            </a:extLst>
          </p:cNvPr>
          <p:cNvGrpSpPr/>
          <p:nvPr/>
        </p:nvGrpSpPr>
        <p:grpSpPr>
          <a:xfrm>
            <a:off x="4444423" y="3993740"/>
            <a:ext cx="3250017" cy="1100495"/>
            <a:chOff x="2381945" y="2795897"/>
            <a:chExt cx="3250017" cy="1100495"/>
          </a:xfrm>
        </p:grpSpPr>
        <p:sp>
          <p:nvSpPr>
            <p:cNvPr id="7" name="Snip Diagonal Corner Rectangle 4">
              <a:extLst>
                <a:ext uri="{FF2B5EF4-FFF2-40B4-BE49-F238E27FC236}">
                  <a16:creationId xmlns:a16="http://schemas.microsoft.com/office/drawing/2014/main" id="{5F96FD48-F9F9-34A9-3173-7D108E0BA762}"/>
                </a:ext>
              </a:extLst>
            </p:cNvPr>
            <p:cNvSpPr/>
            <p:nvPr/>
          </p:nvSpPr>
          <p:spPr>
            <a:xfrm>
              <a:off x="2644275" y="3017861"/>
              <a:ext cx="2785223" cy="603389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" name="Snip Diagonal Corner Rectangle 12">
              <a:extLst>
                <a:ext uri="{FF2B5EF4-FFF2-40B4-BE49-F238E27FC236}">
                  <a16:creationId xmlns:a16="http://schemas.microsoft.com/office/drawing/2014/main" id="{CF2F50E7-7C29-FF6C-FA76-E1C863666D9B}"/>
                </a:ext>
              </a:extLst>
            </p:cNvPr>
            <p:cNvSpPr/>
            <p:nvPr/>
          </p:nvSpPr>
          <p:spPr>
            <a:xfrm>
              <a:off x="2381945" y="2795897"/>
              <a:ext cx="3250017" cy="1100495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00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ndrogyne" panose="02040603050506020204" pitchFamily="18" charset="0"/>
                </a:rPr>
                <a:t>NGUYỄN HIỀN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26542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1D2589E-7576-ED3F-BC1C-7D13B68F958A}"/>
              </a:ext>
            </a:extLst>
          </p:cNvPr>
          <p:cNvGrpSpPr/>
          <p:nvPr/>
        </p:nvGrpSpPr>
        <p:grpSpPr>
          <a:xfrm>
            <a:off x="-36488" y="765932"/>
            <a:ext cx="4412793" cy="4377568"/>
            <a:chOff x="1086801" y="1773727"/>
            <a:chExt cx="2495821" cy="2475898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27ACC14-10E9-CE67-A2F4-8542F887E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0101"/>
            <a:stretch/>
          </p:blipFill>
          <p:spPr>
            <a:xfrm>
              <a:off x="1086801" y="1773727"/>
              <a:ext cx="2495821" cy="2475898"/>
            </a:xfrm>
            <a:prstGeom prst="rect">
              <a:avLst/>
            </a:prstGeom>
          </p:spPr>
        </p:pic>
        <p:pic>
          <p:nvPicPr>
            <p:cNvPr id="3" name="Picture 2" descr="thiếu niên tiền phong quàng khăn đỏ minh họa">
              <a:extLst>
                <a:ext uri="{FF2B5EF4-FFF2-40B4-BE49-F238E27FC236}">
                  <a16:creationId xmlns:a16="http://schemas.microsoft.com/office/drawing/2014/main" id="{B82DEECD-9812-806A-530A-65D0D5E650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0608608">
              <a:off x="2269491" y="3084534"/>
              <a:ext cx="522615" cy="634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D71C740-9EAD-B7BD-38AE-7B607620F64C}"/>
              </a:ext>
            </a:extLst>
          </p:cNvPr>
          <p:cNvGrpSpPr/>
          <p:nvPr/>
        </p:nvGrpSpPr>
        <p:grpSpPr>
          <a:xfrm>
            <a:off x="3154679" y="156062"/>
            <a:ext cx="5669280" cy="4938173"/>
            <a:chOff x="183217" y="201317"/>
            <a:chExt cx="3669184" cy="3196007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B8B32543-3837-7DA5-331C-6147BF039A1C}"/>
                </a:ext>
              </a:extLst>
            </p:cNvPr>
            <p:cNvGrpSpPr/>
            <p:nvPr/>
          </p:nvGrpSpPr>
          <p:grpSpPr>
            <a:xfrm>
              <a:off x="183217" y="346898"/>
              <a:ext cx="3669184" cy="3050426"/>
              <a:chOff x="-322321" y="-845447"/>
              <a:chExt cx="4060820" cy="1986146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96AC31FC-300C-D0D3-2E49-584AC2242049}"/>
                  </a:ext>
                </a:extLst>
              </p:cNvPr>
              <p:cNvSpPr/>
              <p:nvPr/>
            </p:nvSpPr>
            <p:spPr>
              <a:xfrm>
                <a:off x="-322321" y="-845447"/>
                <a:ext cx="4060820" cy="1986146"/>
              </a:xfrm>
              <a:custGeom>
                <a:avLst/>
                <a:gdLst/>
                <a:ahLst/>
                <a:cxnLst/>
                <a:rect l="l" t="t" r="r" b="b"/>
                <a:pathLst>
                  <a:path w="3443102" h="1144961">
                    <a:moveTo>
                      <a:pt x="2504203" y="1133773"/>
                    </a:moveTo>
                    <a:cubicBezTo>
                      <a:pt x="2504203" y="1133773"/>
                      <a:pt x="2084450" y="1144961"/>
                      <a:pt x="1621865" y="1142339"/>
                    </a:cubicBezTo>
                    <a:cubicBezTo>
                      <a:pt x="1584822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584822" y="7673"/>
                    </a:cubicBezTo>
                    <a:cubicBezTo>
                      <a:pt x="1865523" y="0"/>
                      <a:pt x="2329451" y="7673"/>
                      <a:pt x="2329451" y="7673"/>
                    </a:cubicBezTo>
                    <a:cubicBezTo>
                      <a:pt x="2697758" y="15152"/>
                      <a:pt x="3061071" y="84484"/>
                      <a:pt x="3258811" y="207066"/>
                    </a:cubicBezTo>
                    <a:cubicBezTo>
                      <a:pt x="3409828" y="300683"/>
                      <a:pt x="3443102" y="425358"/>
                      <a:pt x="3433962" y="577261"/>
                    </a:cubicBezTo>
                    <a:lnTo>
                      <a:pt x="3433962" y="577262"/>
                    </a:lnTo>
                    <a:cubicBezTo>
                      <a:pt x="3433962" y="891835"/>
                      <a:pt x="3150965" y="1105932"/>
                      <a:pt x="2504203" y="1133773"/>
                    </a:cubicBezTo>
                    <a:close/>
                  </a:path>
                </a:pathLst>
              </a:custGeom>
              <a:solidFill>
                <a:srgbClr val="FDF5B6"/>
              </a:solidFill>
            </p:spPr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C251631-3E9B-39CD-6355-0C7804861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62603" y="201317"/>
              <a:ext cx="1029337" cy="2911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4C08801-F4CF-AE83-CD10-C3AB74435B7D}"/>
              </a:ext>
            </a:extLst>
          </p:cNvPr>
          <p:cNvSpPr txBox="1"/>
          <p:nvPr/>
        </p:nvSpPr>
        <p:spPr>
          <a:xfrm>
            <a:off x="3570582" y="798496"/>
            <a:ext cx="4620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rgbClr val="FF6600"/>
                </a:solidFill>
                <a:latin typeface="iCiel Baliho Script" pitchFamily="2" charset="0"/>
              </a:rPr>
              <a:t>1. Ông là một vị tướng tài giỏi thời Trần.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909F50-C81D-F8B6-7D43-3C8109E8A2B5}"/>
              </a:ext>
            </a:extLst>
          </p:cNvPr>
          <p:cNvSpPr txBox="1"/>
          <p:nvPr/>
        </p:nvSpPr>
        <p:spPr>
          <a:xfrm>
            <a:off x="3532472" y="1723612"/>
            <a:ext cx="50988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rgbClr val="00B050"/>
                </a:solidFill>
                <a:latin typeface="iCiel Baliho Script" pitchFamily="2" charset="0"/>
              </a:rPr>
              <a:t>2. Tên tuổi ông gắn với chiến thắng chống quân Nguyên Mông trên sông Bạch Đằng (1288).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C9DE7-0DA5-2FCE-A0E0-FFA9F280C62E}"/>
              </a:ext>
            </a:extLst>
          </p:cNvPr>
          <p:cNvSpPr txBox="1"/>
          <p:nvPr/>
        </p:nvSpPr>
        <p:spPr>
          <a:xfrm>
            <a:off x="3529788" y="3156771"/>
            <a:ext cx="5076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rgbClr val="7030A0"/>
                </a:solidFill>
                <a:latin typeface="iCiel Baliho Script" pitchFamily="2" charset="0"/>
              </a:rPr>
              <a:t>3. Ông là người vì đại nghĩa mà xoá bỏ hiềm khích cá nhân để tạo nên khối đoàn kết chống giặc.</a:t>
            </a:r>
          </a:p>
        </p:txBody>
      </p:sp>
      <p:pic>
        <p:nvPicPr>
          <p:cNvPr id="1026" name="Picture 2" descr="Báu vật Trần Hưng Đạo để lại cho hậu thế nghìn đời">
            <a:extLst>
              <a:ext uri="{FF2B5EF4-FFF2-40B4-BE49-F238E27FC236}">
                <a16:creationId xmlns:a16="http://schemas.microsoft.com/office/drawing/2014/main" id="{C247589B-1870-21CF-E344-E07A9BF99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23" y="888698"/>
            <a:ext cx="4101591" cy="2402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8BA09A3-C5DE-4BC9-E8FC-5CA7548A4461}"/>
              </a:ext>
            </a:extLst>
          </p:cNvPr>
          <p:cNvGrpSpPr/>
          <p:nvPr/>
        </p:nvGrpSpPr>
        <p:grpSpPr>
          <a:xfrm>
            <a:off x="3288811" y="2953834"/>
            <a:ext cx="5317293" cy="2017574"/>
            <a:chOff x="1371850" y="2838807"/>
            <a:chExt cx="5317293" cy="2017574"/>
          </a:xfrm>
        </p:grpSpPr>
        <p:sp>
          <p:nvSpPr>
            <p:cNvPr id="15" name="Snip Diagonal Corner Rectangle 4">
              <a:extLst>
                <a:ext uri="{FF2B5EF4-FFF2-40B4-BE49-F238E27FC236}">
                  <a16:creationId xmlns:a16="http://schemas.microsoft.com/office/drawing/2014/main" id="{350450ED-E57B-E4C5-7E11-039D5203BC54}"/>
                </a:ext>
              </a:extLst>
            </p:cNvPr>
            <p:cNvSpPr/>
            <p:nvPr/>
          </p:nvSpPr>
          <p:spPr>
            <a:xfrm>
              <a:off x="1836122" y="3320939"/>
              <a:ext cx="4388751" cy="1101599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6" name="Snip Diagonal Corner Rectangle 12">
              <a:extLst>
                <a:ext uri="{FF2B5EF4-FFF2-40B4-BE49-F238E27FC236}">
                  <a16:creationId xmlns:a16="http://schemas.microsoft.com/office/drawing/2014/main" id="{CA3642B8-75D1-6B88-0232-6BF49EA0EBAE}"/>
                </a:ext>
              </a:extLst>
            </p:cNvPr>
            <p:cNvSpPr/>
            <p:nvPr/>
          </p:nvSpPr>
          <p:spPr>
            <a:xfrm>
              <a:off x="1371850" y="2838807"/>
              <a:ext cx="5317293" cy="2017574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00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ndrogyne" panose="02040603050506020204" pitchFamily="18" charset="0"/>
                </a:rPr>
                <a:t>HƯNG ĐẠO ĐẠI VƯƠNG</a:t>
              </a:r>
            </a:p>
            <a:p>
              <a:pPr algn="ctr"/>
              <a:r>
                <a:rPr lang="vi-VN" sz="300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ndrogyne" panose="02040603050506020204" pitchFamily="18" charset="0"/>
                </a:rPr>
                <a:t>TRẦN QUỐC TUẤN</a:t>
              </a:r>
              <a:endParaRPr lang="en-US" sz="3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ndrogyn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1970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42D0F3E7-B88A-4F3E-87BD-5265DAE0B50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751512" y="4557236"/>
            <a:ext cx="4692434" cy="390300"/>
          </a:xfrm>
        </p:spPr>
        <p:txBody>
          <a:bodyPr/>
          <a:lstStyle/>
          <a:p>
            <a:pPr marL="139700" indent="0">
              <a:buNone/>
            </a:pPr>
            <a:r>
              <a:rPr lang="en-US" sz="2800" b="1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iCiel Panton Black" panose="00000A00000000000000" pitchFamily="50" charset="0"/>
                <a:cs typeface="Calibri" panose="020F0502020204030204" pitchFamily="34" charset="0"/>
              </a:rPr>
              <a:t>Thực hiện: EduFive</a:t>
            </a:r>
          </a:p>
        </p:txBody>
      </p:sp>
      <p:sp>
        <p:nvSpPr>
          <p:cNvPr id="133" name="Title 2">
            <a:extLst>
              <a:ext uri="{FF2B5EF4-FFF2-40B4-BE49-F238E27FC236}">
                <a16:creationId xmlns:a16="http://schemas.microsoft.com/office/drawing/2014/main" id="{4DB4D6DE-E4C1-422F-9900-BA54561EE137}"/>
              </a:ext>
            </a:extLst>
          </p:cNvPr>
          <p:cNvSpPr txBox="1">
            <a:spLocks/>
          </p:cNvSpPr>
          <p:nvPr/>
        </p:nvSpPr>
        <p:spPr>
          <a:xfrm>
            <a:off x="1699260" y="1848052"/>
            <a:ext cx="5593080" cy="1664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prstTxWarp prst="textPlain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440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Pony" panose="02000000000000000000" pitchFamily="2" charset="0"/>
            </a:endParaRPr>
          </a:p>
        </p:txBody>
      </p:sp>
      <p:sp>
        <p:nvSpPr>
          <p:cNvPr id="1008" name="TextBox 1007">
            <a:extLst>
              <a:ext uri="{FF2B5EF4-FFF2-40B4-BE49-F238E27FC236}">
                <a16:creationId xmlns:a16="http://schemas.microsoft.com/office/drawing/2014/main" id="{BB777AE1-E972-57F2-092A-89CCC3F7EF84}"/>
              </a:ext>
            </a:extLst>
          </p:cNvPr>
          <p:cNvSpPr txBox="1"/>
          <p:nvPr/>
        </p:nvSpPr>
        <p:spPr>
          <a:xfrm>
            <a:off x="3417297" y="69183"/>
            <a:ext cx="2653290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4800" b="1" err="1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Kể</a:t>
            </a:r>
            <a:r>
              <a:rPr lang="en-US" altLang="zh-CN" sz="4800" b="1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800" b="1" err="1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chuyện</a:t>
            </a:r>
            <a:endParaRPr lang="zh-CN" altLang="en-US" sz="4800" b="1">
              <a:ln w="28575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UVN Banh Mi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A9A2CF-DB7A-AA0A-4A8B-9F2F5B931CFF}"/>
              </a:ext>
            </a:extLst>
          </p:cNvPr>
          <p:cNvGrpSpPr/>
          <p:nvPr/>
        </p:nvGrpSpPr>
        <p:grpSpPr>
          <a:xfrm>
            <a:off x="989606" y="398356"/>
            <a:ext cx="7164788" cy="3587460"/>
            <a:chOff x="3746630" y="453356"/>
            <a:chExt cx="3627734" cy="2193758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D2AF53A2-81BA-9B07-41E8-388A2D596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6630" y="453356"/>
              <a:ext cx="3627734" cy="219375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20EA924-2E4C-7930-14DC-B3741BAD8AF7}"/>
                </a:ext>
              </a:extLst>
            </p:cNvPr>
            <p:cNvSpPr/>
            <p:nvPr/>
          </p:nvSpPr>
          <p:spPr>
            <a:xfrm>
              <a:off x="4551674" y="990428"/>
              <a:ext cx="2017646" cy="70399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KỂ CHUYỆN </a:t>
              </a:r>
            </a:p>
            <a:p>
              <a:pPr algn="ctr"/>
              <a:r>
                <a:rPr lang="en-US" sz="540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ĐÃ NGHE, ĐÃ ĐỌC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4D0DDE3-5024-4290-97FD-4E2FC8E2ACFC}"/>
              </a:ext>
            </a:extLst>
          </p:cNvPr>
          <p:cNvGrpSpPr/>
          <p:nvPr/>
        </p:nvGrpSpPr>
        <p:grpSpPr>
          <a:xfrm flipH="1">
            <a:off x="108048" y="1367630"/>
            <a:ext cx="1930412" cy="3775869"/>
            <a:chOff x="106986" y="2667000"/>
            <a:chExt cx="2095439" cy="4098659"/>
          </a:xfrm>
        </p:grpSpPr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56B6AE84-6F4A-DDA7-1BC8-628C44264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6986" y="2667000"/>
              <a:ext cx="2095439" cy="4098659"/>
            </a:xfrm>
            <a:prstGeom prst="rect">
              <a:avLst/>
            </a:prstGeom>
          </p:spPr>
        </p:pic>
        <p:pic>
          <p:nvPicPr>
            <p:cNvPr id="8" name="Picture 7" descr="thiếu niên tiền phong quàng khăn đỏ minh họa">
              <a:extLst>
                <a:ext uri="{FF2B5EF4-FFF2-40B4-BE49-F238E27FC236}">
                  <a16:creationId xmlns:a16="http://schemas.microsoft.com/office/drawing/2014/main" id="{36BF09BF-A52E-2EF8-7C45-142B335087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983972" y="4253651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CC84014-161A-EF0E-E87B-A0F90FA4BEFC}"/>
              </a:ext>
            </a:extLst>
          </p:cNvPr>
          <p:cNvGrpSpPr/>
          <p:nvPr/>
        </p:nvGrpSpPr>
        <p:grpSpPr>
          <a:xfrm>
            <a:off x="6736371" y="1085090"/>
            <a:ext cx="2495922" cy="4058409"/>
            <a:chOff x="9365295" y="2452646"/>
            <a:chExt cx="2709293" cy="4405354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E440E66F-2524-9971-8B4B-0A1DF4DDB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9365295" y="2452646"/>
              <a:ext cx="2709293" cy="4405354"/>
            </a:xfrm>
            <a:prstGeom prst="rect">
              <a:avLst/>
            </a:prstGeom>
          </p:spPr>
        </p:pic>
        <p:pic>
          <p:nvPicPr>
            <p:cNvPr id="11" name="Picture 10" descr="thiếu niên tiền phong quàng khăn đỏ minh họa">
              <a:extLst>
                <a:ext uri="{FF2B5EF4-FFF2-40B4-BE49-F238E27FC236}">
                  <a16:creationId xmlns:a16="http://schemas.microsoft.com/office/drawing/2014/main" id="{6E48D89A-80E7-D8EE-F1FA-BD79949AB5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10279541" y="4087424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05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D740F3D-6CFA-66A4-5BE0-314E699C2F04}"/>
              </a:ext>
            </a:extLst>
          </p:cNvPr>
          <p:cNvGrpSpPr/>
          <p:nvPr/>
        </p:nvGrpSpPr>
        <p:grpSpPr>
          <a:xfrm>
            <a:off x="279767" y="194764"/>
            <a:ext cx="8584465" cy="4737945"/>
            <a:chOff x="1235547" y="1328057"/>
            <a:chExt cx="9720905" cy="540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A6E513-365B-841A-8FCC-E2BBF566E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CA0593E-CD77-0F00-4DB3-C0675FCDB4AC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0" name="Rectangle 5">
            <a:extLst>
              <a:ext uri="{FF2B5EF4-FFF2-40B4-BE49-F238E27FC236}">
                <a16:creationId xmlns:a16="http://schemas.microsoft.com/office/drawing/2014/main" id="{E31AF625-9913-444E-9075-47D37494C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1182688"/>
            <a:ext cx="8229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86DBEF-E4A1-3EE1-CCAF-C642851F18B1}"/>
              </a:ext>
            </a:extLst>
          </p:cNvPr>
          <p:cNvSpPr txBox="1"/>
          <p:nvPr/>
        </p:nvSpPr>
        <p:spPr>
          <a:xfrm>
            <a:off x="1618918" y="1672125"/>
            <a:ext cx="6816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err="1">
                <a:latin typeface="iCiel Baliho Script" pitchFamily="2" charset="0"/>
              </a:rPr>
              <a:t>Biết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kể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bằng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lời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của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mình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một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câu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chuyện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đã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được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nghe</a:t>
            </a:r>
            <a:r>
              <a:rPr lang="en-US" sz="2400" b="1">
                <a:latin typeface="iCiel Baliho Script" pitchFamily="2" charset="0"/>
              </a:rPr>
              <a:t>, </a:t>
            </a:r>
            <a:r>
              <a:rPr lang="en-US" sz="2400" b="1" err="1">
                <a:latin typeface="iCiel Baliho Script" pitchFamily="2" charset="0"/>
              </a:rPr>
              <a:t>được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đọc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về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truyền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thống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hiếu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học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hoặc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truyền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thống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đoàn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kết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của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dân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tộc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Việt</a:t>
            </a:r>
            <a:r>
              <a:rPr lang="en-US" sz="2400" b="1">
                <a:latin typeface="iCiel Baliho Script" pitchFamily="2" charset="0"/>
              </a:rPr>
              <a:t> Nam.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60E27-B398-68C1-C548-344D7667BAC3}"/>
              </a:ext>
            </a:extLst>
          </p:cNvPr>
          <p:cNvSpPr txBox="1"/>
          <p:nvPr/>
        </p:nvSpPr>
        <p:spPr>
          <a:xfrm>
            <a:off x="1618918" y="2853445"/>
            <a:ext cx="6816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err="1">
                <a:latin typeface="iCiel Baliho Script" pitchFamily="2" charset="0"/>
              </a:rPr>
              <a:t>Hiểu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được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câu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chuyện</a:t>
            </a:r>
            <a:r>
              <a:rPr lang="en-US" sz="2400" b="1">
                <a:latin typeface="iCiel Baliho Script" pitchFamily="2" charset="0"/>
              </a:rPr>
              <a:t>, </a:t>
            </a:r>
            <a:r>
              <a:rPr lang="en-US" sz="2400" b="1" err="1">
                <a:latin typeface="iCiel Baliho Script" pitchFamily="2" charset="0"/>
              </a:rPr>
              <a:t>biết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trao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đổi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với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các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bạn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về</a:t>
            </a:r>
            <a:r>
              <a:rPr lang="en-US" sz="2400" b="1">
                <a:latin typeface="iCiel Baliho Script" pitchFamily="2" charset="0"/>
              </a:rPr>
              <a:t> ý </a:t>
            </a:r>
            <a:r>
              <a:rPr lang="en-US" sz="2400" b="1" err="1">
                <a:latin typeface="iCiel Baliho Script" pitchFamily="2" charset="0"/>
              </a:rPr>
              <a:t>nghĩa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của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câu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chuyện</a:t>
            </a:r>
            <a:r>
              <a:rPr lang="en-US" sz="2400" b="1">
                <a:latin typeface="iCiel Baliho Script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E8C93-E14C-4600-7467-603EFAACBFE0}"/>
              </a:ext>
            </a:extLst>
          </p:cNvPr>
          <p:cNvSpPr txBox="1"/>
          <p:nvPr/>
        </p:nvSpPr>
        <p:spPr>
          <a:xfrm>
            <a:off x="1618918" y="3726988"/>
            <a:ext cx="6816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err="1">
                <a:latin typeface="iCiel Baliho Script" pitchFamily="2" charset="0"/>
              </a:rPr>
              <a:t>Rèn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kĩ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năng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lắng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nghe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và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đưa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ra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nhận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xét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phù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hợp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cho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lời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kể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của</a:t>
            </a:r>
            <a:r>
              <a:rPr lang="en-US" sz="2400" b="1">
                <a:latin typeface="iCiel Baliho Script" pitchFamily="2" charset="0"/>
              </a:rPr>
              <a:t> </a:t>
            </a:r>
            <a:r>
              <a:rPr lang="en-US" sz="2400" b="1" err="1">
                <a:latin typeface="iCiel Baliho Script" pitchFamily="2" charset="0"/>
              </a:rPr>
              <a:t>bạn</a:t>
            </a:r>
            <a:r>
              <a:rPr lang="en-US" sz="2400" b="1">
                <a:latin typeface="iCiel Baliho Script" pitchFamily="2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9EE0EB-44AB-513B-B1DE-C86AD9059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271" y="728575"/>
            <a:ext cx="5279455" cy="697527"/>
          </a:xfrm>
          <a:prstGeom prst="rect">
            <a:avLst/>
          </a:prstGeom>
        </p:spPr>
      </p:pic>
      <p:pic>
        <p:nvPicPr>
          <p:cNvPr id="6146" name="Picture 2" descr="Clipart hướng dương png | PNGEgg">
            <a:extLst>
              <a:ext uri="{FF2B5EF4-FFF2-40B4-BE49-F238E27FC236}">
                <a16:creationId xmlns:a16="http://schemas.microsoft.com/office/drawing/2014/main" id="{682D91EB-E355-8A03-348A-FED87411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39" y="1830310"/>
            <a:ext cx="739804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ipart hướng dương png | PNGEgg">
            <a:extLst>
              <a:ext uri="{FF2B5EF4-FFF2-40B4-BE49-F238E27FC236}">
                <a16:creationId xmlns:a16="http://schemas.microsoft.com/office/drawing/2014/main" id="{A56ECA6C-FF68-712F-74F6-196D4B69D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7" y="2790715"/>
            <a:ext cx="739804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ipart hướng dương png | PNGEgg">
            <a:extLst>
              <a:ext uri="{FF2B5EF4-FFF2-40B4-BE49-F238E27FC236}">
                <a16:creationId xmlns:a16="http://schemas.microsoft.com/office/drawing/2014/main" id="{1BB6F3AB-95B5-2017-76F1-C68E099A3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9" y="3665317"/>
            <a:ext cx="739804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40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8B5B185-8CC3-F776-9BB8-A5DFF081BF43}"/>
              </a:ext>
            </a:extLst>
          </p:cNvPr>
          <p:cNvGrpSpPr/>
          <p:nvPr/>
        </p:nvGrpSpPr>
        <p:grpSpPr>
          <a:xfrm>
            <a:off x="6222702" y="973667"/>
            <a:ext cx="2790712" cy="4169832"/>
            <a:chOff x="106987" y="2667000"/>
            <a:chExt cx="2095439" cy="3130968"/>
          </a:xfrm>
        </p:grpSpPr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CFA6204C-50E6-886C-412C-44BF27CB7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610"/>
            <a:stretch/>
          </p:blipFill>
          <p:spPr>
            <a:xfrm>
              <a:off x="106987" y="2667000"/>
              <a:ext cx="2095439" cy="3130968"/>
            </a:xfrm>
            <a:prstGeom prst="rect">
              <a:avLst/>
            </a:prstGeom>
          </p:spPr>
        </p:pic>
        <p:pic>
          <p:nvPicPr>
            <p:cNvPr id="9" name="Picture 8" descr="thiếu niên tiền phong quàng khăn đỏ minh họa">
              <a:extLst>
                <a:ext uri="{FF2B5EF4-FFF2-40B4-BE49-F238E27FC236}">
                  <a16:creationId xmlns:a16="http://schemas.microsoft.com/office/drawing/2014/main" id="{3A93108F-B1F6-DFE2-5C99-938CB2E331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rot="21253066">
              <a:off x="983972" y="4253651"/>
              <a:ext cx="612400" cy="744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AEE501B-A56C-44C5-F086-A9EE2A981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1007" y="815976"/>
            <a:ext cx="7191449" cy="163185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D740F3D-6CFA-66A4-5BE0-314E699C2F04}"/>
              </a:ext>
            </a:extLst>
          </p:cNvPr>
          <p:cNvGrpSpPr/>
          <p:nvPr/>
        </p:nvGrpSpPr>
        <p:grpSpPr>
          <a:xfrm>
            <a:off x="279767" y="194764"/>
            <a:ext cx="8584465" cy="4737945"/>
            <a:chOff x="1235547" y="1328057"/>
            <a:chExt cx="9720905" cy="540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A6E513-365B-841A-8FCC-E2BBF566E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CA0593E-CD77-0F00-4DB3-C0675FCDB4AC}"/>
                </a:ext>
              </a:extLst>
            </p:cNvPr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0" name="Rectangle 5">
            <a:extLst>
              <a:ext uri="{FF2B5EF4-FFF2-40B4-BE49-F238E27FC236}">
                <a16:creationId xmlns:a16="http://schemas.microsoft.com/office/drawing/2014/main" id="{E31AF625-9913-444E-9075-47D37494C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1182688"/>
            <a:ext cx="8229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DEB27-D05D-BBB7-0851-861BA3A83876}"/>
              </a:ext>
            </a:extLst>
          </p:cNvPr>
          <p:cNvSpPr txBox="1"/>
          <p:nvPr/>
        </p:nvSpPr>
        <p:spPr>
          <a:xfrm>
            <a:off x="1037166" y="1849277"/>
            <a:ext cx="706966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>
                <a:latin typeface="UTM Khuccamta" panose="02040603050506020204" pitchFamily="18" charset="0"/>
              </a:rPr>
              <a:t>	</a:t>
            </a:r>
            <a:r>
              <a:rPr lang="en-US" sz="3800" b="1">
                <a:latin typeface="UTM Khuccamta" panose="02040603050506020204" pitchFamily="18" charset="0"/>
              </a:rPr>
              <a:t>Hãy kể lại một câu chuyện em đã nghe hoặc đã đọc nói về truyền thống hiếu học hoặc truyền thống đoàn kết của dân tộc Việt Nam.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9EBF1E-C3FE-4D65-613F-509ECEA9A14A}"/>
              </a:ext>
            </a:extLst>
          </p:cNvPr>
          <p:cNvSpPr/>
          <p:nvPr/>
        </p:nvSpPr>
        <p:spPr>
          <a:xfrm>
            <a:off x="3183950" y="921639"/>
            <a:ext cx="25458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3"/>
                </a:solidFill>
                <a:latin typeface="iCiel Crocante" panose="02000000000000000000" pitchFamily="50" charset="0"/>
              </a:rPr>
              <a:t>Đề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621</Words>
  <Application>Microsoft Office PowerPoint</Application>
  <PresentationFormat>On-screen Show (16:9)</PresentationFormat>
  <Paragraphs>76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iCiel Pony</vt:lpstr>
      <vt:lpstr>iCiel Cadena</vt:lpstr>
      <vt:lpstr>iCiel Crocante</vt:lpstr>
      <vt:lpstr>Times New Roman</vt:lpstr>
      <vt:lpstr>Arial</vt:lpstr>
      <vt:lpstr>iCiel Nabila</vt:lpstr>
      <vt:lpstr>UTM Khuccamta</vt:lpstr>
      <vt:lpstr>iCiel Panton Black</vt:lpstr>
      <vt:lpstr>UVN Banh Mi</vt:lpstr>
      <vt:lpstr>Luckiest Guy</vt:lpstr>
      <vt:lpstr>iCiel Baliho Script</vt:lpstr>
      <vt:lpstr>UTM Androgyne</vt:lpstr>
      <vt:lpstr>UTM Avo</vt:lpstr>
      <vt:lpstr>Karla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Kể chuyện</dc:title>
  <dc:creator>Admin</dc:creator>
  <cp:lastModifiedBy>Admin</cp:lastModifiedBy>
  <cp:revision>24</cp:revision>
  <dcterms:modified xsi:type="dcterms:W3CDTF">2023-03-10T16:46:23Z</dcterms:modified>
</cp:coreProperties>
</file>