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91" r:id="rId2"/>
    <p:sldId id="277" r:id="rId3"/>
    <p:sldId id="278" r:id="rId4"/>
    <p:sldId id="279" r:id="rId5"/>
    <p:sldId id="280" r:id="rId6"/>
    <p:sldId id="281" r:id="rId7"/>
    <p:sldId id="282" r:id="rId8"/>
    <p:sldId id="257" r:id="rId9"/>
    <p:sldId id="261" r:id="rId10"/>
    <p:sldId id="258" r:id="rId11"/>
    <p:sldId id="283" r:id="rId12"/>
    <p:sldId id="284" r:id="rId13"/>
    <p:sldId id="285" r:id="rId14"/>
    <p:sldId id="286" r:id="rId15"/>
    <p:sldId id="262" r:id="rId16"/>
    <p:sldId id="275" r:id="rId17"/>
    <p:sldId id="287" r:id="rId18"/>
    <p:sldId id="288" r:id="rId19"/>
    <p:sldId id="260" r:id="rId20"/>
    <p:sldId id="289" r:id="rId21"/>
    <p:sldId id="290" r:id="rId22"/>
    <p:sldId id="266" r:id="rId23"/>
    <p:sldId id="292" r:id="rId24"/>
  </p:sldIdLst>
  <p:sldSz cx="18288000" cy="10287000"/>
  <p:notesSz cx="6858000" cy="9144000"/>
  <p:embeddedFontLst>
    <p:embeddedFont>
      <p:font typeface="UTM Alba Matter" panose="02040603050506020204" pitchFamily="18" charset="0"/>
      <p:regular r:id="rId26"/>
    </p:embeddedFont>
    <p:embeddedFont>
      <p:font typeface="Cambria Math" panose="020405030504060302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P-087" panose="020B0803050302020204" pitchFamily="34" charset="0"/>
      <p:bold r:id="rId32"/>
    </p:embeddedFont>
    <p:embeddedFont>
      <p:font typeface="UTM Ambrose" panose="02040603050506020204" pitchFamily="18" charset="0"/>
      <p:regular r:id="rId33"/>
    </p:embeddedFont>
    <p:embeddedFont>
      <p:font typeface="UTM Fleur" panose="02040403050506020204" pitchFamily="18" charset="0"/>
      <p:regular r:id="rId34"/>
    </p:embeddedFont>
    <p:embeddedFont>
      <p:font typeface="UTM French Vanilla" panose="02040603050506020204" pitchFamily="18" charset="0"/>
      <p:regular r:id="rId35"/>
    </p:embeddedFont>
    <p:embeddedFont>
      <p:font typeface="iCiel Cadena" panose="02000503000000020004" pitchFamily="2" charset="0"/>
      <p:bold r:id="rId36"/>
    </p:embeddedFont>
    <p:embeddedFont>
      <p:font typeface="UTM Azuki" panose="02040603050506020204" pitchFamily="18" charset="0"/>
      <p:regular r:id="rId37"/>
    </p:embeddedFont>
    <p:embeddedFont>
      <p:font typeface="UTM Isadora" panose="02040603050506020204" pitchFamily="18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68C89"/>
    <a:srgbClr val="FCFBC7"/>
    <a:srgbClr val="E91E26"/>
    <a:srgbClr val="FFCCCC"/>
    <a:srgbClr val="FFFFFF"/>
    <a:srgbClr val="E3667C"/>
    <a:srgbClr val="DC5A78"/>
    <a:srgbClr val="E8788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5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4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0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4A2FEC18-824F-4F41-8BA0-6745B37B87F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9800" y="-8191500"/>
            <a:ext cx="1740665" cy="174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0" y="16040100"/>
            <a:ext cx="1740665" cy="174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7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7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17" Type="http://schemas.openxmlformats.org/officeDocument/2006/relationships/image" Target="../media/image400.png"/><Relationship Id="rId2" Type="http://schemas.openxmlformats.org/officeDocument/2006/relationships/image" Target="../media/image27.png"/><Relationship Id="rId16" Type="http://schemas.openxmlformats.org/officeDocument/2006/relationships/image" Target="../media/image3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7.svg"/><Relationship Id="rId15" Type="http://schemas.openxmlformats.org/officeDocument/2006/relationships/image" Target="../media/image380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37.svg"/><Relationship Id="rId10" Type="http://schemas.openxmlformats.org/officeDocument/2006/relationships/image" Target="../media/image38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50.png"/><Relationship Id="rId5" Type="http://schemas.openxmlformats.org/officeDocument/2006/relationships/image" Target="../media/image7.png"/><Relationship Id="rId10" Type="http://schemas.openxmlformats.org/officeDocument/2006/relationships/image" Target="../media/image49.png"/><Relationship Id="rId4" Type="http://schemas.openxmlformats.org/officeDocument/2006/relationships/image" Target="../media/image58.svg"/><Relationship Id="rId9" Type="http://schemas.openxmlformats.org/officeDocument/2006/relationships/image" Target="../media/image48.png"/><Relationship Id="rId1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50.png"/><Relationship Id="rId5" Type="http://schemas.openxmlformats.org/officeDocument/2006/relationships/image" Target="../media/image7.png"/><Relationship Id="rId10" Type="http://schemas.openxmlformats.org/officeDocument/2006/relationships/image" Target="../media/image49.png"/><Relationship Id="rId4" Type="http://schemas.openxmlformats.org/officeDocument/2006/relationships/image" Target="../media/image58.svg"/><Relationship Id="rId9" Type="http://schemas.openxmlformats.org/officeDocument/2006/relationships/image" Target="../media/image48.png"/><Relationship Id="rId14" Type="http://schemas.openxmlformats.org/officeDocument/2006/relationships/image" Target="../media/image6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4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8.svg"/><Relationship Id="rId5" Type="http://schemas.openxmlformats.org/officeDocument/2006/relationships/image" Target="../media/image4.png"/><Relationship Id="rId15" Type="http://schemas.openxmlformats.org/officeDocument/2006/relationships/image" Target="../media/image9.sv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44.svg"/><Relationship Id="rId1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.wdp"/><Relationship Id="rId18" Type="http://schemas.openxmlformats.org/officeDocument/2006/relationships/image" Target="../media/image21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19" Type="http://schemas.openxmlformats.org/officeDocument/2006/relationships/image" Target="../media/image22.jpe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.wdp"/><Relationship Id="rId18" Type="http://schemas.openxmlformats.org/officeDocument/2006/relationships/image" Target="../media/image21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19" Type="http://schemas.openxmlformats.org/officeDocument/2006/relationships/image" Target="../media/image22.jpe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.wdp"/><Relationship Id="rId18" Type="http://schemas.openxmlformats.org/officeDocument/2006/relationships/image" Target="../media/image21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19" Type="http://schemas.openxmlformats.org/officeDocument/2006/relationships/image" Target="../media/image22.jpe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2.svg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37.sv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3400" y="1576571"/>
            <a:ext cx="26564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dirty="0" err="1">
                <a:latin typeface="UTM Fleur" panose="02040403050506020204" pitchFamily="18" charset="0"/>
              </a:rPr>
              <a:t>Toán</a:t>
            </a:r>
            <a:r>
              <a:rPr lang="en-US" sz="10000" dirty="0">
                <a:latin typeface="UTM Fleur" panose="02040403050506020204" pitchFamily="18" charset="0"/>
              </a:rPr>
              <a:t> </a:t>
            </a:r>
          </a:p>
        </p:txBody>
      </p:sp>
      <p:sp>
        <p:nvSpPr>
          <p:cNvPr id="27" name="TextBox 3"/>
          <p:cNvSpPr txBox="1"/>
          <p:nvPr/>
        </p:nvSpPr>
        <p:spPr>
          <a:xfrm>
            <a:off x="1423869" y="3899293"/>
            <a:ext cx="16542839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2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9CC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LUYỆN TẬP</a:t>
            </a:r>
            <a:endParaRPr lang="en-US" sz="23000" dirty="0">
              <a:solidFill>
                <a:srgbClr val="99CC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  <p:sp>
        <p:nvSpPr>
          <p:cNvPr id="28" name="TextBox 3"/>
          <p:cNvSpPr txBox="1"/>
          <p:nvPr/>
        </p:nvSpPr>
        <p:spPr>
          <a:xfrm>
            <a:off x="1725212" y="3866682"/>
            <a:ext cx="16542839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2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LUYỆN TẬP</a:t>
            </a:r>
            <a:endParaRPr lang="en-US" sz="23000" dirty="0">
              <a:solidFill>
                <a:srgbClr val="00B0F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D7C4E4E-A321-4260-8659-57327D3E1A81}"/>
              </a:ext>
            </a:extLst>
          </p:cNvPr>
          <p:cNvSpPr txBox="1"/>
          <p:nvPr/>
        </p:nvSpPr>
        <p:spPr>
          <a:xfrm>
            <a:off x="7513586" y="7050460"/>
            <a:ext cx="3260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>
                <a:latin typeface="UTM Fleur" panose="02040403050506020204" pitchFamily="18" charset="0"/>
              </a:rPr>
              <a:t>Trang:  110</a:t>
            </a:r>
            <a:endParaRPr lang="en-US" sz="6000" dirty="0">
              <a:latin typeface="UTM Fleur" panose="020404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43A1556-3390-465E-BD82-5114A8BAF134}"/>
              </a:ext>
            </a:extLst>
          </p:cNvPr>
          <p:cNvSpPr txBox="1"/>
          <p:nvPr/>
        </p:nvSpPr>
        <p:spPr>
          <a:xfrm>
            <a:off x="6676690" y="7894821"/>
            <a:ext cx="49346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>
                <a:latin typeface="UTM Fleur" panose="02040403050506020204" pitchFamily="18" charset="0"/>
              </a:rPr>
              <a:t>Thực hiện: EduFive</a:t>
            </a:r>
            <a:endParaRPr lang="en-US" sz="6000" dirty="0">
              <a:latin typeface="UTM Fleur" panose="020404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"/>
                            </p:stCondLst>
                            <p:childTnLst>
                              <p:par>
                                <p:cTn id="5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50"/>
                            </p:stCondLst>
                            <p:childTnLst>
                              <p:par>
                                <p:cTn id="7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36111E-6 -1.97531E-6 L 2.36111E-6 -0.07207 " pathEditMode="relative" rAng="0" ptsTypes="AA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allAtOnce"/>
      <p:bldP spid="28" grpId="0" build="allAtOnce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37526" y="1154563"/>
            <a:ext cx="15612948" cy="87181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19576" y="2686706"/>
            <a:ext cx="839151" cy="12679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45147" y="194387"/>
            <a:ext cx="839151" cy="12679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19576" y="-556859"/>
            <a:ext cx="839151" cy="12679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797804" y="77115"/>
            <a:ext cx="839151" cy="12679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420149" y="8385078"/>
            <a:ext cx="839151" cy="12679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868424" y="4509526"/>
            <a:ext cx="839151" cy="12679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958653" y="9653026"/>
            <a:ext cx="839151" cy="126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48276" y="7864489"/>
            <a:ext cx="839151" cy="12679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178647" y="9653026"/>
            <a:ext cx="839151" cy="12679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19576" y="6027153"/>
            <a:ext cx="839151" cy="12679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530898" y="394726"/>
            <a:ext cx="839151" cy="12679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76095" y="-439587"/>
            <a:ext cx="839151" cy="12679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74411" y="1479996"/>
            <a:ext cx="14339177" cy="800690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245672" y="2539783"/>
            <a:ext cx="12326987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Muốn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tính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diện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tích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xung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quanh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và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diện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tích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toàn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phần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của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hình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hộp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chữ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nhật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ta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làm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thế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sz="90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nào</a:t>
            </a:r>
            <a:r>
              <a:rPr lang="en-US" sz="9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66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zuki" panose="020406030505060202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45672" y="2970551"/>
            <a:ext cx="122420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5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8688" y="5506141"/>
            <a:ext cx="118179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9148" y="808493"/>
            <a:ext cx="15963615" cy="8379566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xmlns="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318075" y="2713050"/>
            <a:ext cx="5663692" cy="81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510481" y="1807733"/>
            <a:ext cx="1374881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5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Bài</a:t>
            </a:r>
            <a:r>
              <a:rPr lang="en-US" sz="65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 1</a:t>
            </a:r>
            <a:r>
              <a:rPr lang="en-US" sz="6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: </a:t>
            </a:r>
            <a:r>
              <a:rPr lang="en-US" sz="6500" b="1" dirty="0" err="1">
                <a:latin typeface="UTM French Vanilla" panose="02040603050506020204" pitchFamily="18" charset="0"/>
              </a:rPr>
              <a:t>Tính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xung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quanh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và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</a:p>
          <a:p>
            <a:pPr algn="just"/>
            <a:r>
              <a:rPr lang="en-US" sz="6500" b="1" dirty="0" err="1">
                <a:latin typeface="UTM French Vanilla" panose="02040603050506020204" pitchFamily="18" charset="0"/>
              </a:rPr>
              <a:t>toàn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phần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của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hình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hộp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chữ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nhật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có</a:t>
            </a:r>
            <a:r>
              <a:rPr lang="en-US" sz="6500" b="1" dirty="0">
                <a:latin typeface="UTM French Vanilla" panose="02040603050506020204" pitchFamily="18" charset="0"/>
              </a:rPr>
              <a:t>:</a:t>
            </a:r>
          </a:p>
          <a:p>
            <a:pPr algn="just"/>
            <a:r>
              <a:rPr lang="en-US" sz="6500" b="1" dirty="0">
                <a:latin typeface="UTM French Vanilla" panose="02040603050506020204" pitchFamily="18" charset="0"/>
              </a:rPr>
              <a:t>	a. </a:t>
            </a:r>
            <a:r>
              <a:rPr lang="en-US" sz="6500" b="1" dirty="0" err="1">
                <a:latin typeface="UTM French Vanilla" panose="02040603050506020204" pitchFamily="18" charset="0"/>
              </a:rPr>
              <a:t>Chiều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dài</a:t>
            </a:r>
            <a:r>
              <a:rPr lang="en-US" sz="6500" b="1" dirty="0">
                <a:latin typeface="UTM French Vanilla" panose="02040603050506020204" pitchFamily="18" charset="0"/>
              </a:rPr>
              <a:t> 25dm, </a:t>
            </a:r>
            <a:r>
              <a:rPr lang="en-US" sz="6500" b="1" dirty="0" err="1">
                <a:latin typeface="UTM French Vanilla" panose="02040603050506020204" pitchFamily="18" charset="0"/>
              </a:rPr>
              <a:t>chiều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rộng</a:t>
            </a:r>
            <a:r>
              <a:rPr lang="en-US" sz="6500" b="1" dirty="0">
                <a:latin typeface="UTM French Vanilla" panose="02040603050506020204" pitchFamily="18" charset="0"/>
              </a:rPr>
              <a:t> 1,5m </a:t>
            </a:r>
            <a:r>
              <a:rPr lang="en-US" sz="6500" b="1" dirty="0" err="1">
                <a:latin typeface="UTM French Vanilla" panose="02040603050506020204" pitchFamily="18" charset="0"/>
              </a:rPr>
              <a:t>và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latin typeface="UTM French Vanilla" panose="02040603050506020204" pitchFamily="18" charset="0"/>
              </a:rPr>
              <a:t>chiều</a:t>
            </a:r>
            <a:r>
              <a:rPr lang="en-US" sz="6500" b="1" dirty="0">
                <a:latin typeface="UTM French Vanilla" panose="02040603050506020204" pitchFamily="18" charset="0"/>
              </a:rPr>
              <a:t> </a:t>
            </a:r>
          </a:p>
          <a:p>
            <a:pPr algn="just"/>
            <a:r>
              <a:rPr lang="en-US" sz="6500" b="1" dirty="0">
                <a:latin typeface="UTM French Vanilla" panose="02040603050506020204" pitchFamily="18" charset="0"/>
              </a:rPr>
              <a:t>	</a:t>
            </a:r>
            <a:r>
              <a:rPr lang="en-US" sz="6500" b="1" dirty="0" err="1">
                <a:latin typeface="UTM French Vanilla" panose="02040603050506020204" pitchFamily="18" charset="0"/>
              </a:rPr>
              <a:t>cao</a:t>
            </a:r>
            <a:r>
              <a:rPr lang="en-US" sz="6500" b="1" dirty="0">
                <a:latin typeface="UTM French Vanilla" panose="02040603050506020204" pitchFamily="18" charset="0"/>
              </a:rPr>
              <a:t> 18 dm.</a:t>
            </a:r>
          </a:p>
          <a:p>
            <a:pPr algn="just"/>
            <a:r>
              <a:rPr lang="en-US" sz="6500" b="1" dirty="0">
                <a:latin typeface="UTM French Vanilla" panose="02040603050506020204" pitchFamily="18" charset="0"/>
              </a:rPr>
              <a:t>	</a:t>
            </a:r>
          </a:p>
          <a:p>
            <a:pPr algn="just"/>
            <a:endParaRPr lang="en-US" sz="6500" b="1" dirty="0">
              <a:latin typeface="UTM French Vanilla" panose="020406030505060202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23051" y="1837635"/>
            <a:ext cx="623439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xung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quanh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128193" y="1828048"/>
            <a:ext cx="263726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09625" y="2808300"/>
            <a:ext cx="310052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toàn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phần</a:t>
            </a:r>
            <a:endParaRPr lang="en-US" sz="6500" dirty="0">
              <a:solidFill>
                <a:srgbClr val="FF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306454" y="5876046"/>
            <a:ext cx="4343401" cy="2765085"/>
            <a:chOff x="7145324" y="5821063"/>
            <a:chExt cx="4343401" cy="2765085"/>
          </a:xfrm>
        </p:grpSpPr>
        <p:sp>
          <p:nvSpPr>
            <p:cNvPr id="4" name="Cube 3"/>
            <p:cNvSpPr/>
            <p:nvPr/>
          </p:nvSpPr>
          <p:spPr>
            <a:xfrm>
              <a:off x="7145325" y="5821063"/>
              <a:ext cx="4343400" cy="2733737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848600" y="5821063"/>
              <a:ext cx="0" cy="2080646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7848600" y="7860648"/>
              <a:ext cx="3640125" cy="4106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145324" y="7870361"/>
              <a:ext cx="725549" cy="715787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9350397" y="5297770"/>
            <a:ext cx="9156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25dm</a:t>
            </a:r>
          </a:p>
        </p:txBody>
      </p:sp>
      <p:sp>
        <p:nvSpPr>
          <p:cNvPr id="46" name="TextBox 45"/>
          <p:cNvSpPr txBox="1"/>
          <p:nvPr/>
        </p:nvSpPr>
        <p:spPr>
          <a:xfrm rot="18598191">
            <a:off x="10637467" y="5948456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641065" y="6662996"/>
            <a:ext cx="9156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18dm</a:t>
            </a:r>
          </a:p>
        </p:txBody>
      </p:sp>
    </p:spTree>
    <p:extLst>
      <p:ext uri="{BB962C8B-B14F-4D97-AF65-F5344CB8AC3E}">
        <p14:creationId xmlns:p14="http://schemas.microsoft.com/office/powerpoint/2010/main" val="25944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44" grpId="0"/>
      <p:bldP spid="45" grpId="0"/>
      <p:bldP spid="39" grpId="0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838" y="386297"/>
            <a:ext cx="17282762" cy="9471668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175738" y="737152"/>
            <a:ext cx="13596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5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25529" y="1661883"/>
            <a:ext cx="11296682" cy="909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1,5m = 15dm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(25 + 15) x 2 = 80 (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x 18 = 1440 (</a:t>
            </a:r>
            <a:r>
              <a:rPr lang="vi-VN" alt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x 15 x 2 = 750 (</a:t>
            </a:r>
            <a:r>
              <a:rPr lang="vi-VN" alt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1440 + 750 = 2190 (</a:t>
            </a:r>
            <a:r>
              <a:rPr lang="vi-VN" alt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1440</a:t>
            </a:r>
            <a:r>
              <a:rPr lang="vi-VN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2190</a:t>
            </a:r>
            <a:r>
              <a:rPr lang="vi-VN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vi-VN" altLang="en-US" sz="4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xmlns="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85849" y="3381304"/>
            <a:ext cx="5250669" cy="75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7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9148" y="808493"/>
            <a:ext cx="15963615" cy="8379566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xmlns="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318075" y="2713050"/>
            <a:ext cx="5663692" cy="81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10481" y="1807733"/>
                <a:ext cx="13748819" cy="7022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6500" b="1" u="sng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Bài</a:t>
                </a:r>
                <a:r>
                  <a:rPr lang="en-US" sz="6500" b="1" u="sng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 1</a:t>
                </a:r>
                <a:r>
                  <a:rPr lang="en-US" sz="65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: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xung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quanh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</a:p>
              <a:p>
                <a:pPr algn="just"/>
                <a:r>
                  <a:rPr lang="en-US" sz="6500" b="1" dirty="0" err="1">
                    <a:latin typeface="UTM French Vanilla" panose="02040603050506020204" pitchFamily="18" charset="0"/>
                  </a:rPr>
                  <a:t>toàn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phần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của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hình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hộp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chữ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nhật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có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: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b.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dài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m,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rộng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cao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m.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</a:t>
                </a:r>
              </a:p>
              <a:p>
                <a:pPr algn="just"/>
                <a:endParaRPr lang="en-US" sz="6500" b="1" dirty="0">
                  <a:latin typeface="UTM French Vanilla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481" y="1807733"/>
                <a:ext cx="13748819" cy="7022756"/>
              </a:xfrm>
              <a:prstGeom prst="rect">
                <a:avLst/>
              </a:prstGeom>
              <a:blipFill rotWithShape="0">
                <a:blip r:embed="rId14"/>
                <a:stretch>
                  <a:fillRect l="-3016" t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23051" y="1837635"/>
            <a:ext cx="623439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xung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quanh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128193" y="1828048"/>
            <a:ext cx="263726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09625" y="2808300"/>
            <a:ext cx="310052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toàn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phần</a:t>
            </a:r>
            <a:endParaRPr lang="en-US" sz="6500" dirty="0">
              <a:solidFill>
                <a:srgbClr val="FF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306454" y="5876046"/>
            <a:ext cx="4343401" cy="2765085"/>
            <a:chOff x="7145324" y="5821063"/>
            <a:chExt cx="4343401" cy="2765085"/>
          </a:xfrm>
        </p:grpSpPr>
        <p:sp>
          <p:nvSpPr>
            <p:cNvPr id="4" name="Cube 3"/>
            <p:cNvSpPr/>
            <p:nvPr/>
          </p:nvSpPr>
          <p:spPr>
            <a:xfrm>
              <a:off x="7145325" y="5821063"/>
              <a:ext cx="4343400" cy="2733737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848600" y="5821063"/>
              <a:ext cx="0" cy="2080646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7848600" y="7860648"/>
              <a:ext cx="3640125" cy="41061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145324" y="7870361"/>
              <a:ext cx="725549" cy="715787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78155" y="5161711"/>
                <a:ext cx="591829" cy="713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155" y="5161711"/>
                <a:ext cx="591829" cy="713529"/>
              </a:xfrm>
              <a:prstGeom prst="rect">
                <a:avLst/>
              </a:prstGeom>
              <a:blipFill rotWithShape="0">
                <a:blip r:embed="rId15"/>
                <a:stretch>
                  <a:fillRect r="-15464"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 rot="18558095">
                <a:off x="10589880" y="5738863"/>
                <a:ext cx="591829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558095">
                <a:off x="10589880" y="5738863"/>
                <a:ext cx="591829" cy="714683"/>
              </a:xfrm>
              <a:prstGeom prst="rect">
                <a:avLst/>
              </a:prstGeom>
              <a:blipFill rotWithShape="0">
                <a:blip r:embed="rId16"/>
                <a:stretch>
                  <a:fillRect t="-2000" r="-8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1641065" y="6662996"/>
                <a:ext cx="591829" cy="712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1065" y="6662996"/>
                <a:ext cx="591829" cy="712631"/>
              </a:xfrm>
              <a:prstGeom prst="rect">
                <a:avLst/>
              </a:prstGeom>
              <a:blipFill rotWithShape="0">
                <a:blip r:embed="rId17"/>
                <a:stretch>
                  <a:fillRect r="-15464"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53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44" grpId="0"/>
      <p:bldP spid="45" grpId="0"/>
      <p:bldP spid="39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838" y="386297"/>
            <a:ext cx="17282762" cy="9471668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033903" y="465774"/>
            <a:ext cx="13596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5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4693071" y="1123671"/>
                <a:ext cx="11157221" cy="10230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5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4500" b="1" dirty="0">
                    <a:solidFill>
                      <a:srgbClr val="0070C0"/>
                    </a:solidFill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45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4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xung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5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sz="45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alt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="1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500" b="1" i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vi-VN" alt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="1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sz="4500" b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5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5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vi-VN" alt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="1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45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45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xung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vi-VN" alt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            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5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alt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vi-VN" altLang="en-US" sz="45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071" y="1123671"/>
                <a:ext cx="11157221" cy="10230493"/>
              </a:xfrm>
              <a:prstGeom prst="rect">
                <a:avLst/>
              </a:prstGeom>
              <a:blipFill rotWithShape="0">
                <a:blip r:embed="rId10"/>
                <a:stretch>
                  <a:fillRect l="-2295" t="-1251" r="-1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xmlns="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78294" y="3406349"/>
            <a:ext cx="5250669" cy="75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7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946" y="263295"/>
            <a:ext cx="17634054" cy="95868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344624">
            <a:off x="9832153" y="7499352"/>
            <a:ext cx="3506774" cy="27944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53844" y="2707462"/>
            <a:ext cx="1024738" cy="840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050" y="8409386"/>
            <a:ext cx="1851502" cy="1518232"/>
          </a:xfrm>
          <a:prstGeom prst="rect">
            <a:avLst/>
          </a:prstGeom>
        </p:spPr>
      </p:pic>
      <p:pic>
        <p:nvPicPr>
          <p:cNvPr id="24" name="Picture 23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xmlns="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3100050" y="2476500"/>
            <a:ext cx="5410964" cy="84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767554" y="1587622"/>
            <a:ext cx="1195472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6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6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2</a:t>
            </a:r>
            <a:r>
              <a:rPr lang="en-US" sz="6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Một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cái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không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nắp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dạng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hình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hộp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chữ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nhật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có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dài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1,5m,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rộng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0,6m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và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cao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8dm.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Người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ta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mặt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ngoài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của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.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Hỏi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diện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tích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quét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là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bao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nhiêu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mét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vuông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?</a:t>
            </a:r>
            <a:endParaRPr lang="vi-VN" sz="6000" dirty="0">
              <a:latin typeface="Times New Roman" pitchFamily="18" charset="0"/>
              <a:ea typeface="Times New Roman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001000" y="2476500"/>
            <a:ext cx="2743200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63873" y="3390900"/>
            <a:ext cx="3799327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0744200" y="3390900"/>
            <a:ext cx="2978080" cy="16329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67554" y="4305300"/>
            <a:ext cx="1340445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191000" y="4305300"/>
            <a:ext cx="3962400" cy="3266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153400" y="5210507"/>
            <a:ext cx="4775068" cy="12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153400" y="5299286"/>
            <a:ext cx="4775068" cy="12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32AC3F0-C753-4C5B-8BF9-4C6A8AE154BC}"/>
              </a:ext>
            </a:extLst>
          </p:cNvPr>
          <p:cNvCxnSpPr>
            <a:cxnSpLocks/>
          </p:cNvCxnSpPr>
          <p:nvPr/>
        </p:nvCxnSpPr>
        <p:spPr>
          <a:xfrm>
            <a:off x="4522177" y="6139959"/>
            <a:ext cx="2716823" cy="70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D09304E-D7F7-4375-ADC1-95D62D8B427B}"/>
              </a:ext>
            </a:extLst>
          </p:cNvPr>
          <p:cNvCxnSpPr>
            <a:cxnSpLocks/>
          </p:cNvCxnSpPr>
          <p:nvPr/>
        </p:nvCxnSpPr>
        <p:spPr>
          <a:xfrm>
            <a:off x="4522177" y="6228738"/>
            <a:ext cx="2716823" cy="70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92BCA16-AAAB-41A4-A6B6-EF5BF06B228F}"/>
              </a:ext>
            </a:extLst>
          </p:cNvPr>
          <p:cNvSpPr/>
          <p:nvPr/>
        </p:nvSpPr>
        <p:spPr>
          <a:xfrm>
            <a:off x="3550268" y="1606494"/>
            <a:ext cx="13233467" cy="7479221"/>
          </a:xfrm>
          <a:prstGeom prst="rect">
            <a:avLst/>
          </a:prstGeom>
          <a:solidFill>
            <a:srgbClr val="FFCCCC"/>
          </a:solidFill>
          <a:ln>
            <a:solidFill>
              <a:srgbClr val="DC5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100" dirty="0">
              <a:solidFill>
                <a:srgbClr val="E3667C"/>
              </a:solidFill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61919" y="33525"/>
            <a:ext cx="5661326" cy="5661326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7050" y="8409386"/>
            <a:ext cx="1851502" cy="1518232"/>
          </a:xfrm>
          <a:prstGeom prst="rect">
            <a:avLst/>
          </a:prstGeom>
        </p:spPr>
      </p:pic>
      <p:pic>
        <p:nvPicPr>
          <p:cNvPr id="3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037122">
            <a:off x="10736177" y="8665571"/>
            <a:ext cx="1024738" cy="840285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508051">
            <a:off x="16245719" y="4260903"/>
            <a:ext cx="1851502" cy="1518232"/>
          </a:xfrm>
          <a:prstGeom prst="rect">
            <a:avLst/>
          </a:prstGeom>
        </p:spPr>
      </p:pic>
      <p:pic>
        <p:nvPicPr>
          <p:cNvPr id="36" name="Picture 35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xmlns="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5036745" y="5566076"/>
            <a:ext cx="3251255" cy="504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Thùng nhựa Danpla PAG - Khay đựng sản phẩm danp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059" y="410952"/>
            <a:ext cx="5303140" cy="51551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75160" y="2536495"/>
            <a:ext cx="1038297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Em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hãy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quan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sát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hình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và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cho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biết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thùng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không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nắp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gồm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bao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nhiêu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mặt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xung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quanh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và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bao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nhiêu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mặt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đáy</a:t>
            </a:r>
            <a:r>
              <a:rPr lang="en-US" sz="72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50972" y="2864188"/>
            <a:ext cx="1058014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>
                <a:latin typeface="UTM French Vanilla" panose="02040603050506020204" pitchFamily="18" charset="0"/>
              </a:rPr>
              <a:t>Thùng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không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nắp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gồm</a:t>
            </a:r>
            <a:r>
              <a:rPr lang="en-US" sz="9600" b="1" dirty="0">
                <a:latin typeface="UTM French Vanilla" panose="02040603050506020204" pitchFamily="18" charset="0"/>
              </a:rPr>
              <a:t>:  </a:t>
            </a:r>
          </a:p>
          <a:p>
            <a:pPr algn="ctr"/>
            <a:r>
              <a:rPr lang="en-US" sz="9600" b="1" dirty="0">
                <a:latin typeface="UTM French Vanilla" panose="02040603050506020204" pitchFamily="18" charset="0"/>
              </a:rPr>
              <a:t>-</a:t>
            </a:r>
            <a:r>
              <a:rPr lang="en-US" sz="96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4 </a:t>
            </a:r>
            <a:r>
              <a:rPr lang="en-US" sz="9600" b="1" dirty="0" err="1">
                <a:latin typeface="UTM French Vanilla" panose="02040603050506020204" pitchFamily="18" charset="0"/>
              </a:rPr>
              <a:t>mặt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xung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quanh</a:t>
            </a:r>
            <a:endParaRPr lang="en-US" sz="9600" b="1" dirty="0">
              <a:latin typeface="UTM French Vanilla" panose="02040603050506020204" pitchFamily="18" charset="0"/>
            </a:endParaRPr>
          </a:p>
          <a:p>
            <a:pPr algn="ctr"/>
            <a:r>
              <a:rPr lang="en-US" sz="9600" b="1" dirty="0">
                <a:latin typeface="UTM French Vanilla" panose="02040603050506020204" pitchFamily="18" charset="0"/>
              </a:rPr>
              <a:t>-</a:t>
            </a:r>
            <a:r>
              <a:rPr lang="en-US" sz="96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1 </a:t>
            </a:r>
            <a:r>
              <a:rPr lang="en-US" sz="9600" b="1" dirty="0" err="1">
                <a:latin typeface="UTM French Vanilla" panose="02040603050506020204" pitchFamily="18" charset="0"/>
              </a:rPr>
              <a:t>mặt</a:t>
            </a:r>
            <a:r>
              <a:rPr lang="en-US" sz="9600" b="1" dirty="0">
                <a:latin typeface="UTM French Vanilla" panose="02040603050506020204" pitchFamily="18" charset="0"/>
              </a:rPr>
              <a:t> </a:t>
            </a:r>
            <a:r>
              <a:rPr lang="en-US" sz="9600" b="1" dirty="0" err="1">
                <a:latin typeface="UTM French Vanilla" panose="02040603050506020204" pitchFamily="18" charset="0"/>
              </a:rPr>
              <a:t>đáy</a:t>
            </a:r>
            <a:endParaRPr lang="en-US" sz="9600" b="1" dirty="0">
              <a:latin typeface="UTM French Vani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4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17" grpId="1"/>
      <p:bldP spid="3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946" y="263295"/>
            <a:ext cx="17634054" cy="95868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344624">
            <a:off x="11233509" y="8143767"/>
            <a:ext cx="2692591" cy="21456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53844" y="2707462"/>
            <a:ext cx="1024738" cy="840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7640" y="9107741"/>
            <a:ext cx="1485850" cy="1218397"/>
          </a:xfrm>
          <a:prstGeom prst="rect">
            <a:avLst/>
          </a:prstGeom>
        </p:spPr>
      </p:pic>
      <p:pic>
        <p:nvPicPr>
          <p:cNvPr id="24" name="Picture 23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xmlns="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3100050" y="2476500"/>
            <a:ext cx="5410964" cy="84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012784" y="1179259"/>
            <a:ext cx="119547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sz="5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5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2</a:t>
            </a:r>
            <a:r>
              <a:rPr lang="en-US" sz="5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Một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cái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không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nắp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dạng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hình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hộp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chữ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nhật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có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dài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1,5m,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rộng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0,6m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và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chiều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cao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8dm.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Người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ta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mặt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ngoài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của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thùng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.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Hỏi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diện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tích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quét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sơn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là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bao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nhiêu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mét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  <a:ea typeface="Times New Roman" pitchFamily="18" charset="0"/>
              </a:rPr>
              <a:t>vuông</a:t>
            </a:r>
            <a:r>
              <a:rPr lang="en-US" sz="5000" b="1" dirty="0">
                <a:latin typeface="UTM French Vanilla" panose="02040603050506020204" pitchFamily="18" charset="0"/>
                <a:ea typeface="Times New Roman" pitchFamily="18" charset="0"/>
              </a:rPr>
              <a:t>?</a:t>
            </a:r>
            <a:endParaRPr lang="vi-VN" sz="5000" dirty="0">
              <a:latin typeface="Times New Roman" pitchFamily="18" charset="0"/>
              <a:ea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6730" y="4337694"/>
            <a:ext cx="53639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7904309" y="5231704"/>
            <a:ext cx="221759" cy="374245"/>
          </a:xfrm>
          <a:prstGeom prst="downArrow">
            <a:avLst/>
          </a:prstGeom>
          <a:solidFill>
            <a:srgbClr val="FFCC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655422" y="5481919"/>
            <a:ext cx="60773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5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16399" y="5513930"/>
            <a:ext cx="55258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5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40112" y="5539497"/>
            <a:ext cx="5501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1" name="Down Arrow 30"/>
          <p:cNvSpPr/>
          <p:nvPr/>
        </p:nvSpPr>
        <p:spPr>
          <a:xfrm>
            <a:off x="4981131" y="6340575"/>
            <a:ext cx="221759" cy="374245"/>
          </a:xfrm>
          <a:prstGeom prst="downArrow">
            <a:avLst/>
          </a:prstGeom>
          <a:solidFill>
            <a:srgbClr val="99CC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68909" y="6595972"/>
            <a:ext cx="75921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5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2335916" y="7409636"/>
            <a:ext cx="221759" cy="374245"/>
          </a:xfrm>
          <a:prstGeom prst="down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0274" y="7701981"/>
            <a:ext cx="43957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x 2</a:t>
            </a:r>
          </a:p>
        </p:txBody>
      </p:sp>
      <p:sp>
        <p:nvSpPr>
          <p:cNvPr id="37" name="Down Arrow 36"/>
          <p:cNvSpPr/>
          <p:nvPr/>
        </p:nvSpPr>
        <p:spPr>
          <a:xfrm>
            <a:off x="11225796" y="6378649"/>
            <a:ext cx="221759" cy="374245"/>
          </a:xfrm>
          <a:prstGeom prst="downArrow">
            <a:avLst/>
          </a:prstGeom>
          <a:solidFill>
            <a:srgbClr val="92D05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0029979" y="6690166"/>
            <a:ext cx="30700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11" grpId="0" animBg="1"/>
      <p:bldP spid="23" grpId="0"/>
      <p:bldP spid="26" grpId="0"/>
      <p:bldP spid="29" grpId="0"/>
      <p:bldP spid="31" grpId="0" animBg="1"/>
      <p:bldP spid="33" grpId="0"/>
      <p:bldP spid="34" grpId="0" animBg="1"/>
      <p:bldP spid="36" grpId="0"/>
      <p:bldP spid="37" grpId="0" animBg="1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90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946" y="263295"/>
            <a:ext cx="17634054" cy="95868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344624">
            <a:off x="9832153" y="7499352"/>
            <a:ext cx="3506774" cy="27944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50720" y="-532878"/>
            <a:ext cx="1851502" cy="1518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640462" y="-338973"/>
            <a:ext cx="1851502" cy="15182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44352" y="9371557"/>
            <a:ext cx="1024738" cy="8402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53844" y="2707462"/>
            <a:ext cx="1024738" cy="840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7800" y="608557"/>
            <a:ext cx="1024738" cy="840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38111" y="2939468"/>
            <a:ext cx="1851502" cy="1518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48548" y="-495821"/>
            <a:ext cx="1851502" cy="15182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050" y="8409386"/>
            <a:ext cx="1851502" cy="1518232"/>
          </a:xfrm>
          <a:prstGeom prst="rect">
            <a:avLst/>
          </a:prstGeom>
        </p:spPr>
      </p:pic>
      <p:pic>
        <p:nvPicPr>
          <p:cNvPr id="24" name="Picture 23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xmlns="" id="{043AEA5D-5297-45AE-8B44-9A8F28AA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3100050" y="2476500"/>
            <a:ext cx="5410964" cy="84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010469" y="626779"/>
            <a:ext cx="13596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5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60260" y="1551510"/>
            <a:ext cx="9979014" cy="7709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8dm = 0,8m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(1,5 + 0,6) x 2 = 4,2 (m)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 x 0,8 = 3,36 (</a:t>
            </a:r>
            <a:r>
              <a:rPr lang="vi-VN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x 0,6 = 0,9 (</a:t>
            </a:r>
            <a:r>
              <a:rPr lang="vi-VN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3,36 + 0,9 = 4,26 (</a:t>
            </a:r>
            <a:r>
              <a:rPr lang="vi-VN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4,26</a:t>
            </a:r>
            <a:r>
              <a:rPr lang="vi-VN" alt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4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1543127" y="-360671"/>
            <a:ext cx="1455531" cy="13893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35070" flipH="1">
            <a:off x="15700068" y="-248170"/>
            <a:ext cx="3118464" cy="22452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4512575" y="8341699"/>
            <a:ext cx="3210476" cy="30645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0934" y="9518373"/>
            <a:ext cx="1426740" cy="10272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993070" y="3025189"/>
            <a:ext cx="1204111" cy="1149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0934" y="6114741"/>
            <a:ext cx="1455531" cy="138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806301" y="8029009"/>
            <a:ext cx="2482710" cy="23698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5907981" y="-231564"/>
            <a:ext cx="1426740" cy="10272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4439306">
            <a:off x="-380067" y="2149594"/>
            <a:ext cx="3134407" cy="22567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416796" y="8665660"/>
            <a:ext cx="1426740" cy="1027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817631" y="-95456"/>
            <a:ext cx="1455531" cy="13893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17669961" y="5442963"/>
            <a:ext cx="1236078" cy="8899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721411" y="8409063"/>
            <a:ext cx="506437" cy="6344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785843" y="8862042"/>
            <a:ext cx="506437" cy="6344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481091" y="2246205"/>
            <a:ext cx="506437" cy="6344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216614" y="659427"/>
            <a:ext cx="506437" cy="6344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637563" y="9043551"/>
            <a:ext cx="815663" cy="73854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00934" y="607398"/>
            <a:ext cx="815663" cy="73854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681690" y="607398"/>
            <a:ext cx="815663" cy="73854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555686" y="1028700"/>
            <a:ext cx="85635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6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3</a:t>
            </a:r>
            <a:r>
              <a:rPr lang="en-US" sz="6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Đúng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,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sai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endParaRPr lang="en-US" sz="6000" dirty="0"/>
          </a:p>
        </p:txBody>
      </p:sp>
      <p:sp>
        <p:nvSpPr>
          <p:cNvPr id="28" name="Text Box 2" descr="Parchment"/>
          <p:cNvSpPr txBox="1"/>
          <p:nvPr/>
        </p:nvSpPr>
        <p:spPr>
          <a:xfrm>
            <a:off x="1864642" y="7601334"/>
            <a:ext cx="15945650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d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  <a:sym typeface="+mn-ea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  <a:sym typeface="+mn-ea"/>
            </a:endParaRPr>
          </a:p>
        </p:txBody>
      </p:sp>
      <p:sp>
        <p:nvSpPr>
          <p:cNvPr id="29" name="Text Box 7"/>
          <p:cNvSpPr txBox="1"/>
          <p:nvPr/>
        </p:nvSpPr>
        <p:spPr>
          <a:xfrm>
            <a:off x="1790248" y="6166300"/>
            <a:ext cx="15193976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b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0" name="Text Box 8"/>
          <p:cNvSpPr txBox="1"/>
          <p:nvPr/>
        </p:nvSpPr>
        <p:spPr>
          <a:xfrm>
            <a:off x="1790248" y="6858155"/>
            <a:ext cx="15180121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</a:rPr>
              <a:t> c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1" name="Text Box 7"/>
          <p:cNvSpPr txBox="1"/>
          <p:nvPr/>
        </p:nvSpPr>
        <p:spPr>
          <a:xfrm>
            <a:off x="1556044" y="5445686"/>
            <a:ext cx="15431484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 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a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587274" y="2302423"/>
            <a:ext cx="3502247" cy="3252324"/>
            <a:chOff x="6922553" y="486576"/>
            <a:chExt cx="3502246" cy="3252324"/>
          </a:xfrm>
        </p:grpSpPr>
        <p:sp>
          <p:nvSpPr>
            <p:cNvPr id="33" name="AutoShape 16"/>
            <p:cNvSpPr/>
            <p:nvPr/>
          </p:nvSpPr>
          <p:spPr>
            <a:xfrm>
              <a:off x="6922553" y="486576"/>
              <a:ext cx="1959682" cy="2768135"/>
            </a:xfrm>
            <a:prstGeom prst="cube">
              <a:avLst>
                <a:gd name="adj" fmla="val 25000"/>
              </a:avLst>
            </a:prstGeom>
            <a:solidFill>
              <a:srgbClr val="67EBF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endParaRPr lang="vi-VN" altLang="x-none" dirty="0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4" name="Line 18"/>
            <p:cNvSpPr/>
            <p:nvPr/>
          </p:nvSpPr>
          <p:spPr>
            <a:xfrm flipH="1">
              <a:off x="6922553" y="2766235"/>
              <a:ext cx="499394" cy="48847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5" name="Line 19"/>
            <p:cNvSpPr/>
            <p:nvPr/>
          </p:nvSpPr>
          <p:spPr>
            <a:xfrm>
              <a:off x="7433541" y="486576"/>
              <a:ext cx="11594" cy="226823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6" name="Line 20"/>
            <p:cNvSpPr/>
            <p:nvPr/>
          </p:nvSpPr>
          <p:spPr>
            <a:xfrm>
              <a:off x="7433541" y="2766236"/>
              <a:ext cx="14371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7" name="Text Box 4"/>
            <p:cNvSpPr txBox="1"/>
            <p:nvPr/>
          </p:nvSpPr>
          <p:spPr>
            <a:xfrm>
              <a:off x="8957314" y="1401269"/>
              <a:ext cx="1467485" cy="4572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2,5d</a:t>
              </a:r>
              <a:r>
                <a: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</a:p>
          </p:txBody>
        </p:sp>
        <p:sp>
          <p:nvSpPr>
            <p:cNvPr id="38" name="Text Box 5"/>
            <p:cNvSpPr txBox="1"/>
            <p:nvPr/>
          </p:nvSpPr>
          <p:spPr>
            <a:xfrm>
              <a:off x="7096885" y="3277235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1,5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  <p:sp>
          <p:nvSpPr>
            <p:cNvPr id="39" name="Text Box 6"/>
            <p:cNvSpPr txBox="1"/>
            <p:nvPr/>
          </p:nvSpPr>
          <p:spPr>
            <a:xfrm>
              <a:off x="8746119" y="2833822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1,2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18648" y="2454205"/>
            <a:ext cx="4351940" cy="2765364"/>
            <a:chOff x="936532" y="1026876"/>
            <a:chExt cx="4351940" cy="2765364"/>
          </a:xfrm>
        </p:grpSpPr>
        <p:grpSp>
          <p:nvGrpSpPr>
            <p:cNvPr id="41" name="Group 40"/>
            <p:cNvGrpSpPr/>
            <p:nvPr/>
          </p:nvGrpSpPr>
          <p:grpSpPr>
            <a:xfrm>
              <a:off x="948138" y="1026876"/>
              <a:ext cx="4340334" cy="2765364"/>
              <a:chOff x="948138" y="1026876"/>
              <a:chExt cx="4340334" cy="2765364"/>
            </a:xfrm>
          </p:grpSpPr>
          <p:sp>
            <p:nvSpPr>
              <p:cNvPr id="45" name="Text Box 4"/>
              <p:cNvSpPr txBox="1"/>
              <p:nvPr/>
            </p:nvSpPr>
            <p:spPr>
              <a:xfrm>
                <a:off x="1880101" y="3330575"/>
                <a:ext cx="1100454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2</a:t>
                </a:r>
                <a:r>
                  <a:rPr lang="vi-VN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,5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d</a:t>
                </a:r>
                <a:r>
                  <a:rPr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6" name="Text Box 5"/>
              <p:cNvSpPr txBox="1"/>
              <p:nvPr/>
            </p:nvSpPr>
            <p:spPr>
              <a:xfrm>
                <a:off x="3923094" y="287337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1,5d</a:t>
                </a:r>
                <a:r>
                  <a:rPr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</a:p>
            </p:txBody>
          </p:sp>
          <p:sp>
            <p:nvSpPr>
              <p:cNvPr id="47" name="Text Box 6"/>
              <p:cNvSpPr txBox="1"/>
              <p:nvPr/>
            </p:nvSpPr>
            <p:spPr>
              <a:xfrm>
                <a:off x="4221672" y="181368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1,2dm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8" name="AutoShape 16"/>
              <p:cNvSpPr/>
              <p:nvPr/>
            </p:nvSpPr>
            <p:spPr>
              <a:xfrm>
                <a:off x="948138" y="1026876"/>
                <a:ext cx="3230192" cy="2326640"/>
              </a:xfrm>
              <a:prstGeom prst="cube">
                <a:avLst>
                  <a:gd name="adj" fmla="val 25000"/>
                </a:avLst>
              </a:prstGeom>
              <a:solidFill>
                <a:srgbClr val="74E1E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algn="ctr" eaLnBrk="1" hangingPunct="1"/>
                <a:endParaRPr lang="vi-VN" altLang="x-none" dirty="0">
                  <a:latin typeface="Arial" pitchFamily="34" charset="0"/>
                  <a:ea typeface="Arial" pitchFamily="34" charset="0"/>
                </a:endParaRPr>
              </a:p>
            </p:txBody>
          </p:sp>
        </p:grpSp>
        <p:sp>
          <p:nvSpPr>
            <p:cNvPr id="42" name="Line 18"/>
            <p:cNvSpPr/>
            <p:nvPr/>
          </p:nvSpPr>
          <p:spPr>
            <a:xfrm flipH="1">
              <a:off x="936532" y="2766236"/>
              <a:ext cx="574790" cy="57964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3" name="Line 19"/>
            <p:cNvSpPr/>
            <p:nvPr/>
          </p:nvSpPr>
          <p:spPr>
            <a:xfrm flipH="1">
              <a:off x="1511323" y="1026876"/>
              <a:ext cx="4171" cy="173936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4" name="Line 20"/>
            <p:cNvSpPr/>
            <p:nvPr/>
          </p:nvSpPr>
          <p:spPr>
            <a:xfrm>
              <a:off x="1511322" y="2766236"/>
              <a:ext cx="2667007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17127341" y="5538639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7127341" y="6279610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127341" y="7004043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7127341" y="7700131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738659" y="1258823"/>
            <a:ext cx="276229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49" grpId="0" animBg="1"/>
      <p:bldP spid="50" grpId="0" animBg="1"/>
      <p:bldP spid="5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13" y="2101173"/>
            <a:ext cx="10232775" cy="8185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C681497-31AD-483D-9BB8-2692E4A1AB15}"/>
              </a:ext>
            </a:extLst>
          </p:cNvPr>
          <p:cNvSpPr/>
          <p:nvPr/>
        </p:nvSpPr>
        <p:spPr>
          <a:xfrm>
            <a:off x="1214104" y="-239564"/>
            <a:ext cx="15859791" cy="2793072"/>
          </a:xfrm>
          <a:prstGeom prst="rect">
            <a:avLst/>
          </a:prstGeom>
          <a:solidFill>
            <a:schemeClr val="bg1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Bé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tập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làm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bánh</a:t>
            </a:r>
            <a:endParaRPr lang="en-US" sz="17250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effectLst>
                <a:outerShdw blurRad="114300" dist="114300" dir="2700000" algn="tl" rotWithShape="0">
                  <a:srgbClr val="FF0066"/>
                </a:outerShdw>
              </a:effectLst>
              <a:latin typeface="iCiel Cadena" panose="02000503000000020004" pitchFamily="2" charset="0"/>
            </a:endParaRP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85772" y="5812568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029211" y="216814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4682181" y="297552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1860907" y="5858892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52" y="9029522"/>
            <a:ext cx="2941211" cy="1114781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xmlns="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Freeform: Shape 428">
            <a:extLst>
              <a:ext uri="{FF2B5EF4-FFF2-40B4-BE49-F238E27FC236}">
                <a16:creationId xmlns:a16="http://schemas.microsoft.com/office/drawing/2014/main" xmlns="" id="{A199FDC2-2838-4BB7-AD9B-C684A58BE181}"/>
              </a:ext>
            </a:extLst>
          </p:cNvPr>
          <p:cNvSpPr/>
          <p:nvPr/>
        </p:nvSpPr>
        <p:spPr>
          <a:xfrm>
            <a:off x="-5888166" y="2705736"/>
            <a:ext cx="2571" cy="2400"/>
          </a:xfrm>
          <a:custGeom>
            <a:avLst/>
            <a:gdLst/>
            <a:ahLst/>
            <a:cxnLst/>
            <a:rect l="l" t="t" r="r" b="b"/>
            <a:pathLst>
              <a:path w="1714" h="1714"/>
            </a:pathLst>
          </a:custGeom>
          <a:noFill/>
          <a:ln w="2424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30" name="Freeform: Shape 429">
            <a:extLst>
              <a:ext uri="{FF2B5EF4-FFF2-40B4-BE49-F238E27FC236}">
                <a16:creationId xmlns:a16="http://schemas.microsoft.com/office/drawing/2014/main" xmlns="" id="{3BC1DBB7-14D1-4AA4-B334-4DB071739553}"/>
              </a:ext>
            </a:extLst>
          </p:cNvPr>
          <p:cNvSpPr/>
          <p:nvPr/>
        </p:nvSpPr>
        <p:spPr>
          <a:xfrm>
            <a:off x="-5888166" y="2705736"/>
            <a:ext cx="2571" cy="2400"/>
          </a:xfrm>
          <a:custGeom>
            <a:avLst/>
            <a:gdLst/>
            <a:ahLst/>
            <a:cxnLst/>
            <a:rect l="l" t="t" r="r" b="b"/>
            <a:pathLst>
              <a:path w="1714" h="1714"/>
            </a:pathLst>
          </a:custGeom>
          <a:solidFill>
            <a:srgbClr val="E97778"/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sp>
        <p:nvSpPr>
          <p:cNvPr id="468" name="Freeform: Shape 467">
            <a:extLst>
              <a:ext uri="{FF2B5EF4-FFF2-40B4-BE49-F238E27FC236}">
                <a16:creationId xmlns:a16="http://schemas.microsoft.com/office/drawing/2014/main" xmlns="" id="{7D6DC722-BE13-4D97-869E-A22794A40A2C}"/>
              </a:ext>
            </a:extLst>
          </p:cNvPr>
          <p:cNvSpPr/>
          <p:nvPr/>
        </p:nvSpPr>
        <p:spPr>
          <a:xfrm>
            <a:off x="-8915400" y="0"/>
            <a:ext cx="2571" cy="2571"/>
          </a:xfrm>
          <a:custGeom>
            <a:avLst/>
            <a:gdLst/>
            <a:ahLst/>
            <a:cxnLst/>
            <a:rect l="l" t="t" r="r" b="b"/>
            <a:pathLst>
              <a:path w="1714" h="1714"/>
            </a:pathLst>
          </a:custGeom>
          <a:noFill/>
          <a:ln w="4943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sz="2700"/>
          </a:p>
        </p:txBody>
      </p:sp>
      <p:pic>
        <p:nvPicPr>
          <p:cNvPr id="168" name="图形 17">
            <a:extLst>
              <a:ext uri="{FF2B5EF4-FFF2-40B4-BE49-F238E27FC236}">
                <a16:creationId xmlns:a16="http://schemas.microsoft.com/office/drawing/2014/main" xmlns="" id="{6918DE1E-FE58-4BBA-B3AE-3967BC3C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99750"/>
            <a:ext cx="18288000" cy="1009650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169" name="Group 168"/>
          <p:cNvGrpSpPr/>
          <p:nvPr/>
        </p:nvGrpSpPr>
        <p:grpSpPr>
          <a:xfrm>
            <a:off x="10972800" y="419100"/>
            <a:ext cx="3502247" cy="3252324"/>
            <a:chOff x="6922553" y="486576"/>
            <a:chExt cx="3502246" cy="3252324"/>
          </a:xfrm>
        </p:grpSpPr>
        <p:sp>
          <p:nvSpPr>
            <p:cNvPr id="170" name="AutoShape 16"/>
            <p:cNvSpPr/>
            <p:nvPr/>
          </p:nvSpPr>
          <p:spPr>
            <a:xfrm>
              <a:off x="6922553" y="486576"/>
              <a:ext cx="1959682" cy="2768135"/>
            </a:xfrm>
            <a:prstGeom prst="cube">
              <a:avLst>
                <a:gd name="adj" fmla="val 25000"/>
              </a:avLst>
            </a:prstGeom>
            <a:solidFill>
              <a:srgbClr val="67EBF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endParaRPr lang="vi-VN" altLang="x-none" dirty="0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1" name="Line 18"/>
            <p:cNvSpPr/>
            <p:nvPr/>
          </p:nvSpPr>
          <p:spPr>
            <a:xfrm flipH="1">
              <a:off x="6922553" y="2766235"/>
              <a:ext cx="499394" cy="48847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2" name="Line 19"/>
            <p:cNvSpPr/>
            <p:nvPr/>
          </p:nvSpPr>
          <p:spPr>
            <a:xfrm>
              <a:off x="7433541" y="486576"/>
              <a:ext cx="11594" cy="226823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3" name="Line 20"/>
            <p:cNvSpPr/>
            <p:nvPr/>
          </p:nvSpPr>
          <p:spPr>
            <a:xfrm>
              <a:off x="7433541" y="2766236"/>
              <a:ext cx="14371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74" name="Text Box 4"/>
            <p:cNvSpPr txBox="1"/>
            <p:nvPr/>
          </p:nvSpPr>
          <p:spPr>
            <a:xfrm>
              <a:off x="8957314" y="1401269"/>
              <a:ext cx="1467485" cy="4572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2,5d</a:t>
              </a:r>
              <a:r>
                <a: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</a:p>
          </p:txBody>
        </p:sp>
        <p:sp>
          <p:nvSpPr>
            <p:cNvPr id="175" name="Text Box 5"/>
            <p:cNvSpPr txBox="1"/>
            <p:nvPr/>
          </p:nvSpPr>
          <p:spPr>
            <a:xfrm>
              <a:off x="7096885" y="3277235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1,5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  <p:sp>
          <p:nvSpPr>
            <p:cNvPr id="176" name="Text Box 6"/>
            <p:cNvSpPr txBox="1"/>
            <p:nvPr/>
          </p:nvSpPr>
          <p:spPr>
            <a:xfrm>
              <a:off x="8746119" y="2833822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1,2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4804174" y="570882"/>
            <a:ext cx="4351940" cy="2765364"/>
            <a:chOff x="936532" y="1026876"/>
            <a:chExt cx="4351940" cy="2765364"/>
          </a:xfrm>
        </p:grpSpPr>
        <p:grpSp>
          <p:nvGrpSpPr>
            <p:cNvPr id="178" name="Group 177"/>
            <p:cNvGrpSpPr/>
            <p:nvPr/>
          </p:nvGrpSpPr>
          <p:grpSpPr>
            <a:xfrm>
              <a:off x="948138" y="1026876"/>
              <a:ext cx="4340334" cy="2765364"/>
              <a:chOff x="948138" y="1026876"/>
              <a:chExt cx="4340334" cy="2765364"/>
            </a:xfrm>
          </p:grpSpPr>
          <p:sp>
            <p:nvSpPr>
              <p:cNvPr id="182" name="Text Box 4"/>
              <p:cNvSpPr txBox="1"/>
              <p:nvPr/>
            </p:nvSpPr>
            <p:spPr>
              <a:xfrm>
                <a:off x="1880101" y="3330575"/>
                <a:ext cx="1100454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2</a:t>
                </a:r>
                <a:r>
                  <a:rPr lang="vi-VN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,5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d</a:t>
                </a:r>
                <a:r>
                  <a:rPr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183" name="Text Box 5"/>
              <p:cNvSpPr txBox="1"/>
              <p:nvPr/>
            </p:nvSpPr>
            <p:spPr>
              <a:xfrm>
                <a:off x="3923094" y="287337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1,5d</a:t>
                </a:r>
                <a:r>
                  <a:rPr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</a:p>
            </p:txBody>
          </p:sp>
          <p:sp>
            <p:nvSpPr>
              <p:cNvPr id="184" name="Text Box 6"/>
              <p:cNvSpPr txBox="1"/>
              <p:nvPr/>
            </p:nvSpPr>
            <p:spPr>
              <a:xfrm>
                <a:off x="4221672" y="181368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1,2dm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185" name="AutoShape 16"/>
              <p:cNvSpPr/>
              <p:nvPr/>
            </p:nvSpPr>
            <p:spPr>
              <a:xfrm>
                <a:off x="948138" y="1026876"/>
                <a:ext cx="3230192" cy="2326640"/>
              </a:xfrm>
              <a:prstGeom prst="cube">
                <a:avLst>
                  <a:gd name="adj" fmla="val 25000"/>
                </a:avLst>
              </a:prstGeom>
              <a:solidFill>
                <a:srgbClr val="74E1E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algn="ctr" eaLnBrk="1" hangingPunct="1"/>
                <a:endParaRPr lang="vi-VN" altLang="x-none" dirty="0">
                  <a:latin typeface="Arial" pitchFamily="34" charset="0"/>
                  <a:ea typeface="Arial" pitchFamily="34" charset="0"/>
                </a:endParaRPr>
              </a:p>
            </p:txBody>
          </p:sp>
        </p:grpSp>
        <p:sp>
          <p:nvSpPr>
            <p:cNvPr id="179" name="Line 18"/>
            <p:cNvSpPr/>
            <p:nvPr/>
          </p:nvSpPr>
          <p:spPr>
            <a:xfrm flipH="1">
              <a:off x="936532" y="2766236"/>
              <a:ext cx="574790" cy="57964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80" name="Line 19"/>
            <p:cNvSpPr/>
            <p:nvPr/>
          </p:nvSpPr>
          <p:spPr>
            <a:xfrm flipH="1">
              <a:off x="1511323" y="1026876"/>
              <a:ext cx="4171" cy="173936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181" name="Line 20"/>
            <p:cNvSpPr/>
            <p:nvPr/>
          </p:nvSpPr>
          <p:spPr>
            <a:xfrm>
              <a:off x="1511322" y="2766236"/>
              <a:ext cx="2667007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617043"/>
              </p:ext>
            </p:extLst>
          </p:nvPr>
        </p:nvGraphicFramePr>
        <p:xfrm>
          <a:off x="2895600" y="3750439"/>
          <a:ext cx="12192000" cy="50274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3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1" baseline="0" dirty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3000" b="1" dirty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2,5dm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5713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393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3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8861891"/>
            <a:ext cx="14709476" cy="6309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HHCN =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x 2 x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2133600" y="9541758"/>
            <a:ext cx="1470947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HHCN =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39489" y="6737569"/>
            <a:ext cx="3350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(2,5 + 1,5) x 2 x 1,2 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9,6 (dm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87580" y="7771708"/>
            <a:ext cx="32544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9,6 + (2,5 x 1,5 x 2)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17,1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 (dm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72194" y="6786494"/>
            <a:ext cx="3350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(1,5 + 1,2) x 2 x 2,5 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cs typeface="Times New Roman" panose="02020603050405020304" pitchFamily="18" charset="0"/>
              </a:rPr>
              <a:t>13,5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 (dm</a:t>
            </a:r>
            <a:r>
              <a:rPr lang="en-US" sz="3000" b="1" baseline="30000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424104" y="7820633"/>
            <a:ext cx="34467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13,5 + (1,5 x 1,2 x 2)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cs typeface="Times New Roman" panose="02020603050405020304" pitchFamily="18" charset="0"/>
              </a:rPr>
              <a:t>17,1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 (dm</a:t>
            </a:r>
            <a:r>
              <a:rPr lang="en-US" sz="3000" b="1" baseline="30000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2 </a:t>
            </a:r>
            <a:r>
              <a:rPr lang="en-US" sz="3000" b="1" dirty="0">
                <a:solidFill>
                  <a:srgbClr val="006600"/>
                </a:solidFill>
                <a:latin typeface="Times New Roman" pitchFamily="18" charset="0"/>
                <a:ea typeface="Arial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65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8" grpId="0" animBg="1"/>
      <p:bldP spid="4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1543127" y="-360671"/>
            <a:ext cx="1455531" cy="13893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35070" flipH="1">
            <a:off x="15700068" y="-248170"/>
            <a:ext cx="3118464" cy="22452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4512575" y="8341699"/>
            <a:ext cx="3210476" cy="30645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00934" y="9518373"/>
            <a:ext cx="1426740" cy="10272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993070" y="3025189"/>
            <a:ext cx="1204111" cy="1149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0934" y="6114741"/>
            <a:ext cx="1455531" cy="13893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806301" y="8029009"/>
            <a:ext cx="2482710" cy="23698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5907981" y="-231564"/>
            <a:ext cx="1426740" cy="10272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4439306">
            <a:off x="-380067" y="2149594"/>
            <a:ext cx="3134407" cy="22567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416796" y="8665660"/>
            <a:ext cx="1426740" cy="1027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817631" y="-95456"/>
            <a:ext cx="1455531" cy="13893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673875" flipV="1">
            <a:off x="17669961" y="5442963"/>
            <a:ext cx="1236078" cy="8899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721411" y="8409063"/>
            <a:ext cx="506437" cy="6344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785843" y="8862042"/>
            <a:ext cx="506437" cy="6344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481091" y="2246205"/>
            <a:ext cx="506437" cy="6344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216614" y="659427"/>
            <a:ext cx="506437" cy="6344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637563" y="9043551"/>
            <a:ext cx="815663" cy="73854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00934" y="607398"/>
            <a:ext cx="815663" cy="73854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681690" y="607398"/>
            <a:ext cx="815663" cy="73854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555686" y="1028700"/>
            <a:ext cx="85635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u="sng" dirty="0" err="1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Bài</a:t>
            </a:r>
            <a:r>
              <a:rPr lang="en-US" sz="6000" b="1" u="sng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 3</a:t>
            </a:r>
            <a:r>
              <a:rPr lang="en-US" sz="6000" b="1" dirty="0">
                <a:solidFill>
                  <a:srgbClr val="0000CC"/>
                </a:solidFill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Đúng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,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sai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 err="1">
                <a:latin typeface="UTM French Vanilla" panose="02040603050506020204" pitchFamily="18" charset="0"/>
                <a:ea typeface="Times New Roman" pitchFamily="18" charset="0"/>
              </a:rPr>
              <a:t>ghi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b="1" dirty="0">
                <a:latin typeface="UTM French Vanilla" panose="02040603050506020204" pitchFamily="18" charset="0"/>
                <a:ea typeface="Times New Roman" pitchFamily="18" charset="0"/>
              </a:rPr>
              <a:t>: </a:t>
            </a:r>
            <a:endParaRPr lang="en-US" sz="6000" dirty="0"/>
          </a:p>
        </p:txBody>
      </p:sp>
      <p:sp>
        <p:nvSpPr>
          <p:cNvPr id="28" name="Text Box 2" descr="Parchment"/>
          <p:cNvSpPr txBox="1"/>
          <p:nvPr/>
        </p:nvSpPr>
        <p:spPr>
          <a:xfrm>
            <a:off x="1864642" y="7601334"/>
            <a:ext cx="15945650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d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  <a:sym typeface="+mn-ea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  <a:sym typeface="+mn-ea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  <a:sym typeface="+mn-ea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  <a:sym typeface="+mn-ea"/>
            </a:endParaRPr>
          </a:p>
        </p:txBody>
      </p:sp>
      <p:sp>
        <p:nvSpPr>
          <p:cNvPr id="29" name="Text Box 7"/>
          <p:cNvSpPr txBox="1"/>
          <p:nvPr/>
        </p:nvSpPr>
        <p:spPr>
          <a:xfrm>
            <a:off x="1790248" y="6166300"/>
            <a:ext cx="15193976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b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không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0" name="Text Box 8"/>
          <p:cNvSpPr txBox="1"/>
          <p:nvPr/>
        </p:nvSpPr>
        <p:spPr>
          <a:xfrm>
            <a:off x="1790248" y="6858155"/>
            <a:ext cx="15180121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vi-VN" sz="4000" b="1" dirty="0">
                <a:latin typeface="Times New Roman" pitchFamily="18" charset="0"/>
                <a:ea typeface="Arial" pitchFamily="34" charset="0"/>
              </a:rPr>
              <a:t> c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xung quanh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sp>
        <p:nvSpPr>
          <p:cNvPr id="31" name="Text Box 7"/>
          <p:cNvSpPr txBox="1"/>
          <p:nvPr/>
        </p:nvSpPr>
        <p:spPr>
          <a:xfrm>
            <a:off x="1556044" y="5445686"/>
            <a:ext cx="15431484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sz="4000" b="1" dirty="0">
                <a:latin typeface="Times New Roman" pitchFamily="18" charset="0"/>
                <a:ea typeface="Arial" pitchFamily="34" charset="0"/>
              </a:rPr>
              <a:t>   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a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)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Diện tích toàn phần của </a:t>
            </a:r>
            <a:r>
              <a:rPr lang="en-US" sz="4000" b="1" dirty="0" err="1">
                <a:latin typeface="Times New Roman" pitchFamily="18" charset="0"/>
                <a:ea typeface="Arial" pitchFamily="34" charset="0"/>
              </a:rPr>
              <a:t>hai</a:t>
            </a:r>
            <a:r>
              <a:rPr lang="vi-VN" sz="4000" b="1" dirty="0">
                <a:latin typeface="Times New Roman" pitchFamily="18" charset="0"/>
                <a:ea typeface="Arial" pitchFamily="34" charset="0"/>
              </a:rPr>
              <a:t> hình hộp chữ nhật bằng nhau</a:t>
            </a:r>
            <a:r>
              <a:rPr lang="en-US" sz="4000" b="1" dirty="0">
                <a:latin typeface="Times New Roman" pitchFamily="18" charset="0"/>
                <a:ea typeface="Arial" pitchFamily="34" charset="0"/>
              </a:rPr>
              <a:t>.</a:t>
            </a:r>
            <a:endParaRPr lang="vi-VN" sz="4000" b="1" dirty="0">
              <a:latin typeface="Times New Roman" pitchFamily="18" charset="0"/>
              <a:ea typeface="Arial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587274" y="2302423"/>
            <a:ext cx="3502247" cy="3252324"/>
            <a:chOff x="6922553" y="486576"/>
            <a:chExt cx="3502246" cy="3252324"/>
          </a:xfrm>
        </p:grpSpPr>
        <p:sp>
          <p:nvSpPr>
            <p:cNvPr id="33" name="AutoShape 16"/>
            <p:cNvSpPr/>
            <p:nvPr/>
          </p:nvSpPr>
          <p:spPr>
            <a:xfrm>
              <a:off x="6922553" y="486576"/>
              <a:ext cx="1959682" cy="2768135"/>
            </a:xfrm>
            <a:prstGeom prst="cube">
              <a:avLst>
                <a:gd name="adj" fmla="val 25000"/>
              </a:avLst>
            </a:prstGeom>
            <a:solidFill>
              <a:srgbClr val="67EBF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endParaRPr lang="vi-VN" altLang="x-none" dirty="0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4" name="Line 18"/>
            <p:cNvSpPr/>
            <p:nvPr/>
          </p:nvSpPr>
          <p:spPr>
            <a:xfrm flipH="1">
              <a:off x="6922553" y="2766235"/>
              <a:ext cx="499394" cy="48847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5" name="Line 19"/>
            <p:cNvSpPr/>
            <p:nvPr/>
          </p:nvSpPr>
          <p:spPr>
            <a:xfrm>
              <a:off x="7433541" y="486576"/>
              <a:ext cx="11594" cy="226823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6" name="Line 20"/>
            <p:cNvSpPr/>
            <p:nvPr/>
          </p:nvSpPr>
          <p:spPr>
            <a:xfrm>
              <a:off x="7433541" y="2766236"/>
              <a:ext cx="14371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37" name="Text Box 4"/>
            <p:cNvSpPr txBox="1"/>
            <p:nvPr/>
          </p:nvSpPr>
          <p:spPr>
            <a:xfrm>
              <a:off x="8957314" y="1401269"/>
              <a:ext cx="1467485" cy="45720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2,5d</a:t>
              </a:r>
              <a:r>
                <a: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</a:p>
          </p:txBody>
        </p:sp>
        <p:sp>
          <p:nvSpPr>
            <p:cNvPr id="38" name="Text Box 5"/>
            <p:cNvSpPr txBox="1"/>
            <p:nvPr/>
          </p:nvSpPr>
          <p:spPr>
            <a:xfrm>
              <a:off x="7096885" y="3277235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1,5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  <p:sp>
          <p:nvSpPr>
            <p:cNvPr id="39" name="Text Box 6"/>
            <p:cNvSpPr txBox="1"/>
            <p:nvPr/>
          </p:nvSpPr>
          <p:spPr>
            <a:xfrm>
              <a:off x="8746119" y="2833822"/>
              <a:ext cx="1066800" cy="46166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1,2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d</a:t>
              </a:r>
              <a:r>
                <a:rPr sz="2400" b="1" dirty="0" err="1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rPr>
                <a:t>m</a:t>
              </a:r>
              <a:endParaRPr sz="2400" b="1" dirty="0">
                <a:solidFill>
                  <a:srgbClr val="FF0000"/>
                </a:solidFill>
                <a:latin typeface="Times New Roman" pitchFamily="18" charset="0"/>
                <a:ea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18648" y="2454205"/>
            <a:ext cx="4351940" cy="2765364"/>
            <a:chOff x="936532" y="1026876"/>
            <a:chExt cx="4351940" cy="2765364"/>
          </a:xfrm>
        </p:grpSpPr>
        <p:grpSp>
          <p:nvGrpSpPr>
            <p:cNvPr id="41" name="Group 40"/>
            <p:cNvGrpSpPr/>
            <p:nvPr/>
          </p:nvGrpSpPr>
          <p:grpSpPr>
            <a:xfrm>
              <a:off x="948138" y="1026876"/>
              <a:ext cx="4340334" cy="2765364"/>
              <a:chOff x="948138" y="1026876"/>
              <a:chExt cx="4340334" cy="2765364"/>
            </a:xfrm>
          </p:grpSpPr>
          <p:sp>
            <p:nvSpPr>
              <p:cNvPr id="45" name="Text Box 4"/>
              <p:cNvSpPr txBox="1"/>
              <p:nvPr/>
            </p:nvSpPr>
            <p:spPr>
              <a:xfrm>
                <a:off x="1880101" y="3330575"/>
                <a:ext cx="1100454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square"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2</a:t>
                </a:r>
                <a:r>
                  <a:rPr lang="vi-VN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,5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d</a:t>
                </a:r>
                <a:r>
                  <a:rPr sz="2400" b="1" dirty="0" err="1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6" name="Text Box 5"/>
              <p:cNvSpPr txBox="1"/>
              <p:nvPr/>
            </p:nvSpPr>
            <p:spPr>
              <a:xfrm>
                <a:off x="3923094" y="287337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1,5d</a:t>
                </a:r>
                <a:r>
                  <a:rPr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m</a:t>
                </a:r>
              </a:p>
            </p:txBody>
          </p:sp>
          <p:sp>
            <p:nvSpPr>
              <p:cNvPr id="47" name="Text Box 6"/>
              <p:cNvSpPr txBox="1"/>
              <p:nvPr/>
            </p:nvSpPr>
            <p:spPr>
              <a:xfrm>
                <a:off x="4221672" y="1813685"/>
                <a:ext cx="1066800" cy="46166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anchor="t">
                <a:spAutoFit/>
              </a:bodyPr>
              <a:lstStyle/>
              <a:p>
                <a:pPr lvl="0" eaLnBrk="1" hangingPunct="1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ea typeface="Arial" pitchFamily="34" charset="0"/>
                  </a:rPr>
                  <a:t>1,2dm</a:t>
                </a:r>
                <a:endParaRPr sz="2400" b="1" dirty="0">
                  <a:solidFill>
                    <a:srgbClr val="FF0000"/>
                  </a:solidFill>
                  <a:latin typeface="Times New Roman" pitchFamily="18" charset="0"/>
                  <a:ea typeface="Arial" pitchFamily="34" charset="0"/>
                </a:endParaRPr>
              </a:p>
            </p:txBody>
          </p:sp>
          <p:sp>
            <p:nvSpPr>
              <p:cNvPr id="48" name="AutoShape 16"/>
              <p:cNvSpPr/>
              <p:nvPr/>
            </p:nvSpPr>
            <p:spPr>
              <a:xfrm>
                <a:off x="948138" y="1026876"/>
                <a:ext cx="3230192" cy="2326640"/>
              </a:xfrm>
              <a:prstGeom prst="cube">
                <a:avLst>
                  <a:gd name="adj" fmla="val 25000"/>
                </a:avLst>
              </a:prstGeom>
              <a:solidFill>
                <a:srgbClr val="74E1EC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 algn="ctr" eaLnBrk="1" hangingPunct="1"/>
                <a:endParaRPr lang="vi-VN" altLang="x-none" dirty="0">
                  <a:latin typeface="Arial" pitchFamily="34" charset="0"/>
                  <a:ea typeface="Arial" pitchFamily="34" charset="0"/>
                </a:endParaRPr>
              </a:p>
            </p:txBody>
          </p:sp>
        </p:grpSp>
        <p:sp>
          <p:nvSpPr>
            <p:cNvPr id="42" name="Line 18"/>
            <p:cNvSpPr/>
            <p:nvPr/>
          </p:nvSpPr>
          <p:spPr>
            <a:xfrm flipH="1">
              <a:off x="936532" y="2766236"/>
              <a:ext cx="574790" cy="57964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3" name="Line 19"/>
            <p:cNvSpPr/>
            <p:nvPr/>
          </p:nvSpPr>
          <p:spPr>
            <a:xfrm flipH="1">
              <a:off x="1511323" y="1026876"/>
              <a:ext cx="4171" cy="173936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  <p:sp>
          <p:nvSpPr>
            <p:cNvPr id="44" name="Line 20"/>
            <p:cNvSpPr/>
            <p:nvPr/>
          </p:nvSpPr>
          <p:spPr>
            <a:xfrm>
              <a:off x="1511322" y="2766236"/>
              <a:ext cx="2667007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 eaLnBrk="0" hangingPunct="0"/>
              <a:endParaRPr lang="en-US" altLang="en-US">
                <a:latin typeface="Arial" pitchFamily="34" charset="0"/>
                <a:ea typeface="Arial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17127341" y="5538639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7127341" y="6279610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127341" y="7004043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7127341" y="7700131"/>
            <a:ext cx="533400" cy="559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7123366" y="5436894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7160674" y="620566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168521" y="692260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150937" y="7588272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944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3" grpId="0"/>
      <p:bldP spid="54" grpId="0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68093" y="-719070"/>
            <a:ext cx="1396793" cy="14381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177117">
            <a:off x="16910102" y="8764119"/>
            <a:ext cx="698397" cy="719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855256" y="1388235"/>
            <a:ext cx="1242853" cy="12796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alphaModFix amt="5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117489">
            <a:off x="14613756" y="7960307"/>
            <a:ext cx="1561404" cy="16076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37526" y="1154563"/>
            <a:ext cx="15612948" cy="7977873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974411" y="1479996"/>
            <a:ext cx="14339177" cy="73270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30303" y="5143500"/>
            <a:ext cx="4010230" cy="5276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264558" y="441615"/>
            <a:ext cx="3080957" cy="4114800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6700743" y="2004708"/>
            <a:ext cx="6540244" cy="254877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ts val="21283"/>
              </a:lnSpc>
            </a:pPr>
            <a:r>
              <a:rPr lang="en-US" sz="13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E3667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ba Matter" panose="02040603050506020204" pitchFamily="18" charset="0"/>
              </a:rPr>
              <a:t>DẶN DÒ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8219" y="4544397"/>
            <a:ext cx="115483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1. </a:t>
            </a:r>
            <a:r>
              <a:rPr lang="en-US" sz="4000" b="1" dirty="0" err="1">
                <a:latin typeface="UTM Isadora" panose="02040603050506020204" pitchFamily="18" charset="0"/>
              </a:rPr>
              <a:t>Ôn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lại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cách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tính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xung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quanh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và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</a:p>
          <a:p>
            <a:r>
              <a:rPr lang="en-US" sz="4000" b="1" dirty="0" err="1"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toàn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phần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của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hình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hộp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chữ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nhật</a:t>
            </a:r>
            <a:r>
              <a:rPr lang="en-US" sz="40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40533" y="5997516"/>
            <a:ext cx="11460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2. </a:t>
            </a:r>
            <a:r>
              <a:rPr lang="en-US" sz="4000" b="1" dirty="0" err="1">
                <a:latin typeface="UTM Isadora" panose="02040603050506020204" pitchFamily="18" charset="0"/>
              </a:rPr>
              <a:t>Chuẩn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bị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bài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tiếp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theo</a:t>
            </a:r>
            <a:r>
              <a:rPr lang="en-US" sz="4000" b="1" dirty="0">
                <a:latin typeface="UTM Isadora" panose="020406030505060202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xung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quanh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diện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toàn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lập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sp>
        <p:nvSpPr>
          <p:cNvPr id="27" name="TextBox 3"/>
          <p:cNvSpPr txBox="1"/>
          <p:nvPr/>
        </p:nvSpPr>
        <p:spPr>
          <a:xfrm>
            <a:off x="1348163" y="2580331"/>
            <a:ext cx="16542839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CHÚC CÁC EM</a:t>
            </a:r>
          </a:p>
          <a:p>
            <a:pPr algn="ctr">
              <a:lnSpc>
                <a:spcPts val="21499"/>
              </a:lnSpc>
            </a:pP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HỌC TỐT!</a:t>
            </a:r>
            <a:endParaRPr lang="en-US" sz="18000" dirty="0">
              <a:solidFill>
                <a:schemeClr val="accent3">
                  <a:lumMod val="60000"/>
                  <a:lumOff val="4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  <p:sp>
        <p:nvSpPr>
          <p:cNvPr id="28" name="TextBox 3"/>
          <p:cNvSpPr txBox="1"/>
          <p:nvPr/>
        </p:nvSpPr>
        <p:spPr>
          <a:xfrm>
            <a:off x="1519474" y="2580331"/>
            <a:ext cx="16542839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bliqueBottomLeft"/>
              <a:lightRig rig="threePt" dir="t"/>
            </a:scene3d>
          </a:bodyPr>
          <a:lstStyle/>
          <a:p>
            <a:pPr algn="ctr">
              <a:lnSpc>
                <a:spcPts val="21499"/>
              </a:lnSpc>
            </a:pP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Chúc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 </a:t>
            </a: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các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 </a:t>
            </a: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em</a:t>
            </a:r>
            <a:endParaRPr lang="en-US" sz="1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  <a:p>
            <a:pPr algn="ctr">
              <a:lnSpc>
                <a:spcPts val="21499"/>
              </a:lnSpc>
            </a:pP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Học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 </a:t>
            </a:r>
            <a:r>
              <a:rPr lang="en-US" sz="1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tốt</a:t>
            </a:r>
            <a:r>
              <a:rPr lang="en-US" sz="1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HP-087" panose="020B0803050302020204" pitchFamily="34" charset="0"/>
              </a:rPr>
              <a:t>! </a:t>
            </a:r>
            <a:endParaRPr lang="en-US" sz="18000" dirty="0">
              <a:solidFill>
                <a:srgbClr val="0066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60000" endA="900" endPos="60000" dist="29997" dir="5400000" sy="-100000" algn="bl" rotWithShape="0"/>
              </a:effectLst>
              <a:latin typeface="HP-08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9444E-6 2.34568E-6 L -3.19444E-6 -0.07207 " pathEditMode="relative" rAng="0" ptsTypes="AA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46914E-7 L 0 -0.07207 " pathEditMode="relative" rAng="0" ptsTypes="AA">
                                      <p:cBhvr>
                                        <p:cTn id="8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0556E-6 2.34568E-6 L 1.80556E-6 -0.07207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46914E-7 L -3.33333E-6 -0.07207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allAtOnce"/>
      <p:bldP spid="28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xmlns="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1429967"/>
            <a:ext cx="9765354" cy="88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0DFE44-7051-4AF9-9A9B-B138D6069350}"/>
              </a:ext>
            </a:extLst>
          </p:cNvPr>
          <p:cNvGrpSpPr/>
          <p:nvPr/>
        </p:nvGrpSpPr>
        <p:grpSpPr>
          <a:xfrm>
            <a:off x="8719108" y="878795"/>
            <a:ext cx="8763000" cy="4264706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xmlns="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FC2F408-8F2C-42A8-B866-7937F5930BEE}"/>
                </a:ext>
              </a:extLst>
            </p:cNvPr>
            <p:cNvSpPr txBox="1"/>
            <p:nvPr/>
          </p:nvSpPr>
          <p:spPr>
            <a:xfrm>
              <a:off x="5345484" y="432096"/>
              <a:ext cx="522365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xmlns="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81" y="5381360"/>
            <a:ext cx="7559385" cy="53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xmlns="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467D3-3613-4797-93F5-7BEE87561738}"/>
              </a:ext>
            </a:extLst>
          </p:cNvPr>
          <p:cNvSpPr txBox="1"/>
          <p:nvPr/>
        </p:nvSpPr>
        <p:spPr>
          <a:xfrm>
            <a:off x="1169659" y="1055326"/>
            <a:ext cx="12593292" cy="33855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a,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rộng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b,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c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xung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quanh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endParaRPr lang="en-US" sz="5500" b="1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xmlns="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421AB93-982B-4089-859C-98A062CB9C2B}"/>
              </a:ext>
            </a:extLst>
          </p:cNvPr>
          <p:cNvSpPr txBox="1"/>
          <p:nvPr/>
        </p:nvSpPr>
        <p:spPr>
          <a:xfrm>
            <a:off x="2205025" y="5246458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x 2 x 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9BDEAAE-089C-4E31-BD81-F8B1855AC1F6}"/>
              </a:ext>
            </a:extLst>
          </p:cNvPr>
          <p:cNvSpPr txBox="1"/>
          <p:nvPr/>
        </p:nvSpPr>
        <p:spPr>
          <a:xfrm>
            <a:off x="2232280" y="8198565"/>
            <a:ext cx="5515934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487F48E-DA84-45DC-BD9F-46E2D7318CEC}"/>
              </a:ext>
            </a:extLst>
          </p:cNvPr>
          <p:cNvSpPr txBox="1"/>
          <p:nvPr/>
        </p:nvSpPr>
        <p:spPr>
          <a:xfrm>
            <a:off x="11215466" y="4654185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1371600">
              <a:defRPr/>
            </a:pPr>
            <a:endParaRPr lang="en-US" sz="4200" b="1" dirty="0">
              <a:ln w="0"/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40E9AAC-5E65-4464-AEF4-A2113D3E9490}"/>
              </a:ext>
            </a:extLst>
          </p:cNvPr>
          <p:cNvSpPr txBox="1"/>
          <p:nvPr/>
        </p:nvSpPr>
        <p:spPr>
          <a:xfrm>
            <a:off x="11470052" y="8252203"/>
            <a:ext cx="5515934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E2DF8A1-59F4-4F66-B687-F79555C50E6E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E392F84-F2F5-4BBC-AD06-1D8DD356EF98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546616" y="-58854"/>
            <a:ext cx="9218571" cy="100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(a + b) x  c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557783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đáy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xmlns="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613" y="357309"/>
            <a:ext cx="5621018" cy="44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83" y="7669517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193679" y="78994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3" y="7631517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775523" y="4973495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265295" y="4753447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116360" y="813704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421AB93-982B-4089-859C-98A062CB9C2B}"/>
              </a:ext>
            </a:extLst>
          </p:cNvPr>
          <p:cNvSpPr txBox="1"/>
          <p:nvPr/>
        </p:nvSpPr>
        <p:spPr>
          <a:xfrm>
            <a:off x="3165838" y="4922396"/>
            <a:ext cx="5923008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9BDEAAE-089C-4E31-BD81-F8B1855AC1F6}"/>
              </a:ext>
            </a:extLst>
          </p:cNvPr>
          <p:cNvSpPr txBox="1"/>
          <p:nvPr/>
        </p:nvSpPr>
        <p:spPr>
          <a:xfrm>
            <a:off x="2518582" y="8194901"/>
            <a:ext cx="4554195" cy="184665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371600">
              <a:defRPr/>
            </a:pPr>
            <a:endParaRPr lang="en-US" sz="60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487F48E-DA84-45DC-BD9F-46E2D7318CEC}"/>
              </a:ext>
            </a:extLst>
          </p:cNvPr>
          <p:cNvSpPr txBox="1"/>
          <p:nvPr/>
        </p:nvSpPr>
        <p:spPr>
          <a:xfrm>
            <a:off x="11822236" y="4922396"/>
            <a:ext cx="6151307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 2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40E9AAC-5E65-4464-AEF4-A2113D3E9490}"/>
              </a:ext>
            </a:extLst>
          </p:cNvPr>
          <p:cNvSpPr txBox="1"/>
          <p:nvPr/>
        </p:nvSpPr>
        <p:spPr>
          <a:xfrm>
            <a:off x="11444199" y="8156405"/>
            <a:ext cx="5325240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E2DF8A1-59F4-4F66-B687-F79555C50E6E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E392F84-F2F5-4BBC-AD06-1D8DD356EF98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32151" y="577840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480754" y="843200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15901" y="55412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37139" y="84768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4245289" y="717200"/>
            <a:ext cx="8715600" cy="95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AE1123D-6B01-4446-8BD3-0443F00350E2}"/>
              </a:ext>
            </a:extLst>
          </p:cNvPr>
          <p:cNvSpPr txBox="1"/>
          <p:nvPr/>
        </p:nvSpPr>
        <p:spPr>
          <a:xfrm>
            <a:off x="19297650" y="685800"/>
            <a:ext cx="4400550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247259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xmlns="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869" y="-50704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4" y="7206458"/>
            <a:ext cx="7910687" cy="24734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4734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2" y="4426971"/>
            <a:ext cx="7910687" cy="2473441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410716" y="7511037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5" y="7168458"/>
            <a:ext cx="7709060" cy="2473441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72202" y="4406609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45809" y="4209653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463016" y="7587180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421AB93-982B-4089-859C-98A062CB9C2B}"/>
              </a:ext>
            </a:extLst>
          </p:cNvPr>
          <p:cNvSpPr txBox="1"/>
          <p:nvPr/>
        </p:nvSpPr>
        <p:spPr>
          <a:xfrm>
            <a:off x="2451307" y="4665210"/>
            <a:ext cx="5626540" cy="207749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45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9BDEAAE-089C-4E31-BD81-F8B1855AC1F6}"/>
              </a:ext>
            </a:extLst>
          </p:cNvPr>
          <p:cNvSpPr txBox="1"/>
          <p:nvPr/>
        </p:nvSpPr>
        <p:spPr>
          <a:xfrm>
            <a:off x="2045368" y="7444827"/>
            <a:ext cx="5762796" cy="207749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45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487F48E-DA84-45DC-BD9F-46E2D7318CEC}"/>
              </a:ext>
            </a:extLst>
          </p:cNvPr>
          <p:cNvSpPr txBox="1"/>
          <p:nvPr/>
        </p:nvSpPr>
        <p:spPr>
          <a:xfrm>
            <a:off x="11428098" y="4612226"/>
            <a:ext cx="5626540" cy="207749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45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40E9AAC-5E65-4464-AEF4-A2113D3E9490}"/>
              </a:ext>
            </a:extLst>
          </p:cNvPr>
          <p:cNvSpPr txBox="1"/>
          <p:nvPr/>
        </p:nvSpPr>
        <p:spPr>
          <a:xfrm>
            <a:off x="11381943" y="7369451"/>
            <a:ext cx="5626540" cy="207749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45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E2DF8A1-59F4-4F66-B687-F79555C50E6E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E392F84-F2F5-4BBC-AD06-1D8DD356EF98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721178" y="7920499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67295" y="771031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20858" y="501393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85491" y="507260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D0EAB8B9-D29A-4175-AE33-3D5A25154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5132019" y="2244910"/>
            <a:ext cx="8291766" cy="81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E15507A-161B-4BAE-A449-54B200461FAF}"/>
              </a:ext>
            </a:extLst>
          </p:cNvPr>
          <p:cNvSpPr txBox="1"/>
          <p:nvPr/>
        </p:nvSpPr>
        <p:spPr>
          <a:xfrm>
            <a:off x="19297650" y="685800"/>
            <a:ext cx="4400550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-Click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A/B/C/D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click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xmlns="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5" y="145913"/>
            <a:ext cx="13856747" cy="110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B08EFC5-B057-4387-8694-800B9985BB9B}"/>
              </a:ext>
            </a:extLst>
          </p:cNvPr>
          <p:cNvGrpSpPr/>
          <p:nvPr/>
        </p:nvGrpSpPr>
        <p:grpSpPr>
          <a:xfrm>
            <a:off x="244306" y="334051"/>
            <a:ext cx="8416100" cy="4264706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50E73AF-DA31-4980-8944-8C7C1A877759}"/>
                </a:ext>
              </a:extLst>
            </p:cNvPr>
            <p:cNvSpPr txBox="1"/>
            <p:nvPr/>
          </p:nvSpPr>
          <p:spPr>
            <a:xfrm>
              <a:off x="5728212" y="420305"/>
              <a:ext cx="5377541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Những chiếc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xmlns="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7603172"/>
            <a:ext cx="18288002" cy="362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745819" y="5760865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535470" y="528901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2591371" y="639703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xmlns="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4616107" y="6231621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9763" y="8891131"/>
            <a:ext cx="15382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35724" y="844128"/>
            <a:ext cx="8235569" cy="44607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00" y="7420437"/>
            <a:ext cx="2895600" cy="29656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833518" y="5525359"/>
            <a:ext cx="1905561" cy="159720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2192000" y="647700"/>
            <a:ext cx="5673196" cy="4125588"/>
            <a:chOff x="0" y="0"/>
            <a:chExt cx="10153650" cy="3750310"/>
          </a:xfrm>
        </p:grpSpPr>
        <p:sp>
          <p:nvSpPr>
            <p:cNvPr id="7" name="Freeform 7"/>
            <p:cNvSpPr/>
            <p:nvPr/>
          </p:nvSpPr>
          <p:spPr>
            <a:xfrm>
              <a:off x="-6350" y="36830"/>
              <a:ext cx="10166350" cy="3671570"/>
            </a:xfrm>
            <a:custGeom>
              <a:avLst/>
              <a:gdLst/>
              <a:ahLst/>
              <a:cxnLst/>
              <a:rect l="l" t="t" r="r" b="b"/>
              <a:pathLst>
                <a:path w="10166350" h="3671570">
                  <a:moveTo>
                    <a:pt x="10158730" y="2893060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3323590"/>
                  </a:lnTo>
                  <a:cubicBezTo>
                    <a:pt x="6350" y="3333750"/>
                    <a:pt x="6350" y="3343910"/>
                    <a:pt x="6350" y="3354070"/>
                  </a:cubicBezTo>
                  <a:cubicBezTo>
                    <a:pt x="6350" y="3529330"/>
                    <a:pt x="148590" y="3671570"/>
                    <a:pt x="323850" y="3671570"/>
                  </a:cubicBezTo>
                  <a:cubicBezTo>
                    <a:pt x="499110" y="3671570"/>
                    <a:pt x="641350" y="3529330"/>
                    <a:pt x="641350" y="3354070"/>
                  </a:cubicBezTo>
                  <a:cubicBezTo>
                    <a:pt x="641350" y="3529330"/>
                    <a:pt x="783590" y="3671570"/>
                    <a:pt x="958850" y="3671570"/>
                  </a:cubicBezTo>
                  <a:cubicBezTo>
                    <a:pt x="1134110" y="3671570"/>
                    <a:pt x="1276350" y="3529330"/>
                    <a:pt x="1276350" y="3354070"/>
                  </a:cubicBezTo>
                  <a:lnTo>
                    <a:pt x="1276350" y="3345180"/>
                  </a:lnTo>
                  <a:lnTo>
                    <a:pt x="1276350" y="3354070"/>
                  </a:lnTo>
                  <a:cubicBezTo>
                    <a:pt x="1276350" y="3529330"/>
                    <a:pt x="1418590" y="3671570"/>
                    <a:pt x="1593850" y="3671570"/>
                  </a:cubicBezTo>
                  <a:cubicBezTo>
                    <a:pt x="1769110" y="3671570"/>
                    <a:pt x="1911350" y="3529330"/>
                    <a:pt x="1911350" y="3354070"/>
                  </a:cubicBezTo>
                  <a:cubicBezTo>
                    <a:pt x="1911350" y="3529330"/>
                    <a:pt x="2053590" y="3671570"/>
                    <a:pt x="2228850" y="3671570"/>
                  </a:cubicBezTo>
                  <a:cubicBezTo>
                    <a:pt x="2404110" y="3671570"/>
                    <a:pt x="2546350" y="3529330"/>
                    <a:pt x="2546350" y="3354070"/>
                  </a:cubicBezTo>
                  <a:lnTo>
                    <a:pt x="2546350" y="3345180"/>
                  </a:lnTo>
                  <a:lnTo>
                    <a:pt x="2546350" y="3354070"/>
                  </a:lnTo>
                  <a:cubicBezTo>
                    <a:pt x="2546350" y="3529330"/>
                    <a:pt x="2688590" y="3671570"/>
                    <a:pt x="2863850" y="3671570"/>
                  </a:cubicBezTo>
                  <a:cubicBezTo>
                    <a:pt x="3039110" y="3671570"/>
                    <a:pt x="3181350" y="3529330"/>
                    <a:pt x="3181350" y="3354070"/>
                  </a:cubicBezTo>
                  <a:cubicBezTo>
                    <a:pt x="3181350" y="3529330"/>
                    <a:pt x="3323590" y="3671570"/>
                    <a:pt x="3498850" y="3671570"/>
                  </a:cubicBezTo>
                  <a:cubicBezTo>
                    <a:pt x="3674110" y="3671570"/>
                    <a:pt x="3816350" y="3529330"/>
                    <a:pt x="3816350" y="3354070"/>
                  </a:cubicBezTo>
                  <a:lnTo>
                    <a:pt x="3816350" y="3345180"/>
                  </a:lnTo>
                  <a:lnTo>
                    <a:pt x="3816350" y="3354070"/>
                  </a:lnTo>
                  <a:cubicBezTo>
                    <a:pt x="3816350" y="3529330"/>
                    <a:pt x="3958590" y="3671570"/>
                    <a:pt x="4133850" y="3671570"/>
                  </a:cubicBezTo>
                  <a:cubicBezTo>
                    <a:pt x="4309110" y="3671570"/>
                    <a:pt x="4451350" y="3529330"/>
                    <a:pt x="4451350" y="3354070"/>
                  </a:cubicBezTo>
                  <a:lnTo>
                    <a:pt x="4451350" y="3345180"/>
                  </a:lnTo>
                  <a:lnTo>
                    <a:pt x="4451350" y="3354070"/>
                  </a:lnTo>
                  <a:cubicBezTo>
                    <a:pt x="4451350" y="3529330"/>
                    <a:pt x="4593590" y="3671570"/>
                    <a:pt x="4768850" y="3671570"/>
                  </a:cubicBezTo>
                  <a:cubicBezTo>
                    <a:pt x="4933950" y="3671570"/>
                    <a:pt x="5069840" y="3544570"/>
                    <a:pt x="5085080" y="3383280"/>
                  </a:cubicBezTo>
                  <a:lnTo>
                    <a:pt x="5087620" y="3383280"/>
                  </a:lnTo>
                  <a:cubicBezTo>
                    <a:pt x="5102860" y="3544570"/>
                    <a:pt x="5238750" y="3671570"/>
                    <a:pt x="5403850" y="3671570"/>
                  </a:cubicBezTo>
                  <a:cubicBezTo>
                    <a:pt x="5579110" y="3671570"/>
                    <a:pt x="5721350" y="3529330"/>
                    <a:pt x="5721350" y="3354070"/>
                  </a:cubicBezTo>
                  <a:cubicBezTo>
                    <a:pt x="5721350" y="3529330"/>
                    <a:pt x="5863590" y="3671570"/>
                    <a:pt x="6038850" y="3671570"/>
                  </a:cubicBezTo>
                  <a:cubicBezTo>
                    <a:pt x="6214110" y="3671570"/>
                    <a:pt x="6356350" y="3529330"/>
                    <a:pt x="6356350" y="3354070"/>
                  </a:cubicBezTo>
                  <a:cubicBezTo>
                    <a:pt x="6356350" y="3529330"/>
                    <a:pt x="6498590" y="3671570"/>
                    <a:pt x="6673850" y="3671570"/>
                  </a:cubicBezTo>
                  <a:cubicBezTo>
                    <a:pt x="6849110" y="3671570"/>
                    <a:pt x="6991350" y="3529330"/>
                    <a:pt x="6991350" y="3354070"/>
                  </a:cubicBezTo>
                  <a:cubicBezTo>
                    <a:pt x="6991350" y="3529330"/>
                    <a:pt x="7133590" y="3671570"/>
                    <a:pt x="7308850" y="3671570"/>
                  </a:cubicBezTo>
                  <a:cubicBezTo>
                    <a:pt x="7484110" y="3671570"/>
                    <a:pt x="7626350" y="3529330"/>
                    <a:pt x="7626350" y="3354070"/>
                  </a:cubicBezTo>
                  <a:cubicBezTo>
                    <a:pt x="7626350" y="3529330"/>
                    <a:pt x="7768590" y="3671570"/>
                    <a:pt x="7943850" y="3671570"/>
                  </a:cubicBezTo>
                  <a:cubicBezTo>
                    <a:pt x="8119110" y="3671570"/>
                    <a:pt x="8261350" y="3529330"/>
                    <a:pt x="8261350" y="3354070"/>
                  </a:cubicBezTo>
                  <a:cubicBezTo>
                    <a:pt x="8261350" y="3529330"/>
                    <a:pt x="8403590" y="3671570"/>
                    <a:pt x="8578850" y="3671570"/>
                  </a:cubicBezTo>
                  <a:cubicBezTo>
                    <a:pt x="8754110" y="3671570"/>
                    <a:pt x="8896350" y="3529330"/>
                    <a:pt x="8896350" y="3354070"/>
                  </a:cubicBezTo>
                  <a:cubicBezTo>
                    <a:pt x="8896350" y="3529330"/>
                    <a:pt x="9038590" y="3671570"/>
                    <a:pt x="9213850" y="3671570"/>
                  </a:cubicBezTo>
                  <a:cubicBezTo>
                    <a:pt x="9389110" y="3671570"/>
                    <a:pt x="9531350" y="3529330"/>
                    <a:pt x="9531350" y="3354070"/>
                  </a:cubicBezTo>
                  <a:cubicBezTo>
                    <a:pt x="9531350" y="3529330"/>
                    <a:pt x="9673590" y="3671570"/>
                    <a:pt x="9848850" y="3671570"/>
                  </a:cubicBezTo>
                  <a:cubicBezTo>
                    <a:pt x="10024110" y="3671570"/>
                    <a:pt x="10166350" y="3529330"/>
                    <a:pt x="10166350" y="3354070"/>
                  </a:cubicBezTo>
                  <a:lnTo>
                    <a:pt x="10166350" y="2893060"/>
                  </a:lnTo>
                  <a:close/>
                  <a:moveTo>
                    <a:pt x="641350" y="3354070"/>
                  </a:moveTo>
                  <a:lnTo>
                    <a:pt x="641350" y="3346450"/>
                  </a:lnTo>
                  <a:lnTo>
                    <a:pt x="641350" y="3354070"/>
                  </a:lnTo>
                  <a:close/>
                  <a:moveTo>
                    <a:pt x="1910080" y="3354070"/>
                  </a:moveTo>
                  <a:lnTo>
                    <a:pt x="1910080" y="3346450"/>
                  </a:lnTo>
                  <a:lnTo>
                    <a:pt x="1910080" y="3354070"/>
                  </a:lnTo>
                  <a:close/>
                  <a:moveTo>
                    <a:pt x="3178810" y="3354070"/>
                  </a:moveTo>
                  <a:lnTo>
                    <a:pt x="3178810" y="3346450"/>
                  </a:lnTo>
                  <a:lnTo>
                    <a:pt x="3178810" y="3354070"/>
                  </a:lnTo>
                  <a:close/>
                  <a:moveTo>
                    <a:pt x="5717540" y="3354070"/>
                  </a:moveTo>
                  <a:lnTo>
                    <a:pt x="5717540" y="3346450"/>
                  </a:lnTo>
                  <a:lnTo>
                    <a:pt x="5717540" y="3354070"/>
                  </a:lnTo>
                  <a:close/>
                  <a:moveTo>
                    <a:pt x="6352540" y="3354070"/>
                  </a:moveTo>
                  <a:lnTo>
                    <a:pt x="6352540" y="3346450"/>
                  </a:lnTo>
                  <a:lnTo>
                    <a:pt x="6352540" y="3354070"/>
                  </a:lnTo>
                  <a:close/>
                  <a:moveTo>
                    <a:pt x="6986270" y="3354070"/>
                  </a:moveTo>
                  <a:lnTo>
                    <a:pt x="6986270" y="3346450"/>
                  </a:lnTo>
                  <a:cubicBezTo>
                    <a:pt x="6987540" y="3348990"/>
                    <a:pt x="6986270" y="3351530"/>
                    <a:pt x="6986270" y="3354070"/>
                  </a:cubicBezTo>
                  <a:close/>
                  <a:moveTo>
                    <a:pt x="7621270" y="3354070"/>
                  </a:moveTo>
                  <a:lnTo>
                    <a:pt x="7621270" y="3346450"/>
                  </a:lnTo>
                  <a:lnTo>
                    <a:pt x="7621270" y="3354070"/>
                  </a:lnTo>
                  <a:close/>
                  <a:moveTo>
                    <a:pt x="8256270" y="3354070"/>
                  </a:moveTo>
                  <a:lnTo>
                    <a:pt x="8256270" y="3346450"/>
                  </a:lnTo>
                  <a:lnTo>
                    <a:pt x="8256270" y="3354070"/>
                  </a:lnTo>
                  <a:close/>
                  <a:moveTo>
                    <a:pt x="8890000" y="3354070"/>
                  </a:moveTo>
                  <a:lnTo>
                    <a:pt x="8890000" y="3346450"/>
                  </a:lnTo>
                  <a:cubicBezTo>
                    <a:pt x="8891270" y="3348990"/>
                    <a:pt x="8890000" y="3351530"/>
                    <a:pt x="8890000" y="3354070"/>
                  </a:cubicBezTo>
                  <a:close/>
                  <a:moveTo>
                    <a:pt x="9525000" y="3354070"/>
                  </a:moveTo>
                  <a:lnTo>
                    <a:pt x="9525000" y="3346450"/>
                  </a:lnTo>
                  <a:lnTo>
                    <a:pt x="9525000" y="3354070"/>
                  </a:ln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2330186" y="1005839"/>
            <a:ext cx="5412206" cy="3299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2"/>
              </a:lnSpc>
            </a:pPr>
            <a:r>
              <a:rPr lang="en-US" sz="5000" b="1" dirty="0" err="1">
                <a:latin typeface="UTM French Vanilla" panose="02040603050506020204" pitchFamily="18" charset="0"/>
              </a:rPr>
              <a:t>Biết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tính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diện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tích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xung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quanh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và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diện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tích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toàn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phần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của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hình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hộp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chữ</a:t>
            </a:r>
            <a:r>
              <a:rPr lang="en-US" sz="5000" b="1" dirty="0"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latin typeface="UTM French Vanilla" panose="02040603050506020204" pitchFamily="18" charset="0"/>
              </a:rPr>
              <a:t>nhật</a:t>
            </a:r>
            <a:r>
              <a:rPr lang="en-US" sz="5000" b="1" dirty="0">
                <a:latin typeface="UTM French Vanilla" panose="02040603050506020204" pitchFamily="18" charset="0"/>
              </a:rPr>
              <a:t>.</a:t>
            </a:r>
            <a:endParaRPr lang="en-US" sz="5000" b="1" dirty="0">
              <a:solidFill>
                <a:srgbClr val="000000"/>
              </a:solidFill>
              <a:latin typeface="UTM French Vanilla" panose="02040603050506020204" pitchFamily="18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2195548" y="5361780"/>
            <a:ext cx="5673196" cy="2095428"/>
            <a:chOff x="0" y="0"/>
            <a:chExt cx="10153650" cy="3750310"/>
          </a:xfrm>
        </p:grpSpPr>
        <p:sp>
          <p:nvSpPr>
            <p:cNvPr id="13" name="Freeform 13"/>
            <p:cNvSpPr/>
            <p:nvPr/>
          </p:nvSpPr>
          <p:spPr>
            <a:xfrm>
              <a:off x="-6350" y="36830"/>
              <a:ext cx="10166350" cy="3671570"/>
            </a:xfrm>
            <a:custGeom>
              <a:avLst/>
              <a:gdLst/>
              <a:ahLst/>
              <a:cxnLst/>
              <a:rect l="l" t="t" r="r" b="b"/>
              <a:pathLst>
                <a:path w="10166350" h="3671570">
                  <a:moveTo>
                    <a:pt x="10158730" y="2893060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3323590"/>
                  </a:lnTo>
                  <a:cubicBezTo>
                    <a:pt x="6350" y="3333750"/>
                    <a:pt x="6350" y="3343910"/>
                    <a:pt x="6350" y="3354070"/>
                  </a:cubicBezTo>
                  <a:cubicBezTo>
                    <a:pt x="6350" y="3529330"/>
                    <a:pt x="148590" y="3671570"/>
                    <a:pt x="323850" y="3671570"/>
                  </a:cubicBezTo>
                  <a:cubicBezTo>
                    <a:pt x="499110" y="3671570"/>
                    <a:pt x="641350" y="3529330"/>
                    <a:pt x="641350" y="3354070"/>
                  </a:cubicBezTo>
                  <a:cubicBezTo>
                    <a:pt x="641350" y="3529330"/>
                    <a:pt x="783590" y="3671570"/>
                    <a:pt x="958850" y="3671570"/>
                  </a:cubicBezTo>
                  <a:cubicBezTo>
                    <a:pt x="1134110" y="3671570"/>
                    <a:pt x="1276350" y="3529330"/>
                    <a:pt x="1276350" y="3354070"/>
                  </a:cubicBezTo>
                  <a:lnTo>
                    <a:pt x="1276350" y="3345180"/>
                  </a:lnTo>
                  <a:lnTo>
                    <a:pt x="1276350" y="3354070"/>
                  </a:lnTo>
                  <a:cubicBezTo>
                    <a:pt x="1276350" y="3529330"/>
                    <a:pt x="1418590" y="3671570"/>
                    <a:pt x="1593850" y="3671570"/>
                  </a:cubicBezTo>
                  <a:cubicBezTo>
                    <a:pt x="1769110" y="3671570"/>
                    <a:pt x="1911350" y="3529330"/>
                    <a:pt x="1911350" y="3354070"/>
                  </a:cubicBezTo>
                  <a:cubicBezTo>
                    <a:pt x="1911350" y="3529330"/>
                    <a:pt x="2053590" y="3671570"/>
                    <a:pt x="2228850" y="3671570"/>
                  </a:cubicBezTo>
                  <a:cubicBezTo>
                    <a:pt x="2404110" y="3671570"/>
                    <a:pt x="2546350" y="3529330"/>
                    <a:pt x="2546350" y="3354070"/>
                  </a:cubicBezTo>
                  <a:lnTo>
                    <a:pt x="2546350" y="3345180"/>
                  </a:lnTo>
                  <a:lnTo>
                    <a:pt x="2546350" y="3354070"/>
                  </a:lnTo>
                  <a:cubicBezTo>
                    <a:pt x="2546350" y="3529330"/>
                    <a:pt x="2688590" y="3671570"/>
                    <a:pt x="2863850" y="3671570"/>
                  </a:cubicBezTo>
                  <a:cubicBezTo>
                    <a:pt x="3039110" y="3671570"/>
                    <a:pt x="3181350" y="3529330"/>
                    <a:pt x="3181350" y="3354070"/>
                  </a:cubicBezTo>
                  <a:cubicBezTo>
                    <a:pt x="3181350" y="3529330"/>
                    <a:pt x="3323590" y="3671570"/>
                    <a:pt x="3498850" y="3671570"/>
                  </a:cubicBezTo>
                  <a:cubicBezTo>
                    <a:pt x="3674110" y="3671570"/>
                    <a:pt x="3816350" y="3529330"/>
                    <a:pt x="3816350" y="3354070"/>
                  </a:cubicBezTo>
                  <a:lnTo>
                    <a:pt x="3816350" y="3345180"/>
                  </a:lnTo>
                  <a:lnTo>
                    <a:pt x="3816350" y="3354070"/>
                  </a:lnTo>
                  <a:cubicBezTo>
                    <a:pt x="3816350" y="3529330"/>
                    <a:pt x="3958590" y="3671570"/>
                    <a:pt x="4133850" y="3671570"/>
                  </a:cubicBezTo>
                  <a:cubicBezTo>
                    <a:pt x="4309110" y="3671570"/>
                    <a:pt x="4451350" y="3529330"/>
                    <a:pt x="4451350" y="3354070"/>
                  </a:cubicBezTo>
                  <a:lnTo>
                    <a:pt x="4451350" y="3345180"/>
                  </a:lnTo>
                  <a:lnTo>
                    <a:pt x="4451350" y="3354070"/>
                  </a:lnTo>
                  <a:cubicBezTo>
                    <a:pt x="4451350" y="3529330"/>
                    <a:pt x="4593590" y="3671570"/>
                    <a:pt x="4768850" y="3671570"/>
                  </a:cubicBezTo>
                  <a:cubicBezTo>
                    <a:pt x="4933950" y="3671570"/>
                    <a:pt x="5069840" y="3544570"/>
                    <a:pt x="5085080" y="3383280"/>
                  </a:cubicBezTo>
                  <a:lnTo>
                    <a:pt x="5087620" y="3383280"/>
                  </a:lnTo>
                  <a:cubicBezTo>
                    <a:pt x="5102860" y="3544570"/>
                    <a:pt x="5238750" y="3671570"/>
                    <a:pt x="5403850" y="3671570"/>
                  </a:cubicBezTo>
                  <a:cubicBezTo>
                    <a:pt x="5579110" y="3671570"/>
                    <a:pt x="5721350" y="3529330"/>
                    <a:pt x="5721350" y="3354070"/>
                  </a:cubicBezTo>
                  <a:cubicBezTo>
                    <a:pt x="5721350" y="3529330"/>
                    <a:pt x="5863590" y="3671570"/>
                    <a:pt x="6038850" y="3671570"/>
                  </a:cubicBezTo>
                  <a:cubicBezTo>
                    <a:pt x="6214110" y="3671570"/>
                    <a:pt x="6356350" y="3529330"/>
                    <a:pt x="6356350" y="3354070"/>
                  </a:cubicBezTo>
                  <a:cubicBezTo>
                    <a:pt x="6356350" y="3529330"/>
                    <a:pt x="6498590" y="3671570"/>
                    <a:pt x="6673850" y="3671570"/>
                  </a:cubicBezTo>
                  <a:cubicBezTo>
                    <a:pt x="6849110" y="3671570"/>
                    <a:pt x="6991350" y="3529330"/>
                    <a:pt x="6991350" y="3354070"/>
                  </a:cubicBezTo>
                  <a:cubicBezTo>
                    <a:pt x="6991350" y="3529330"/>
                    <a:pt x="7133590" y="3671570"/>
                    <a:pt x="7308850" y="3671570"/>
                  </a:cubicBezTo>
                  <a:cubicBezTo>
                    <a:pt x="7484110" y="3671570"/>
                    <a:pt x="7626350" y="3529330"/>
                    <a:pt x="7626350" y="3354070"/>
                  </a:cubicBezTo>
                  <a:cubicBezTo>
                    <a:pt x="7626350" y="3529330"/>
                    <a:pt x="7768590" y="3671570"/>
                    <a:pt x="7943850" y="3671570"/>
                  </a:cubicBezTo>
                  <a:cubicBezTo>
                    <a:pt x="8119110" y="3671570"/>
                    <a:pt x="8261350" y="3529330"/>
                    <a:pt x="8261350" y="3354070"/>
                  </a:cubicBezTo>
                  <a:cubicBezTo>
                    <a:pt x="8261350" y="3529330"/>
                    <a:pt x="8403590" y="3671570"/>
                    <a:pt x="8578850" y="3671570"/>
                  </a:cubicBezTo>
                  <a:cubicBezTo>
                    <a:pt x="8754110" y="3671570"/>
                    <a:pt x="8896350" y="3529330"/>
                    <a:pt x="8896350" y="3354070"/>
                  </a:cubicBezTo>
                  <a:cubicBezTo>
                    <a:pt x="8896350" y="3529330"/>
                    <a:pt x="9038590" y="3671570"/>
                    <a:pt x="9213850" y="3671570"/>
                  </a:cubicBezTo>
                  <a:cubicBezTo>
                    <a:pt x="9389110" y="3671570"/>
                    <a:pt x="9531350" y="3529330"/>
                    <a:pt x="9531350" y="3354070"/>
                  </a:cubicBezTo>
                  <a:cubicBezTo>
                    <a:pt x="9531350" y="3529330"/>
                    <a:pt x="9673590" y="3671570"/>
                    <a:pt x="9848850" y="3671570"/>
                  </a:cubicBezTo>
                  <a:cubicBezTo>
                    <a:pt x="10024110" y="3671570"/>
                    <a:pt x="10166350" y="3529330"/>
                    <a:pt x="10166350" y="3354070"/>
                  </a:cubicBezTo>
                  <a:lnTo>
                    <a:pt x="10166350" y="2893060"/>
                  </a:lnTo>
                  <a:close/>
                  <a:moveTo>
                    <a:pt x="641350" y="3354070"/>
                  </a:moveTo>
                  <a:lnTo>
                    <a:pt x="641350" y="3346450"/>
                  </a:lnTo>
                  <a:lnTo>
                    <a:pt x="641350" y="3354070"/>
                  </a:lnTo>
                  <a:close/>
                  <a:moveTo>
                    <a:pt x="1910080" y="3354070"/>
                  </a:moveTo>
                  <a:lnTo>
                    <a:pt x="1910080" y="3346450"/>
                  </a:lnTo>
                  <a:lnTo>
                    <a:pt x="1910080" y="3354070"/>
                  </a:lnTo>
                  <a:close/>
                  <a:moveTo>
                    <a:pt x="3178810" y="3354070"/>
                  </a:moveTo>
                  <a:lnTo>
                    <a:pt x="3178810" y="3346450"/>
                  </a:lnTo>
                  <a:lnTo>
                    <a:pt x="3178810" y="3354070"/>
                  </a:lnTo>
                  <a:close/>
                  <a:moveTo>
                    <a:pt x="5717540" y="3354070"/>
                  </a:moveTo>
                  <a:lnTo>
                    <a:pt x="5717540" y="3346450"/>
                  </a:lnTo>
                  <a:lnTo>
                    <a:pt x="5717540" y="3354070"/>
                  </a:lnTo>
                  <a:close/>
                  <a:moveTo>
                    <a:pt x="6352540" y="3354070"/>
                  </a:moveTo>
                  <a:lnTo>
                    <a:pt x="6352540" y="3346450"/>
                  </a:lnTo>
                  <a:lnTo>
                    <a:pt x="6352540" y="3354070"/>
                  </a:lnTo>
                  <a:close/>
                  <a:moveTo>
                    <a:pt x="6986270" y="3354070"/>
                  </a:moveTo>
                  <a:lnTo>
                    <a:pt x="6986270" y="3346450"/>
                  </a:lnTo>
                  <a:cubicBezTo>
                    <a:pt x="6987540" y="3348990"/>
                    <a:pt x="6986270" y="3351530"/>
                    <a:pt x="6986270" y="3354070"/>
                  </a:cubicBezTo>
                  <a:close/>
                  <a:moveTo>
                    <a:pt x="7621270" y="3354070"/>
                  </a:moveTo>
                  <a:lnTo>
                    <a:pt x="7621270" y="3346450"/>
                  </a:lnTo>
                  <a:lnTo>
                    <a:pt x="7621270" y="3354070"/>
                  </a:lnTo>
                  <a:close/>
                  <a:moveTo>
                    <a:pt x="8256270" y="3354070"/>
                  </a:moveTo>
                  <a:lnTo>
                    <a:pt x="8256270" y="3346450"/>
                  </a:lnTo>
                  <a:lnTo>
                    <a:pt x="8256270" y="3354070"/>
                  </a:lnTo>
                  <a:close/>
                  <a:moveTo>
                    <a:pt x="8890000" y="3354070"/>
                  </a:moveTo>
                  <a:lnTo>
                    <a:pt x="8890000" y="3346450"/>
                  </a:lnTo>
                  <a:cubicBezTo>
                    <a:pt x="8891270" y="3348990"/>
                    <a:pt x="8890000" y="3351530"/>
                    <a:pt x="8890000" y="3354070"/>
                  </a:cubicBezTo>
                  <a:close/>
                  <a:moveTo>
                    <a:pt x="9525000" y="3354070"/>
                  </a:moveTo>
                  <a:lnTo>
                    <a:pt x="9525000" y="3346450"/>
                  </a:lnTo>
                  <a:lnTo>
                    <a:pt x="9525000" y="3354070"/>
                  </a:ln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2325424" y="5525359"/>
            <a:ext cx="5412206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2"/>
              </a:lnSpc>
            </a:pP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Vận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dụng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để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giải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một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toán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cơ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000000"/>
                </a:solidFill>
                <a:latin typeface="UTM French Vanilla" panose="02040603050506020204" pitchFamily="18" charset="0"/>
              </a:rPr>
              <a:t>bản</a:t>
            </a:r>
            <a:r>
              <a:rPr lang="en-US" sz="5000" b="1" dirty="0">
                <a:solidFill>
                  <a:srgbClr val="000000"/>
                </a:solidFill>
                <a:latin typeface="UTM French Vanilla" panose="02040603050506020204" pitchFamily="18" charset="0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84608" y="688215"/>
            <a:ext cx="6100817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perspectiveAbove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5000" spc="4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brose" panose="02040603050506020204" pitchFamily="18" charset="0"/>
              </a:rPr>
              <a:t>MỤC TIÊU</a:t>
            </a: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534309" y="1765135"/>
            <a:ext cx="2542005" cy="1830244"/>
          </a:xfrm>
          <a:prstGeom prst="rect">
            <a:avLst/>
          </a:prstGeom>
        </p:spPr>
      </p:pic>
      <p:pic>
        <p:nvPicPr>
          <p:cNvPr id="27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xmlns="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-259081" y="4481446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9148" y="808493"/>
            <a:ext cx="15963615" cy="8379566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9333283"/>
            <a:ext cx="943675" cy="1080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27102">
            <a:off x="605974" y="6656530"/>
            <a:ext cx="589037" cy="6741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4885065" y="-223013"/>
            <a:ext cx="943675" cy="10800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-243650" y="1129190"/>
            <a:ext cx="943675" cy="10800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069126" y="3187916"/>
            <a:ext cx="471838" cy="540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257096">
            <a:off x="1321179" y="-871287"/>
            <a:ext cx="1572616" cy="1799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17145789" y="6093681"/>
            <a:ext cx="1572616" cy="17998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114185" y="4243576"/>
            <a:ext cx="1572616" cy="1799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4761666" y="9659249"/>
            <a:ext cx="471838" cy="54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7023381" y="4873493"/>
            <a:ext cx="471838" cy="5400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311854">
            <a:off x="8767993" y="-434660"/>
            <a:ext cx="1313529" cy="1503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1771680" y="116374"/>
            <a:ext cx="471838" cy="5400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00000">
            <a:off x="17381125" y="2035021"/>
            <a:ext cx="471838" cy="5400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3508654" y="9504967"/>
            <a:ext cx="943675" cy="10800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2676534" y="-1174080"/>
            <a:ext cx="1604161" cy="1835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6525372" y="523177"/>
            <a:ext cx="752369" cy="8610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39743">
            <a:off x="7875296" y="9145058"/>
            <a:ext cx="1572616" cy="1799847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xmlns="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1318075" y="2713050"/>
            <a:ext cx="5663692" cy="81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10481" y="1807733"/>
                <a:ext cx="13748819" cy="9023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6500" b="1" u="sng" dirty="0" err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Bài</a:t>
                </a:r>
                <a:r>
                  <a:rPr lang="en-US" sz="6500" b="1" u="sng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 1</a:t>
                </a:r>
                <a:r>
                  <a:rPr lang="en-US" sz="65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rench Vanilla" panose="02040603050506020204" pitchFamily="18" charset="0"/>
                  </a:rPr>
                  <a:t>: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xung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quanh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diện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tích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</a:p>
              <a:p>
                <a:pPr algn="just"/>
                <a:r>
                  <a:rPr lang="en-US" sz="6500" b="1" dirty="0" err="1">
                    <a:latin typeface="UTM French Vanilla" panose="02040603050506020204" pitchFamily="18" charset="0"/>
                  </a:rPr>
                  <a:t>toàn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phần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của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hình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hộp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chữ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nhật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có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: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a.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dài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25dm,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rộng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1,5m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cao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18 dm.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b.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dài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m,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rộng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và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chiều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</a:p>
              <a:p>
                <a:pPr algn="just"/>
                <a:r>
                  <a:rPr lang="en-US" sz="6500" b="1" dirty="0">
                    <a:latin typeface="UTM French Vanilla" panose="02040603050506020204" pitchFamily="18" charset="0"/>
                  </a:rPr>
                  <a:t>	</a:t>
                </a:r>
                <a:r>
                  <a:rPr lang="en-US" sz="6500" b="1" dirty="0" err="1">
                    <a:latin typeface="UTM French Vanilla" panose="02040603050506020204" pitchFamily="18" charset="0"/>
                  </a:rPr>
                  <a:t>cao</a:t>
                </a:r>
                <a:r>
                  <a:rPr lang="en-US" sz="6500" b="1" dirty="0">
                    <a:latin typeface="UTM French Vanill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500" b="1" dirty="0">
                    <a:latin typeface="UTM French Vanilla" panose="02040603050506020204" pitchFamily="18" charset="0"/>
                  </a:rPr>
                  <a:t>m.</a:t>
                </a:r>
              </a:p>
              <a:p>
                <a:pPr algn="just"/>
                <a:endParaRPr lang="en-US" sz="6500" b="1" dirty="0">
                  <a:latin typeface="UTM French Vanilla" panose="02040603050506020204" pitchFamily="18" charset="0"/>
                </a:endParaRPr>
              </a:p>
              <a:p>
                <a:pPr algn="just"/>
                <a:endParaRPr lang="en-US" sz="6500" b="1" dirty="0">
                  <a:latin typeface="UTM French Vanilla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481" y="1807733"/>
                <a:ext cx="13748819" cy="9023304"/>
              </a:xfrm>
              <a:prstGeom prst="rect">
                <a:avLst/>
              </a:prstGeom>
              <a:blipFill rotWithShape="0">
                <a:blip r:embed="rId14"/>
                <a:stretch>
                  <a:fillRect l="-3016" t="-2432" r="-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891311">
            <a:off x="16051229" y="8495274"/>
            <a:ext cx="1604161" cy="18359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23051" y="1837635"/>
            <a:ext cx="623439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xung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quanh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128193" y="1828048"/>
            <a:ext cx="263726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diện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endParaRPr lang="en-US" sz="65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09625" y="2808300"/>
            <a:ext cx="310052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toàn</a:t>
            </a:r>
            <a:r>
              <a:rPr lang="en-US" sz="6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phần</a:t>
            </a:r>
            <a:endParaRPr lang="en-US" sz="6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44" grpId="0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402</TotalTime>
  <Words>1067</Words>
  <Application>Microsoft Office PowerPoint</Application>
  <PresentationFormat>Custom</PresentationFormat>
  <Paragraphs>210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UTM Alba Matter</vt:lpstr>
      <vt:lpstr>Arial</vt:lpstr>
      <vt:lpstr>Cambria Math</vt:lpstr>
      <vt:lpstr>Calibri</vt:lpstr>
      <vt:lpstr>HP-087</vt:lpstr>
      <vt:lpstr>Times New Roman</vt:lpstr>
      <vt:lpstr>UTM Ambrose</vt:lpstr>
      <vt:lpstr>UTM Fleur</vt:lpstr>
      <vt:lpstr>UTM French Vanilla</vt:lpstr>
      <vt:lpstr>iCiel Cadena</vt:lpstr>
      <vt:lpstr>UTM Azuki</vt:lpstr>
      <vt:lpstr>UTM Isadora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watching!</dc:title>
  <dc:subject>9Slide.vn</dc:subject>
  <dc:creator>HP</dc:creator>
  <dc:description>9Slide.vn</dc:description>
  <cp:lastModifiedBy>WIN10</cp:lastModifiedBy>
  <cp:revision>151</cp:revision>
  <dcterms:created xsi:type="dcterms:W3CDTF">2006-08-16T00:00:00Z</dcterms:created>
  <dcterms:modified xsi:type="dcterms:W3CDTF">2022-02-05T16:56:10Z</dcterms:modified>
  <cp:category>9Slide.vn</cp:category>
  <dc:identifier>DAEwt2jdhJo</dc:identifier>
</cp:coreProperties>
</file>