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2" r:id="rId3"/>
    <p:sldId id="279" r:id="rId4"/>
    <p:sldId id="284" r:id="rId5"/>
    <p:sldId id="285" r:id="rId6"/>
    <p:sldId id="286" r:id="rId7"/>
    <p:sldId id="258" r:id="rId8"/>
    <p:sldId id="259" r:id="rId9"/>
    <p:sldId id="260" r:id="rId10"/>
    <p:sldId id="288" r:id="rId11"/>
    <p:sldId id="262" r:id="rId12"/>
    <p:sldId id="261" r:id="rId13"/>
    <p:sldId id="264" r:id="rId14"/>
    <p:sldId id="289" r:id="rId15"/>
    <p:sldId id="290" r:id="rId16"/>
    <p:sldId id="263" r:id="rId17"/>
    <p:sldId id="291" r:id="rId18"/>
    <p:sldId id="292" r:id="rId19"/>
    <p:sldId id="294" r:id="rId20"/>
    <p:sldId id="295" r:id="rId21"/>
    <p:sldId id="296" r:id="rId22"/>
    <p:sldId id="297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735"/>
    <a:srgbClr val="007300"/>
    <a:srgbClr val="DC9339"/>
    <a:srgbClr val="9A0000"/>
    <a:srgbClr val="800000"/>
    <a:srgbClr val="68381B"/>
    <a:srgbClr val="31615B"/>
    <a:srgbClr val="7E992B"/>
    <a:srgbClr val="C0481D"/>
    <a:srgbClr val="F3E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374" autoAdjust="0"/>
  </p:normalViewPr>
  <p:slideViewPr>
    <p:cSldViewPr snapToGrid="0">
      <p:cViewPr>
        <p:scale>
          <a:sx n="60" d="100"/>
          <a:sy n="60" d="100"/>
        </p:scale>
        <p:origin x="648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368CD-EDA0-4557-8CCD-01E34842B33F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F4FAC-5A3A-4B2D-A0C4-2475F2E2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8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79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28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96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6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61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77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17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146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9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53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3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con vật</a:t>
            </a:r>
            <a:r>
              <a:rPr lang="en-US" altLang="zh-CN" baseline="0"/>
              <a:t> ra slide câu hỏi.</a:t>
            </a:r>
          </a:p>
          <a:p>
            <a:r>
              <a:rPr lang="en-US" altLang="zh-CN" baseline="0"/>
              <a:t>Click thang sang slide bài mới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5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33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961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96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3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9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94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02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6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Google Shape;11;p18"/>
          <p:cNvSpPr/>
          <p:nvPr userDrawn="1"/>
        </p:nvSpPr>
        <p:spPr>
          <a:xfrm>
            <a:off x="-3791024" y="-377140"/>
            <a:ext cx="1109469" cy="1184250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;p18">
            <a:extLst>
              <a:ext uri="{FF2B5EF4-FFF2-40B4-BE49-F238E27FC236}">
                <a16:creationId xmlns:a16="http://schemas.microsoft.com/office/drawing/2014/main" id="{A71186AF-6845-4D54-BD8C-9FCF98166E01}"/>
              </a:ext>
            </a:extLst>
          </p:cNvPr>
          <p:cNvSpPr/>
          <p:nvPr userDrawn="1"/>
        </p:nvSpPr>
        <p:spPr>
          <a:xfrm>
            <a:off x="15106576" y="6129350"/>
            <a:ext cx="1109469" cy="1184250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F31AA-1294-48DD-8013-80517B703C7F}"/>
              </a:ext>
            </a:extLst>
          </p:cNvPr>
          <p:cNvSpPr txBox="1"/>
          <p:nvPr userDrawn="1"/>
        </p:nvSpPr>
        <p:spPr>
          <a:xfrm>
            <a:off x="2921968" y="7733069"/>
            <a:ext cx="5688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>
                <a:solidFill>
                  <a:srgbClr val="001A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EduFive - THIẾT KẾ GIÁO ÁN ĐIỆN TỬ LỚP 5 </a:t>
            </a:r>
          </a:p>
          <a:p>
            <a:pPr algn="ctr"/>
            <a:r>
              <a:rPr lang="en-US" b="1" i="0">
                <a:solidFill>
                  <a:srgbClr val="001A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 CẨM: </a:t>
            </a:r>
            <a:r>
              <a:rPr lang="en-US" b="1" i="0" u="sng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090 260 9443</a:t>
            </a:r>
            <a:r>
              <a:rPr lang="en-US" b="1" i="0">
                <a:solidFill>
                  <a:srgbClr val="001A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(ZALO , FACEBOOK)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slide" Target="slide3.xml"/><Relationship Id="rId9" Type="http://schemas.openxmlformats.org/officeDocument/2006/relationships/image" Target="../media/image7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slide" Target="slide2.xml"/><Relationship Id="rId12" Type="http://schemas.openxmlformats.org/officeDocument/2006/relationships/image" Target="../media/image8.pn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jpe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10.png"/><Relationship Id="rId1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10.png"/><Relationship Id="rId1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0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7" y="679782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3192539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40" y="1264207"/>
            <a:ext cx="86869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rie Black" panose="02040603050506020204" pitchFamily="18" charset="0"/>
                <a:ea typeface="浪漫雅圆" panose="02010601040101010101" pitchFamily="2" charset="-122"/>
              </a:rPr>
              <a:t>LUYỆN TẬP</a:t>
            </a:r>
            <a:endParaRPr lang="zh-CN" alt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rie Black" panose="02040603050506020204" pitchFamily="18" charset="0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4557077" y="3095480"/>
            <a:ext cx="3714198" cy="834308"/>
            <a:chOff x="4444735" y="3418031"/>
            <a:chExt cx="3714198" cy="47398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>
                <a:latin typeface="UTM Colossalis" panose="020406030505060202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7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Trang: 72</a:t>
              </a:r>
              <a:endParaRPr lang="zh-CN" altLang="en-US" sz="4800" dirty="0">
                <a:ln w="0"/>
                <a:solidFill>
                  <a:schemeClr val="bg1"/>
                </a:solidFill>
                <a:latin typeface="UTM Colossalis" panose="02040603050506020204" pitchFamily="18" charset="0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035636" y="156562"/>
            <a:ext cx="42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16C78"/>
                </a:solidFill>
                <a:latin typeface="UTM Akashi" panose="020406030505060202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7581" y="-41646"/>
            <a:ext cx="2848140" cy="721428"/>
          </a:xfrm>
          <a:prstGeom prst="roundRect">
            <a:avLst/>
          </a:prstGeom>
          <a:solidFill>
            <a:srgbClr val="DC9339"/>
          </a:solidFill>
          <a:ln>
            <a:solidFill>
              <a:srgbClr val="DC9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CV 3969: không dạy bài này</a:t>
            </a:r>
          </a:p>
        </p:txBody>
      </p:sp>
    </p:spTree>
    <p:extLst>
      <p:ext uri="{BB962C8B-B14F-4D97-AF65-F5344CB8AC3E}">
        <p14:creationId xmlns:p14="http://schemas.microsoft.com/office/powerpoint/2010/main" val="38617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7" y="1232818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78892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70553"/>
            <a:ext cx="12192000" cy="1838824"/>
          </a:xfrm>
          <a:prstGeom prst="rect">
            <a:avLst/>
          </a:prstGeom>
        </p:spPr>
      </p:pic>
      <p:pic>
        <p:nvPicPr>
          <p:cNvPr id="46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rgbClr val="FFB3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05" y="644906"/>
            <a:ext cx="4703267" cy="1277942"/>
          </a:xfrm>
          <a:prstGeom prst="rect">
            <a:avLst/>
          </a:prstGeom>
        </p:spPr>
      </p:pic>
      <p:sp>
        <p:nvSpPr>
          <p:cNvPr id="47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4440323" y="868378"/>
            <a:ext cx="331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i="1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Bài </a:t>
            </a: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1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4800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T</a:t>
            </a: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BF2735"/>
              </a:solidFill>
              <a:effectLst/>
              <a:uLnTx/>
              <a:uFillTx/>
              <a:latin typeface="UTM Aurora" panose="02040603050506020204" pitchFamily="18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11596" y="2468348"/>
                <a:ext cx="38608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100 + 7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96" y="2468348"/>
                <a:ext cx="3860800" cy="892552"/>
              </a:xfrm>
              <a:prstGeom prst="rect">
                <a:avLst/>
              </a:prstGeom>
              <a:blipFill>
                <a:blip r:embed="rId9"/>
                <a:stretch>
                  <a:fillRect l="-4897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79007" y="1848487"/>
            <a:ext cx="5660571" cy="2815028"/>
            <a:chOff x="5181600" y="1635057"/>
            <a:chExt cx="5660571" cy="2815028"/>
          </a:xfrm>
        </p:grpSpPr>
        <p:sp>
          <p:nvSpPr>
            <p:cNvPr id="3" name="Cloud 2"/>
            <p:cNvSpPr/>
            <p:nvPr/>
          </p:nvSpPr>
          <p:spPr>
            <a:xfrm>
              <a:off x="5181600" y="1635057"/>
              <a:ext cx="5660571" cy="2815028"/>
            </a:xfrm>
            <a:prstGeom prst="cloud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77581" y="2239027"/>
              <a:ext cx="4659405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viết được kết quả của phép cộng này, trước hết ta cần làm gì?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5365510" y="2127206"/>
                <a:ext cx="5255386" cy="20426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BF273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phải viết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BF273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BF2735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BF2735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BF273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dưới dạng số thập phân.</a:t>
                </a: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510" y="2127206"/>
                <a:ext cx="5255386" cy="2042687"/>
              </a:xfrm>
              <a:prstGeom prst="roundRect">
                <a:avLst/>
              </a:prstGeom>
              <a:blipFill>
                <a:blip r:embed="rId10"/>
                <a:stretch>
                  <a:fillRect r="-928" b="-1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546077" y="347020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100 + 7 + 0,08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66995" y="4246509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107,008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03276" y="2516211"/>
                <a:ext cx="386080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35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76" y="2516211"/>
                <a:ext cx="3860800" cy="900824"/>
              </a:xfrm>
              <a:prstGeom prst="rect">
                <a:avLst/>
              </a:prstGeom>
              <a:blipFill>
                <a:blip r:embed="rId11"/>
                <a:stretch>
                  <a:fillRect l="-4897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083333" y="3513537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35 + 0,5 + 0,03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83333" y="418843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35,53</a:t>
            </a:r>
          </a:p>
        </p:txBody>
      </p:sp>
    </p:spTree>
    <p:extLst>
      <p:ext uri="{BB962C8B-B14F-4D97-AF65-F5344CB8AC3E}">
        <p14:creationId xmlns:p14="http://schemas.microsoft.com/office/powerpoint/2010/main" val="25091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" grpId="0"/>
      <p:bldP spid="7" grpId="0"/>
      <p:bldP spid="7" grpId="1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788921"/>
            <a:ext cx="12192000" cy="10812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94251" y="1769744"/>
            <a:ext cx="857976" cy="831120"/>
            <a:chOff x="3910897" y="938251"/>
            <a:chExt cx="1045079" cy="989259"/>
          </a:xfrm>
        </p:grpSpPr>
        <p:sp>
          <p:nvSpPr>
            <p:cNvPr id="3" name="Oval 2"/>
            <p:cNvSpPr/>
            <p:nvPr/>
          </p:nvSpPr>
          <p:spPr>
            <a:xfrm>
              <a:off x="3910897" y="940539"/>
              <a:ext cx="1045079" cy="986971"/>
            </a:xfrm>
            <a:prstGeom prst="ellipse">
              <a:avLst/>
            </a:prstGeom>
            <a:solidFill>
              <a:srgbClr val="68381B"/>
            </a:solidFill>
            <a:ln>
              <a:solidFill>
                <a:srgbClr val="6838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文本框 39">
              <a:extLst>
                <a:ext uri="{FF2B5EF4-FFF2-40B4-BE49-F238E27FC236}">
                  <a16:creationId xmlns:a16="http://schemas.microsoft.com/office/drawing/2014/main" id="{1F70942B-9272-45C2-A1F5-56BFFCDE0460}"/>
                </a:ext>
              </a:extLst>
            </p:cNvPr>
            <p:cNvSpPr txBox="1"/>
            <p:nvPr/>
          </p:nvSpPr>
          <p:spPr>
            <a:xfrm>
              <a:off x="4129125" y="938251"/>
              <a:ext cx="751257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52227" y="2313704"/>
            <a:ext cx="638629" cy="1496316"/>
          </a:xfrm>
          <a:prstGeom prst="roundRect">
            <a:avLst/>
          </a:prstGeom>
          <a:solidFill>
            <a:srgbClr val="3161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19649" y="1480653"/>
                <a:ext cx="329289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4,35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649" y="1480653"/>
                <a:ext cx="3292890" cy="981423"/>
              </a:xfrm>
              <a:prstGeom prst="rect">
                <a:avLst/>
              </a:prstGeom>
              <a:blipFill>
                <a:blip r:embed="rId6"/>
                <a:stretch>
                  <a:fillRect l="-6667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48327" y="3608574"/>
                <a:ext cx="329289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14,09 …  1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27" y="3608574"/>
                <a:ext cx="3292890" cy="978538"/>
              </a:xfrm>
              <a:prstGeom prst="rect">
                <a:avLst/>
              </a:prstGeom>
              <a:blipFill>
                <a:blip r:embed="rId7"/>
                <a:stretch>
                  <a:fillRect l="-648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384623" y="1480653"/>
                <a:ext cx="329289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2,2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623" y="1480653"/>
                <a:ext cx="3292890" cy="981487"/>
              </a:xfrm>
              <a:prstGeom prst="rect">
                <a:avLst/>
              </a:prstGeom>
              <a:blipFill>
                <a:blip r:embed="rId8"/>
                <a:stretch>
                  <a:fillRect l="-647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202171" y="3584811"/>
                <a:ext cx="329289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𝟕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…  7,15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171" y="3584811"/>
                <a:ext cx="3292890" cy="978538"/>
              </a:xfrm>
              <a:prstGeom prst="rect">
                <a:avLst/>
              </a:prstGeom>
              <a:blipFill>
                <a:blip r:embed="rId9"/>
                <a:stretch>
                  <a:fillRect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4093028" y="203200"/>
            <a:ext cx="5878285" cy="1059543"/>
          </a:xfrm>
          <a:prstGeom prst="roundRect">
            <a:avLst/>
          </a:prstGeom>
          <a:solidFill>
            <a:srgbClr val="6838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các phép so sánh, ta cần phải làm gì?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6683" y="261191"/>
            <a:ext cx="5050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cần chuyển hỗn số thành số thập phân.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31D9F40-C1CF-45BA-98DA-FF50C3360174}"/>
              </a:ext>
            </a:extLst>
          </p:cNvPr>
          <p:cNvSpPr/>
          <p:nvPr/>
        </p:nvSpPr>
        <p:spPr>
          <a:xfrm rot="5400000">
            <a:off x="3689386" y="2027523"/>
            <a:ext cx="193745" cy="1047200"/>
          </a:xfrm>
          <a:prstGeom prst="rightBrace">
            <a:avLst>
              <a:gd name="adj1" fmla="val 2536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727921" y="2740352"/>
                <a:ext cx="273021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4,6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21" y="2740352"/>
                <a:ext cx="2730214" cy="803682"/>
              </a:xfrm>
              <a:prstGeom prst="rect">
                <a:avLst/>
              </a:prstGeom>
              <a:blipFill>
                <a:blip r:embed="rId10"/>
                <a:stretch>
                  <a:fillRect l="-5580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342611" y="2698123"/>
            <a:ext cx="121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9859" y="1556311"/>
            <a:ext cx="841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531D9F40-C1CF-45BA-98DA-FF50C3360174}"/>
              </a:ext>
            </a:extLst>
          </p:cNvPr>
          <p:cNvSpPr/>
          <p:nvPr/>
        </p:nvSpPr>
        <p:spPr>
          <a:xfrm rot="5400000">
            <a:off x="8806688" y="2002790"/>
            <a:ext cx="193745" cy="1047200"/>
          </a:xfrm>
          <a:prstGeom prst="rightBrace">
            <a:avLst>
              <a:gd name="adj1" fmla="val 2536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43073" y="2664468"/>
                <a:ext cx="376817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2,04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073" y="2664468"/>
                <a:ext cx="3768176" cy="803682"/>
              </a:xfrm>
              <a:prstGeom prst="rect">
                <a:avLst/>
              </a:prstGeom>
              <a:blipFill>
                <a:blip r:embed="rId11"/>
                <a:stretch>
                  <a:fillRect l="-4039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8478932" y="2705272"/>
            <a:ext cx="121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27702" y="1534381"/>
            <a:ext cx="841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26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 r="49167"/>
          <a:stretch/>
        </p:blipFill>
        <p:spPr>
          <a:xfrm>
            <a:off x="0" y="5019176"/>
            <a:ext cx="6197600" cy="1838824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 r="49167"/>
          <a:stretch/>
        </p:blipFill>
        <p:spPr>
          <a:xfrm flipH="1">
            <a:off x="5892796" y="5006566"/>
            <a:ext cx="6197600" cy="1838824"/>
          </a:xfrm>
          <a:prstGeom prst="rect">
            <a:avLst/>
          </a:prstGeom>
        </p:spPr>
      </p:pic>
      <p:sp>
        <p:nvSpPr>
          <p:cNvPr id="29" name="Right Brace 28">
            <a:extLst>
              <a:ext uri="{FF2B5EF4-FFF2-40B4-BE49-F238E27FC236}">
                <a16:creationId xmlns:a16="http://schemas.microsoft.com/office/drawing/2014/main" id="{531D9F40-C1CF-45BA-98DA-FF50C3360174}"/>
              </a:ext>
            </a:extLst>
          </p:cNvPr>
          <p:cNvSpPr/>
          <p:nvPr/>
        </p:nvSpPr>
        <p:spPr>
          <a:xfrm rot="5400000">
            <a:off x="5912281" y="4128052"/>
            <a:ext cx="193745" cy="1047200"/>
          </a:xfrm>
          <a:prstGeom prst="rightBrace">
            <a:avLst>
              <a:gd name="adj1" fmla="val 2536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93154" y="4945710"/>
            <a:ext cx="121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5037" y="3670543"/>
            <a:ext cx="841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31D9F40-C1CF-45BA-98DA-FF50C3360174}"/>
              </a:ext>
            </a:extLst>
          </p:cNvPr>
          <p:cNvSpPr/>
          <p:nvPr/>
        </p:nvSpPr>
        <p:spPr>
          <a:xfrm rot="5400000">
            <a:off x="8628898" y="4100605"/>
            <a:ext cx="193745" cy="1047200"/>
          </a:xfrm>
          <a:prstGeom prst="rightBrace">
            <a:avLst>
              <a:gd name="adj1" fmla="val 2536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626489" y="4897812"/>
                <a:ext cx="4051024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7,15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489" y="4897812"/>
                <a:ext cx="4051024" cy="834716"/>
              </a:xfrm>
              <a:prstGeom prst="rect">
                <a:avLst/>
              </a:prstGeom>
              <a:blipFill>
                <a:blip r:embed="rId13"/>
                <a:stretch>
                  <a:fillRect l="-3759" b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9353603" y="3689274"/>
            <a:ext cx="841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93867" y="4945266"/>
            <a:ext cx="121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7,15</a:t>
            </a:r>
          </a:p>
        </p:txBody>
      </p:sp>
    </p:spTree>
    <p:extLst>
      <p:ext uri="{BB962C8B-B14F-4D97-AF65-F5344CB8AC3E}">
        <p14:creationId xmlns:p14="http://schemas.microsoft.com/office/powerpoint/2010/main" val="2973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3" grpId="0"/>
      <p:bldP spid="14" grpId="0"/>
      <p:bldP spid="16" grpId="0"/>
      <p:bldP spid="8" grpId="0" animBg="1"/>
      <p:bldP spid="8" grpId="1" animBg="1"/>
      <p:bldP spid="10" grpId="0"/>
      <p:bldP spid="18" grpId="0" animBg="1"/>
      <p:bldP spid="20" grpId="0"/>
      <p:bldP spid="20" grpId="1"/>
      <p:bldP spid="21" grpId="0"/>
      <p:bldP spid="17" grpId="0"/>
      <p:bldP spid="22" grpId="0" animBg="1"/>
      <p:bldP spid="23" grpId="0"/>
      <p:bldP spid="23" grpId="1"/>
      <p:bldP spid="24" grpId="0"/>
      <p:bldP spid="25" grpId="0"/>
      <p:bldP spid="29" grpId="0" animBg="1"/>
      <p:bldP spid="31" grpId="0"/>
      <p:bldP spid="32" grpId="0"/>
      <p:bldP spid="33" grpId="0" animBg="1"/>
      <p:bldP spid="34" grpId="0"/>
      <p:bldP spid="34" grpId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8730620" y="2520320"/>
            <a:ext cx="2640937" cy="9925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33,14 : 58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016931" y="2451490"/>
            <a:ext cx="2640937" cy="992500"/>
          </a:xfrm>
          <a:prstGeom prst="roundRect">
            <a:avLst/>
          </a:prstGeom>
          <a:solidFill>
            <a:srgbClr val="BF2735"/>
          </a:solidFill>
          <a:ln>
            <a:solidFill>
              <a:srgbClr val="BF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6,251 : 7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310282"/>
            <a:ext cx="8998858" cy="20106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4" y="1464126"/>
            <a:ext cx="2232236" cy="39207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79217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2525486" y="550786"/>
            <a:ext cx="9376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số dư của phép chia, nếu chỉ lấy đến hai chữ số ở phần thập phân của thương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933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iṧļíḑè">
            <a:extLst>
              <a:ext uri="{FF2B5EF4-FFF2-40B4-BE49-F238E27FC236}">
                <a16:creationId xmlns:a16="http://schemas.microsoft.com/office/drawing/2014/main" id="{3F9B452A-DDDA-4852-97D2-BA5D4C615485}"/>
              </a:ext>
            </a:extLst>
          </p:cNvPr>
          <p:cNvSpPr/>
          <p:nvPr/>
        </p:nvSpPr>
        <p:spPr>
          <a:xfrm>
            <a:off x="8117505" y="2577354"/>
            <a:ext cx="951005" cy="844823"/>
          </a:xfrm>
          <a:prstGeom prst="ellipse">
            <a:avLst/>
          </a:prstGeom>
          <a:solidFill>
            <a:srgbClr val="007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iṩḷîḓe">
            <a:extLst>
              <a:ext uri="{FF2B5EF4-FFF2-40B4-BE49-F238E27FC236}">
                <a16:creationId xmlns:a16="http://schemas.microsoft.com/office/drawing/2014/main" id="{A76BB9AD-3CFF-4302-AD31-9C021779885D}"/>
              </a:ext>
            </a:extLst>
          </p:cNvPr>
          <p:cNvSpPr/>
          <p:nvPr/>
        </p:nvSpPr>
        <p:spPr>
          <a:xfrm>
            <a:off x="3473823" y="2523110"/>
            <a:ext cx="901384" cy="802917"/>
          </a:xfrm>
          <a:prstGeom prst="ellipse">
            <a:avLst/>
          </a:prstGeom>
          <a:solidFill>
            <a:srgbClr val="BF27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93714" y="4187588"/>
            <a:ext cx="2848140" cy="992500"/>
          </a:xfrm>
          <a:prstGeom prst="roundRect">
            <a:avLst/>
          </a:prstGeom>
          <a:solidFill>
            <a:srgbClr val="DC9339"/>
          </a:solidFill>
          <a:ln>
            <a:solidFill>
              <a:srgbClr val="DC9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375,23 : 69</a:t>
            </a:r>
          </a:p>
        </p:txBody>
      </p:sp>
      <p:sp>
        <p:nvSpPr>
          <p:cNvPr id="25" name="iśļïďe">
            <a:extLst>
              <a:ext uri="{FF2B5EF4-FFF2-40B4-BE49-F238E27FC236}">
                <a16:creationId xmlns:a16="http://schemas.microsoft.com/office/drawing/2014/main" id="{2668845E-FB17-4540-9C4B-1FAC3C8D2E0D}"/>
              </a:ext>
            </a:extLst>
          </p:cNvPr>
          <p:cNvSpPr/>
          <p:nvPr/>
        </p:nvSpPr>
        <p:spPr>
          <a:xfrm>
            <a:off x="5808325" y="4291726"/>
            <a:ext cx="915681" cy="823810"/>
          </a:xfrm>
          <a:prstGeom prst="ellipse">
            <a:avLst/>
          </a:prstGeom>
          <a:solidFill>
            <a:srgbClr val="DC933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189803" y="1648518"/>
            <a:ext cx="7971683" cy="15513"/>
          </a:xfrm>
          <a:prstGeom prst="line">
            <a:avLst/>
          </a:prstGeom>
          <a:ln w="28575">
            <a:solidFill>
              <a:srgbClr val="BF2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 animBg="1"/>
      <p:bldP spid="12" grpId="0"/>
      <p:bldP spid="16" grpId="0" animBg="1"/>
      <p:bldP spid="24" grpId="0" animBg="1"/>
      <p:bldP spid="27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0" y="1400684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470"/>
            <a:ext cx="2346240" cy="12776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50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1885171" y="241538"/>
            <a:ext cx="9363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số dư của phép chia, nếu chỉ lấy đến hai chữ số ở phần thập phân của thương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933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064430" y="1756326"/>
            <a:ext cx="2640937" cy="992500"/>
          </a:xfrm>
          <a:prstGeom prst="roundRect">
            <a:avLst/>
          </a:prstGeom>
          <a:solidFill>
            <a:srgbClr val="BF2735"/>
          </a:solidFill>
          <a:ln>
            <a:solidFill>
              <a:srgbClr val="BF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6,251 : 7</a:t>
            </a:r>
          </a:p>
        </p:txBody>
      </p:sp>
      <p:sp>
        <p:nvSpPr>
          <p:cNvPr id="54" name="iṩḷîḓe">
            <a:extLst>
              <a:ext uri="{FF2B5EF4-FFF2-40B4-BE49-F238E27FC236}">
                <a16:creationId xmlns:a16="http://schemas.microsoft.com/office/drawing/2014/main" id="{A76BB9AD-3CFF-4302-AD31-9C021779885D}"/>
              </a:ext>
            </a:extLst>
          </p:cNvPr>
          <p:cNvSpPr/>
          <p:nvPr/>
        </p:nvSpPr>
        <p:spPr>
          <a:xfrm>
            <a:off x="1521322" y="1827946"/>
            <a:ext cx="901384" cy="802917"/>
          </a:xfrm>
          <a:prstGeom prst="ellipse">
            <a:avLst/>
          </a:prstGeom>
          <a:solidFill>
            <a:srgbClr val="BF27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4729" y="1970773"/>
            <a:ext cx="126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6,251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9395" y="2021263"/>
            <a:ext cx="990600" cy="1219200"/>
            <a:chOff x="7311572" y="3349171"/>
            <a:chExt cx="990600" cy="1219200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7311572" y="3349171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7311572" y="3904342"/>
              <a:ext cx="9906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6849394" y="1983571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49394" y="2573260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84728" y="2490719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14981" y="2483487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71644" y="2612937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8727" y="2563693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12099" y="3008059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168951" y="3000049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06577" y="2570064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159905" y="3471454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424169" y="3472415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059914" y="4251644"/>
            <a:ext cx="3310275" cy="992500"/>
          </a:xfrm>
          <a:prstGeom prst="roundRect">
            <a:avLst/>
          </a:prstGeom>
          <a:solidFill>
            <a:srgbClr val="BF2735"/>
          </a:solidFill>
          <a:ln>
            <a:solidFill>
              <a:srgbClr val="BF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dư: 0,021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955641" y="21336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1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 animBg="1"/>
      <p:bldP spid="54" grpId="0" animBg="1"/>
      <p:bldP spid="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0" y="1400684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470"/>
            <a:ext cx="2346240" cy="12776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50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1885171" y="241538"/>
            <a:ext cx="9363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số dư của phép chia, nếu chỉ lấy đến hai chữ số ở phần thập phân của thương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933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4729" y="1970773"/>
            <a:ext cx="126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33,14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9395" y="2021263"/>
            <a:ext cx="990600" cy="1219200"/>
            <a:chOff x="7311572" y="3349171"/>
            <a:chExt cx="990600" cy="1219200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7311572" y="3349171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7311572" y="3904342"/>
              <a:ext cx="9906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6849394" y="1983571"/>
            <a:ext cx="110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49394" y="2573260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79786" y="2459489"/>
            <a:ext cx="75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65146" y="2467109"/>
            <a:ext cx="442704" cy="660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71644" y="2612937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8727" y="2563693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805768" y="3022573"/>
            <a:ext cx="92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4 1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98925" y="3018283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06577" y="2570064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398925" y="3504158"/>
            <a:ext cx="568892" cy="65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940725" y="1758825"/>
            <a:ext cx="2640937" cy="9925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33,14 : 58</a:t>
            </a:r>
          </a:p>
        </p:txBody>
      </p:sp>
      <p:sp>
        <p:nvSpPr>
          <p:cNvPr id="26" name="iṧļíḑè">
            <a:extLst>
              <a:ext uri="{FF2B5EF4-FFF2-40B4-BE49-F238E27FC236}">
                <a16:creationId xmlns:a16="http://schemas.microsoft.com/office/drawing/2014/main" id="{3F9B452A-DDDA-4852-97D2-BA5D4C615485}"/>
              </a:ext>
            </a:extLst>
          </p:cNvPr>
          <p:cNvSpPr/>
          <p:nvPr/>
        </p:nvSpPr>
        <p:spPr>
          <a:xfrm>
            <a:off x="1327610" y="1815859"/>
            <a:ext cx="951005" cy="844823"/>
          </a:xfrm>
          <a:prstGeom prst="ellipse">
            <a:avLst/>
          </a:prstGeom>
          <a:solidFill>
            <a:srgbClr val="007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08328" y="4256103"/>
            <a:ext cx="2640937" cy="9925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dư: 0,08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173351" y="21336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0" y="1400684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470"/>
            <a:ext cx="2346240" cy="12776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50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1885171" y="241538"/>
            <a:ext cx="9363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DC933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số dư của phép chia, nếu chỉ lấy đến hai chữ số ở phần thập phân của thương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9339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121" y="1970773"/>
            <a:ext cx="16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375,23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49395" y="2021263"/>
            <a:ext cx="990600" cy="1219200"/>
            <a:chOff x="7311572" y="3349171"/>
            <a:chExt cx="990600" cy="1219200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7311572" y="3349171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H="1">
              <a:off x="7311572" y="3904342"/>
              <a:ext cx="9906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6938610" y="1984532"/>
            <a:ext cx="110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49394" y="2573260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78188" y="2459489"/>
            <a:ext cx="75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34520" y="2452595"/>
            <a:ext cx="442704" cy="660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71644" y="2612937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8727" y="2563693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89656" y="3022573"/>
            <a:ext cx="92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2 6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282813" y="3018283"/>
            <a:ext cx="54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06577" y="2570064"/>
            <a:ext cx="512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080323" y="3506025"/>
            <a:ext cx="93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06650" y="1602461"/>
            <a:ext cx="2848140" cy="992500"/>
          </a:xfrm>
          <a:prstGeom prst="roundRect">
            <a:avLst/>
          </a:prstGeom>
          <a:solidFill>
            <a:srgbClr val="DC9339"/>
          </a:solidFill>
          <a:ln>
            <a:solidFill>
              <a:srgbClr val="DC9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375,23 : 69</a:t>
            </a:r>
          </a:p>
        </p:txBody>
      </p:sp>
      <p:sp>
        <p:nvSpPr>
          <p:cNvPr id="28" name="iśļïďe">
            <a:extLst>
              <a:ext uri="{FF2B5EF4-FFF2-40B4-BE49-F238E27FC236}">
                <a16:creationId xmlns:a16="http://schemas.microsoft.com/office/drawing/2014/main" id="{2668845E-FB17-4540-9C4B-1FAC3C8D2E0D}"/>
              </a:ext>
            </a:extLst>
          </p:cNvPr>
          <p:cNvSpPr/>
          <p:nvPr/>
        </p:nvSpPr>
        <p:spPr>
          <a:xfrm>
            <a:off x="1321261" y="1706599"/>
            <a:ext cx="915681" cy="823810"/>
          </a:xfrm>
          <a:prstGeom prst="ellipse">
            <a:avLst/>
          </a:prstGeom>
          <a:solidFill>
            <a:srgbClr val="DC933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53154" y="4272538"/>
            <a:ext cx="2848140" cy="992500"/>
          </a:xfrm>
          <a:prstGeom prst="roundRect">
            <a:avLst/>
          </a:prstGeom>
          <a:solidFill>
            <a:srgbClr val="DC9339"/>
          </a:solidFill>
          <a:ln>
            <a:solidFill>
              <a:srgbClr val="DC9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dư: 0,56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042725" y="21336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24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492141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72" y="1434105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399704" y="715443"/>
            <a:ext cx="40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P001 5Ha" panose="020B0603050302020204" pitchFamily="34" charset="-127"/>
                <a:ea typeface="HP001 5Ha" panose="020B0603050302020204" pitchFamily="34" charset="-127"/>
              </a:rPr>
              <a:t>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6191" y="2388453"/>
            <a:ext cx="42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0,8 x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1,2 x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8458" y="2373571"/>
            <a:ext cx="51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210 :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14,92 – 6,52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5200" y="3213008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c) 25 :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16 : 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9571" y="3200702"/>
            <a:ext cx="52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d) 6,2 x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43,18 + 18,82</a:t>
            </a:r>
          </a:p>
        </p:txBody>
      </p:sp>
    </p:spTree>
    <p:extLst>
      <p:ext uri="{BB962C8B-B14F-4D97-AF65-F5344CB8AC3E}">
        <p14:creationId xmlns:p14="http://schemas.microsoft.com/office/powerpoint/2010/main" val="38042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492141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72" y="1434105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399704" y="715443"/>
            <a:ext cx="40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P001 5Ha" panose="020B0603050302020204" pitchFamily="34" charset="-127"/>
                <a:ea typeface="HP001 5Ha" panose="020B0603050302020204" pitchFamily="34" charset="-127"/>
              </a:rPr>
              <a:t>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141" y="2031484"/>
            <a:ext cx="42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0,8 x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1,2 x 10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379873" y="3118245"/>
            <a:ext cx="369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22104" y="3110284"/>
            <a:ext cx="29766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12 : 0,8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95585" y="3710366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22104" y="3702219"/>
            <a:ext cx="185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01114" y="2601290"/>
            <a:ext cx="3160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0,8 x </a:t>
            </a:r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</a:p>
        </p:txBody>
      </p:sp>
    </p:spTree>
    <p:extLst>
      <p:ext uri="{BB962C8B-B14F-4D97-AF65-F5344CB8AC3E}">
        <p14:creationId xmlns:p14="http://schemas.microsoft.com/office/powerpoint/2010/main" val="40456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7" grpId="0"/>
      <p:bldP spid="18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492141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72" y="1434105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399704" y="715443"/>
            <a:ext cx="40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P001 5Ha" panose="020B0603050302020204" pitchFamily="34" charset="-127"/>
                <a:ea typeface="HP001 5Ha" panose="020B0603050302020204" pitchFamily="34" charset="-127"/>
              </a:rPr>
              <a:t>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7938" y="2039234"/>
            <a:ext cx="51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210 :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14,92 – 6,52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168044" y="3125975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587250" y="3104384"/>
            <a:ext cx="2417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210 : 8,4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168044" y="3691376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87250" y="3738614"/>
            <a:ext cx="185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25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884420" y="2584867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210 : </a:t>
            </a:r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     8,4</a:t>
            </a:r>
          </a:p>
        </p:txBody>
      </p:sp>
    </p:spTree>
    <p:extLst>
      <p:ext uri="{BB962C8B-B14F-4D97-AF65-F5344CB8AC3E}">
        <p14:creationId xmlns:p14="http://schemas.microsoft.com/office/powerpoint/2010/main" val="29542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492141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72" y="1434105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399704" y="715443"/>
            <a:ext cx="40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P001 5Ha" panose="020B0603050302020204" pitchFamily="34" charset="-127"/>
                <a:ea typeface="HP001 5Ha" panose="020B0603050302020204" pitchFamily="34" charset="-127"/>
              </a:rPr>
              <a:t>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9171" y="203923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c) 25 :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16 : 10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99704" y="2616872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25 : </a:t>
            </a:r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   1,6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7252" y="3100323"/>
            <a:ext cx="384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62627" y="3117823"/>
            <a:ext cx="2846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25 : 1,6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357252" y="3706108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03571" y="3706109"/>
            <a:ext cx="2412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15,625</a:t>
            </a:r>
          </a:p>
        </p:txBody>
      </p:sp>
    </p:spTree>
    <p:extLst>
      <p:ext uri="{BB962C8B-B14F-4D97-AF65-F5344CB8AC3E}">
        <p14:creationId xmlns:p14="http://schemas.microsoft.com/office/powerpoint/2010/main" val="676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0" grpId="0"/>
      <p:bldP spid="21" grpId="0"/>
      <p:bldP spid="2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7615" y="3033199"/>
            <a:ext cx="12192000" cy="365327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7" y="679782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hlinkClick r:id="rId4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3"/>
          <a:stretch/>
        </p:blipFill>
        <p:spPr>
          <a:xfrm rot="308152">
            <a:off x="2200268" y="3380559"/>
            <a:ext cx="1529471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68917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17615" y="5001070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hlinkClick r:id="rId11" action="ppaction://hlinksldjump"/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3143105" y="1183293"/>
            <a:ext cx="5983871" cy="2133217"/>
            <a:chOff x="2175062" y="3380793"/>
            <a:chExt cx="5983871" cy="44216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2175062" y="3380793"/>
              <a:ext cx="5922826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800">
                <a:latin typeface="UTM Colossalis" panose="020406030505060202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2175062" y="3419912"/>
              <a:ext cx="5983871" cy="32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Khởi động cùng </a:t>
              </a:r>
              <a:r>
                <a:rPr lang="en-US" altLang="zh-CN" sz="4800">
                  <a:ln w="0"/>
                  <a:solidFill>
                    <a:srgbClr val="DD5562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thỏ</a:t>
              </a:r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, </a:t>
              </a:r>
              <a:r>
                <a:rPr lang="en-US" altLang="zh-CN" sz="4800">
                  <a:ln w="0"/>
                  <a:solidFill>
                    <a:srgbClr val="F19DA7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mèo</a:t>
              </a:r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 và </a:t>
              </a:r>
              <a:r>
                <a:rPr lang="en-US" altLang="zh-CN" sz="4800">
                  <a:ln w="0"/>
                  <a:solidFill>
                    <a:srgbClr val="F5DE4E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cún con </a:t>
              </a:r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nhé.</a:t>
              </a:r>
              <a:endParaRPr lang="zh-CN" altLang="en-US" sz="4800" dirty="0">
                <a:ln w="0"/>
                <a:solidFill>
                  <a:schemeClr val="bg1"/>
                </a:solidFill>
                <a:latin typeface="UTM Colossalis" panose="02040603050506020204" pitchFamily="18" charset="0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035636" y="156562"/>
            <a:ext cx="42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16C78"/>
                </a:solidFill>
                <a:latin typeface="UTM Akashi" panose="020406030505060202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  <p:pic>
        <p:nvPicPr>
          <p:cNvPr id="17" name="图片 20">
            <a:hlinkClick r:id="rId13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8134" r="34481" b="-8134"/>
          <a:stretch/>
        </p:blipFill>
        <p:spPr>
          <a:xfrm rot="308152">
            <a:off x="3618309" y="3676433"/>
            <a:ext cx="1464932" cy="1521150"/>
          </a:xfrm>
          <a:prstGeom prst="rect">
            <a:avLst/>
          </a:prstGeom>
        </p:spPr>
      </p:pic>
      <p:pic>
        <p:nvPicPr>
          <p:cNvPr id="20" name="图片 20">
            <a:hlinkClick r:id="rId14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9" t="1900" r="-503" b="-1900"/>
          <a:stretch/>
        </p:blipFill>
        <p:spPr>
          <a:xfrm rot="308152">
            <a:off x="5125388" y="3760420"/>
            <a:ext cx="1464932" cy="15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492141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72" y="1434105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399704" y="715443"/>
            <a:ext cx="40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P001 5Ha" panose="020B0603050302020204" pitchFamily="34" charset="-127"/>
                <a:ea typeface="HP001 5Ha" panose="020B0603050302020204" pitchFamily="34" charset="-127"/>
              </a:rPr>
              <a:t>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9857" y="1879387"/>
            <a:ext cx="52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d) 6,2 x </a:t>
            </a:r>
            <a:r>
              <a:rPr 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43,18 + 18,82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58427" y="3119110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488475" y="3113288"/>
            <a:ext cx="3393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62 : 6,2 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958427" y="3743066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88558" y="3784142"/>
            <a:ext cx="185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10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782820" y="2492051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6,2 x </a:t>
            </a:r>
            <a:r>
              <a:rPr lang="en-US" altLang="en-US" sz="3600" b="1">
                <a:latin typeface="HP001 5Ha" panose="020B0603050302020204" pitchFamily="34" charset="-127"/>
                <a:ea typeface="HP001 5Ha" panose="020B0603050302020204" pitchFamily="34" charset="-127"/>
                <a:cs typeface="Times New Roman" panose="02020603050405020304" pitchFamily="18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    62</a:t>
            </a:r>
          </a:p>
        </p:txBody>
      </p:sp>
    </p:spTree>
    <p:extLst>
      <p:ext uri="{BB962C8B-B14F-4D97-AF65-F5344CB8AC3E}">
        <p14:creationId xmlns:p14="http://schemas.microsoft.com/office/powerpoint/2010/main" val="16088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7" y="679782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3192539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40" y="1151330"/>
            <a:ext cx="86869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rie Black" panose="02040603050506020204" pitchFamily="18" charset="0"/>
                <a:ea typeface="浪漫雅圆" panose="02010601040101010101" pitchFamily="2" charset="-122"/>
              </a:rPr>
              <a:t>LUYỆN TẬP</a:t>
            </a:r>
            <a:endParaRPr lang="zh-CN" alt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rie Black" panose="02040603050506020204" pitchFamily="18" charset="0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4299730" y="2957434"/>
            <a:ext cx="3714198" cy="834308"/>
            <a:chOff x="4444735" y="3418031"/>
            <a:chExt cx="3714198" cy="47398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>
                <a:latin typeface="UTM Colossalis" panose="020406030505060202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7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Trang: 72</a:t>
              </a:r>
              <a:endParaRPr lang="zh-CN" altLang="en-US" sz="4800" dirty="0">
                <a:ln w="0"/>
                <a:solidFill>
                  <a:schemeClr val="bg1"/>
                </a:solidFill>
                <a:latin typeface="UTM Colossalis" panose="02040603050506020204" pitchFamily="18" charset="0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035636" y="156562"/>
            <a:ext cx="42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16C78"/>
                </a:solidFill>
                <a:latin typeface="UTM Akashi" panose="020406030505060202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6660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7" y="679782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3192539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517802" y="1602042"/>
            <a:ext cx="86869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obster" panose="00000500000000000000" pitchFamily="2" charset="0"/>
                <a:ea typeface="浪漫雅圆" panose="02010601040101010101" pitchFamily="2" charset="-122"/>
              </a:rPr>
              <a:t>Tạm biệt các em!</a:t>
            </a:r>
            <a:endParaRPr lang="zh-CN" alt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Lobster" panose="00000500000000000000" pitchFamily="2" charset="0"/>
              <a:ea typeface="浪漫雅圆" panose="02010601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5636" y="156562"/>
            <a:ext cx="42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16C78"/>
                </a:solidFill>
                <a:latin typeface="UTM Akashi" panose="020406030505060202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95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" y="894824"/>
            <a:ext cx="10305381" cy="5312119"/>
          </a:xfrm>
          <a:prstGeom prst="rect">
            <a:avLst/>
          </a:prstGeom>
        </p:spPr>
      </p:pic>
      <p:pic>
        <p:nvPicPr>
          <p:cNvPr id="40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3"/>
          <a:stretch/>
        </p:blipFill>
        <p:spPr>
          <a:xfrm rot="308152">
            <a:off x="385923" y="3989521"/>
            <a:ext cx="2109662" cy="20981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5" y="345859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967169"/>
            <a:ext cx="12192000" cy="1838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39">
                <a:extLst>
                  <a:ext uri="{FF2B5EF4-FFF2-40B4-BE49-F238E27FC236}">
                    <a16:creationId xmlns:a16="http://schemas.microsoft.com/office/drawing/2014/main" id="{6B5CAA5F-BC42-4F8D-A4F4-D62BF5693694}"/>
                  </a:ext>
                </a:extLst>
              </p:cNvPr>
              <p:cNvSpPr txBox="1"/>
              <p:nvPr/>
            </p:nvSpPr>
            <p:spPr>
              <a:xfrm>
                <a:off x="1469365" y="1222582"/>
                <a:ext cx="9050163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EB701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zh-CN" sz="3200" b="1" i="0" u="none" strike="noStrike" kern="1200" cap="none" spc="0" normalizeH="0" noProof="0">
                    <a:ln>
                      <a:noFill/>
                    </a:ln>
                    <a:solidFill>
                      <a:srgbClr val="EB701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1: Chuyển hỗn số sau thành số thập phân: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EB701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EB701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EB701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3200" b="1" i="0" u="none" strike="noStrike" kern="1200" cap="none" spc="0" normalizeH="0" noProof="0">
                    <a:ln>
                      <a:noFill/>
                    </a:ln>
                    <a:solidFill>
                      <a:srgbClr val="EB701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701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39">
                <a:extLst>
                  <a:ext uri="{FF2B5EF4-FFF2-40B4-BE49-F238E27FC236}">
                    <a16:creationId xmlns:a16="http://schemas.microsoft.com/office/drawing/2014/main" id="{6B5CAA5F-BC42-4F8D-A4F4-D62BF5693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365" y="1222582"/>
                <a:ext cx="9050163" cy="803682"/>
              </a:xfrm>
              <a:prstGeom prst="rect">
                <a:avLst/>
              </a:prstGeom>
              <a:blipFill>
                <a:blip r:embed="rId13"/>
                <a:stretch>
                  <a:fillRect l="-202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719109" y="3944110"/>
            <a:ext cx="2126463" cy="646331"/>
            <a:chOff x="2719109" y="3944110"/>
            <a:chExt cx="2126463" cy="646331"/>
          </a:xfrm>
        </p:grpSpPr>
        <p:sp>
          <p:nvSpPr>
            <p:cNvPr id="50" name="Flowchart: Terminator 49"/>
            <p:cNvSpPr/>
            <p:nvPr/>
          </p:nvSpPr>
          <p:spPr>
            <a:xfrm>
              <a:off x="2719109" y="4011836"/>
              <a:ext cx="2126463" cy="556553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61988" y="3944110"/>
              <a:ext cx="900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3,5</a:t>
              </a:r>
            </a:p>
          </p:txBody>
        </p:sp>
      </p:grpSp>
      <p:sp>
        <p:nvSpPr>
          <p:cNvPr id="42" name="iṧļíḑè">
            <a:extLst>
              <a:ext uri="{FF2B5EF4-FFF2-40B4-BE49-F238E27FC236}">
                <a16:creationId xmlns:a16="http://schemas.microsoft.com/office/drawing/2014/main" id="{3F9B452A-DDDA-4852-97D2-BA5D4C615485}"/>
              </a:ext>
            </a:extLst>
          </p:cNvPr>
          <p:cNvSpPr/>
          <p:nvPr/>
        </p:nvSpPr>
        <p:spPr>
          <a:xfrm>
            <a:off x="2127306" y="3844865"/>
            <a:ext cx="951005" cy="84482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2257" y="2542133"/>
            <a:ext cx="2126463" cy="646331"/>
            <a:chOff x="2712257" y="2542133"/>
            <a:chExt cx="2126463" cy="646331"/>
          </a:xfrm>
        </p:grpSpPr>
        <p:sp>
          <p:nvSpPr>
            <p:cNvPr id="3" name="Flowchart: Terminator 2"/>
            <p:cNvSpPr/>
            <p:nvPr/>
          </p:nvSpPr>
          <p:spPr>
            <a:xfrm>
              <a:off x="2712257" y="2595744"/>
              <a:ext cx="2126463" cy="556553"/>
            </a:xfrm>
            <a:prstGeom prst="flowChartTerminator">
              <a:avLst/>
            </a:prstGeom>
            <a:solidFill>
              <a:srgbClr val="F19DA7"/>
            </a:solidFill>
            <a:ln>
              <a:solidFill>
                <a:srgbClr val="EB76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12367" y="2542133"/>
              <a:ext cx="949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3,4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06207" y="2547009"/>
            <a:ext cx="2126463" cy="646331"/>
            <a:chOff x="7006207" y="2547009"/>
            <a:chExt cx="2126463" cy="646331"/>
          </a:xfrm>
        </p:grpSpPr>
        <p:sp>
          <p:nvSpPr>
            <p:cNvPr id="51" name="Flowchart: Terminator 50"/>
            <p:cNvSpPr/>
            <p:nvPr/>
          </p:nvSpPr>
          <p:spPr>
            <a:xfrm>
              <a:off x="7006207" y="2591899"/>
              <a:ext cx="2126463" cy="556553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68459" y="2547009"/>
              <a:ext cx="918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3,2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77697" y="3879050"/>
            <a:ext cx="2126463" cy="646331"/>
            <a:chOff x="7077697" y="3879050"/>
            <a:chExt cx="2126463" cy="646331"/>
          </a:xfrm>
        </p:grpSpPr>
        <p:sp>
          <p:nvSpPr>
            <p:cNvPr id="52" name="Flowchart: Terminator 51"/>
            <p:cNvSpPr/>
            <p:nvPr/>
          </p:nvSpPr>
          <p:spPr>
            <a:xfrm>
              <a:off x="7077697" y="3940514"/>
              <a:ext cx="2126463" cy="556553"/>
            </a:xfrm>
            <a:prstGeom prst="flowChartTerminator">
              <a:avLst/>
            </a:prstGeom>
            <a:solidFill>
              <a:srgbClr val="00D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03466" y="3879050"/>
              <a:ext cx="792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2,5</a:t>
              </a:r>
            </a:p>
          </p:txBody>
        </p:sp>
      </p:grpSp>
      <p:sp>
        <p:nvSpPr>
          <p:cNvPr id="41" name="iṩḷîḓe">
            <a:extLst>
              <a:ext uri="{FF2B5EF4-FFF2-40B4-BE49-F238E27FC236}">
                <a16:creationId xmlns:a16="http://schemas.microsoft.com/office/drawing/2014/main" id="{A76BB9AD-3CFF-4302-AD31-9C021779885D}"/>
              </a:ext>
            </a:extLst>
          </p:cNvPr>
          <p:cNvSpPr/>
          <p:nvPr/>
        </p:nvSpPr>
        <p:spPr>
          <a:xfrm>
            <a:off x="2176927" y="2442898"/>
            <a:ext cx="901384" cy="802917"/>
          </a:xfrm>
          <a:prstGeom prst="ellipse">
            <a:avLst/>
          </a:prstGeom>
          <a:solidFill>
            <a:srgbClr val="BF27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śļïďe">
            <a:extLst>
              <a:ext uri="{FF2B5EF4-FFF2-40B4-BE49-F238E27FC236}">
                <a16:creationId xmlns:a16="http://schemas.microsoft.com/office/drawing/2014/main" id="{2668845E-FB17-4540-9C4B-1FAC3C8D2E0D}"/>
              </a:ext>
            </a:extLst>
          </p:cNvPr>
          <p:cNvSpPr/>
          <p:nvPr/>
        </p:nvSpPr>
        <p:spPr>
          <a:xfrm>
            <a:off x="6434840" y="2442898"/>
            <a:ext cx="915681" cy="823810"/>
          </a:xfrm>
          <a:prstGeom prst="ellipse">
            <a:avLst/>
          </a:prstGeom>
          <a:solidFill>
            <a:srgbClr val="EAE4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ïṧḻíde">
            <a:extLst>
              <a:ext uri="{FF2B5EF4-FFF2-40B4-BE49-F238E27FC236}">
                <a16:creationId xmlns:a16="http://schemas.microsoft.com/office/drawing/2014/main" id="{A7495689-EF1A-448E-A10C-464CF6D55F6C}"/>
              </a:ext>
            </a:extLst>
          </p:cNvPr>
          <p:cNvSpPr/>
          <p:nvPr/>
        </p:nvSpPr>
        <p:spPr>
          <a:xfrm>
            <a:off x="6428935" y="3726725"/>
            <a:ext cx="921586" cy="841665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59850" y="2487392"/>
            <a:ext cx="564514" cy="57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53480" y="3993421"/>
            <a:ext cx="523714" cy="53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83181" y="4015270"/>
            <a:ext cx="531236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98400" y="2529009"/>
            <a:ext cx="671129" cy="5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4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0" grpId="0"/>
      <p:bldP spid="42" grpId="0" animBg="1"/>
      <p:bldP spid="42" grpId="1" animBg="1"/>
      <p:bldP spid="41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5" y="820233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5" y="345859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967169"/>
            <a:ext cx="12192000" cy="1838824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1469365" y="1222582"/>
            <a:ext cx="9050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EB70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EB70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2: Tính nhẩm: 3,25 x 10 =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701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55371" y="3956329"/>
            <a:ext cx="2126463" cy="646331"/>
            <a:chOff x="2719109" y="3969874"/>
            <a:chExt cx="2126463" cy="646331"/>
          </a:xfrm>
        </p:grpSpPr>
        <p:sp>
          <p:nvSpPr>
            <p:cNvPr id="50" name="Flowchart: Terminator 49"/>
            <p:cNvSpPr/>
            <p:nvPr/>
          </p:nvSpPr>
          <p:spPr>
            <a:xfrm>
              <a:off x="2719109" y="4011836"/>
              <a:ext cx="2126463" cy="556553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01529" y="3969874"/>
              <a:ext cx="1455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0,325</a:t>
              </a:r>
            </a:p>
          </p:txBody>
        </p:sp>
      </p:grpSp>
      <p:sp>
        <p:nvSpPr>
          <p:cNvPr id="42" name="iṧļíḑè">
            <a:extLst>
              <a:ext uri="{FF2B5EF4-FFF2-40B4-BE49-F238E27FC236}">
                <a16:creationId xmlns:a16="http://schemas.microsoft.com/office/drawing/2014/main" id="{3F9B452A-DDDA-4852-97D2-BA5D4C615485}"/>
              </a:ext>
            </a:extLst>
          </p:cNvPr>
          <p:cNvSpPr/>
          <p:nvPr/>
        </p:nvSpPr>
        <p:spPr>
          <a:xfrm>
            <a:off x="2127306" y="3844865"/>
            <a:ext cx="951005" cy="84482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2257" y="2542133"/>
            <a:ext cx="2126463" cy="646331"/>
            <a:chOff x="2712257" y="2542133"/>
            <a:chExt cx="2126463" cy="646331"/>
          </a:xfrm>
        </p:grpSpPr>
        <p:sp>
          <p:nvSpPr>
            <p:cNvPr id="3" name="Flowchart: Terminator 2"/>
            <p:cNvSpPr/>
            <p:nvPr/>
          </p:nvSpPr>
          <p:spPr>
            <a:xfrm>
              <a:off x="2712257" y="2595744"/>
              <a:ext cx="2126463" cy="556553"/>
            </a:xfrm>
            <a:prstGeom prst="flowChartTerminator">
              <a:avLst/>
            </a:prstGeom>
            <a:solidFill>
              <a:srgbClr val="F19DA7"/>
            </a:solidFill>
            <a:ln>
              <a:solidFill>
                <a:srgbClr val="EB76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12367" y="2542133"/>
              <a:ext cx="949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325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06207" y="2547009"/>
            <a:ext cx="2126463" cy="646331"/>
            <a:chOff x="7006207" y="2547009"/>
            <a:chExt cx="2126463" cy="646331"/>
          </a:xfrm>
        </p:grpSpPr>
        <p:sp>
          <p:nvSpPr>
            <p:cNvPr id="51" name="Flowchart: Terminator 50"/>
            <p:cNvSpPr/>
            <p:nvPr/>
          </p:nvSpPr>
          <p:spPr>
            <a:xfrm>
              <a:off x="7006207" y="2591899"/>
              <a:ext cx="2126463" cy="556553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68459" y="2547009"/>
              <a:ext cx="1296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32,5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38769" y="3812977"/>
            <a:ext cx="2126463" cy="646331"/>
            <a:chOff x="7077697" y="3893744"/>
            <a:chExt cx="2126463" cy="646331"/>
          </a:xfrm>
        </p:grpSpPr>
        <p:sp>
          <p:nvSpPr>
            <p:cNvPr id="52" name="Flowchart: Terminator 51"/>
            <p:cNvSpPr/>
            <p:nvPr/>
          </p:nvSpPr>
          <p:spPr>
            <a:xfrm>
              <a:off x="7077697" y="3940514"/>
              <a:ext cx="2126463" cy="556553"/>
            </a:xfrm>
            <a:prstGeom prst="flowChartTerminator">
              <a:avLst/>
            </a:prstGeom>
            <a:solidFill>
              <a:srgbClr val="00D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42006" y="3893744"/>
              <a:ext cx="1206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3250</a:t>
              </a:r>
            </a:p>
          </p:txBody>
        </p:sp>
      </p:grpSp>
      <p:sp>
        <p:nvSpPr>
          <p:cNvPr id="41" name="iṩḷîḓe">
            <a:extLst>
              <a:ext uri="{FF2B5EF4-FFF2-40B4-BE49-F238E27FC236}">
                <a16:creationId xmlns:a16="http://schemas.microsoft.com/office/drawing/2014/main" id="{A76BB9AD-3CFF-4302-AD31-9C021779885D}"/>
              </a:ext>
            </a:extLst>
          </p:cNvPr>
          <p:cNvSpPr/>
          <p:nvPr/>
        </p:nvSpPr>
        <p:spPr>
          <a:xfrm>
            <a:off x="2176927" y="2442898"/>
            <a:ext cx="901384" cy="802917"/>
          </a:xfrm>
          <a:prstGeom prst="ellipse">
            <a:avLst/>
          </a:prstGeom>
          <a:solidFill>
            <a:srgbClr val="BF27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śļïďe">
            <a:extLst>
              <a:ext uri="{FF2B5EF4-FFF2-40B4-BE49-F238E27FC236}">
                <a16:creationId xmlns:a16="http://schemas.microsoft.com/office/drawing/2014/main" id="{2668845E-FB17-4540-9C4B-1FAC3C8D2E0D}"/>
              </a:ext>
            </a:extLst>
          </p:cNvPr>
          <p:cNvSpPr/>
          <p:nvPr/>
        </p:nvSpPr>
        <p:spPr>
          <a:xfrm>
            <a:off x="6434840" y="2442898"/>
            <a:ext cx="915681" cy="823810"/>
          </a:xfrm>
          <a:prstGeom prst="ellipse">
            <a:avLst/>
          </a:prstGeom>
          <a:solidFill>
            <a:srgbClr val="EAE4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ïṧḻíde">
            <a:extLst>
              <a:ext uri="{FF2B5EF4-FFF2-40B4-BE49-F238E27FC236}">
                <a16:creationId xmlns:a16="http://schemas.microsoft.com/office/drawing/2014/main" id="{A7495689-EF1A-448E-A10C-464CF6D55F6C}"/>
              </a:ext>
            </a:extLst>
          </p:cNvPr>
          <p:cNvSpPr/>
          <p:nvPr/>
        </p:nvSpPr>
        <p:spPr>
          <a:xfrm>
            <a:off x="6428935" y="3726725"/>
            <a:ext cx="921586" cy="841665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67158" y="2469302"/>
            <a:ext cx="814545" cy="8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10832" y="3736321"/>
            <a:ext cx="727933" cy="7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34954" y="3830805"/>
            <a:ext cx="767709" cy="7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9554" y="2414628"/>
            <a:ext cx="866846" cy="76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0">
            <a:hlinkClick r:id="rId14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8134" r="34481" b="-8134"/>
          <a:stretch/>
        </p:blipFill>
        <p:spPr>
          <a:xfrm rot="308152">
            <a:off x="68759" y="4047189"/>
            <a:ext cx="2129158" cy="22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0" grpId="0"/>
      <p:bldP spid="42" grpId="0" animBg="1"/>
      <p:bldP spid="42" grpId="1" animBg="1"/>
      <p:bldP spid="41" grpId="0" animBg="1"/>
      <p:bldP spid="41" grpId="1" animBg="1"/>
      <p:bldP spid="43" grpId="0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5" y="820233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5" y="345859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4967169"/>
            <a:ext cx="12192000" cy="1838824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1469365" y="1222582"/>
            <a:ext cx="9050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EB70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EB701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3: Tính nhẩm: 875 : 100 =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701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55371" y="3956329"/>
            <a:ext cx="2126463" cy="646331"/>
            <a:chOff x="2719109" y="3969874"/>
            <a:chExt cx="2126463" cy="646331"/>
          </a:xfrm>
        </p:grpSpPr>
        <p:sp>
          <p:nvSpPr>
            <p:cNvPr id="50" name="Flowchart: Terminator 49"/>
            <p:cNvSpPr/>
            <p:nvPr/>
          </p:nvSpPr>
          <p:spPr>
            <a:xfrm>
              <a:off x="2719109" y="4011836"/>
              <a:ext cx="2126463" cy="556553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01529" y="3969874"/>
              <a:ext cx="1455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8,75</a:t>
              </a:r>
            </a:p>
          </p:txBody>
        </p:sp>
      </p:grpSp>
      <p:sp>
        <p:nvSpPr>
          <p:cNvPr id="42" name="iṧļíḑè">
            <a:extLst>
              <a:ext uri="{FF2B5EF4-FFF2-40B4-BE49-F238E27FC236}">
                <a16:creationId xmlns:a16="http://schemas.microsoft.com/office/drawing/2014/main" id="{3F9B452A-DDDA-4852-97D2-BA5D4C615485}"/>
              </a:ext>
            </a:extLst>
          </p:cNvPr>
          <p:cNvSpPr/>
          <p:nvPr/>
        </p:nvSpPr>
        <p:spPr>
          <a:xfrm>
            <a:off x="2127306" y="3844865"/>
            <a:ext cx="951005" cy="84482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2257" y="2542133"/>
            <a:ext cx="2126463" cy="646331"/>
            <a:chOff x="2712257" y="2542133"/>
            <a:chExt cx="2126463" cy="646331"/>
          </a:xfrm>
        </p:grpSpPr>
        <p:sp>
          <p:nvSpPr>
            <p:cNvPr id="3" name="Flowchart: Terminator 2"/>
            <p:cNvSpPr/>
            <p:nvPr/>
          </p:nvSpPr>
          <p:spPr>
            <a:xfrm>
              <a:off x="2712257" y="2595744"/>
              <a:ext cx="2126463" cy="556553"/>
            </a:xfrm>
            <a:prstGeom prst="flowChartTerminator">
              <a:avLst/>
            </a:prstGeom>
            <a:solidFill>
              <a:srgbClr val="F19DA7"/>
            </a:solidFill>
            <a:ln>
              <a:solidFill>
                <a:srgbClr val="EB76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12367" y="2542133"/>
              <a:ext cx="949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875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06207" y="2547009"/>
            <a:ext cx="2126463" cy="646331"/>
            <a:chOff x="7006207" y="2547009"/>
            <a:chExt cx="2126463" cy="646331"/>
          </a:xfrm>
        </p:grpSpPr>
        <p:sp>
          <p:nvSpPr>
            <p:cNvPr id="51" name="Flowchart: Terminator 50"/>
            <p:cNvSpPr/>
            <p:nvPr/>
          </p:nvSpPr>
          <p:spPr>
            <a:xfrm>
              <a:off x="7006207" y="2591899"/>
              <a:ext cx="2126463" cy="556553"/>
            </a:xfrm>
            <a:prstGeom prst="flowChartTerminator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68459" y="2547009"/>
              <a:ext cx="1296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87,5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38769" y="3812977"/>
            <a:ext cx="2126463" cy="646331"/>
            <a:chOff x="7077697" y="3893744"/>
            <a:chExt cx="2126463" cy="646331"/>
          </a:xfrm>
        </p:grpSpPr>
        <p:sp>
          <p:nvSpPr>
            <p:cNvPr id="52" name="Flowchart: Terminator 51"/>
            <p:cNvSpPr/>
            <p:nvPr/>
          </p:nvSpPr>
          <p:spPr>
            <a:xfrm>
              <a:off x="7077697" y="3940514"/>
              <a:ext cx="2126463" cy="556553"/>
            </a:xfrm>
            <a:prstGeom prst="flowChartTerminator">
              <a:avLst/>
            </a:prstGeom>
            <a:solidFill>
              <a:srgbClr val="00D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23212" y="3893744"/>
              <a:ext cx="1325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0,875</a:t>
              </a:r>
            </a:p>
          </p:txBody>
        </p:sp>
      </p:grpSp>
      <p:sp>
        <p:nvSpPr>
          <p:cNvPr id="41" name="iṩḷîḓe">
            <a:extLst>
              <a:ext uri="{FF2B5EF4-FFF2-40B4-BE49-F238E27FC236}">
                <a16:creationId xmlns:a16="http://schemas.microsoft.com/office/drawing/2014/main" id="{A76BB9AD-3CFF-4302-AD31-9C021779885D}"/>
              </a:ext>
            </a:extLst>
          </p:cNvPr>
          <p:cNvSpPr/>
          <p:nvPr/>
        </p:nvSpPr>
        <p:spPr>
          <a:xfrm>
            <a:off x="2176927" y="2442898"/>
            <a:ext cx="901384" cy="802917"/>
          </a:xfrm>
          <a:prstGeom prst="ellipse">
            <a:avLst/>
          </a:prstGeom>
          <a:solidFill>
            <a:srgbClr val="BF27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śļïďe">
            <a:extLst>
              <a:ext uri="{FF2B5EF4-FFF2-40B4-BE49-F238E27FC236}">
                <a16:creationId xmlns:a16="http://schemas.microsoft.com/office/drawing/2014/main" id="{2668845E-FB17-4540-9C4B-1FAC3C8D2E0D}"/>
              </a:ext>
            </a:extLst>
          </p:cNvPr>
          <p:cNvSpPr/>
          <p:nvPr/>
        </p:nvSpPr>
        <p:spPr>
          <a:xfrm>
            <a:off x="6434840" y="2442898"/>
            <a:ext cx="915681" cy="823810"/>
          </a:xfrm>
          <a:prstGeom prst="ellipse">
            <a:avLst/>
          </a:prstGeom>
          <a:solidFill>
            <a:srgbClr val="EAE4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ïṧḻíde">
            <a:extLst>
              <a:ext uri="{FF2B5EF4-FFF2-40B4-BE49-F238E27FC236}">
                <a16:creationId xmlns:a16="http://schemas.microsoft.com/office/drawing/2014/main" id="{A7495689-EF1A-448E-A10C-464CF6D55F6C}"/>
              </a:ext>
            </a:extLst>
          </p:cNvPr>
          <p:cNvSpPr/>
          <p:nvPr/>
        </p:nvSpPr>
        <p:spPr>
          <a:xfrm>
            <a:off x="6428935" y="3726725"/>
            <a:ext cx="921586" cy="841665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ar-SA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67158" y="2469302"/>
            <a:ext cx="814545" cy="8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10832" y="3736321"/>
            <a:ext cx="727933" cy="7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34530" y="2342658"/>
            <a:ext cx="767709" cy="7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1720" y="3886352"/>
            <a:ext cx="866846" cy="76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0">
            <a:hlinkClick r:id="rId14" action="ppaction://hlinksldjump"/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9" t="1900" r="-503" b="-1900"/>
          <a:stretch/>
        </p:blipFill>
        <p:spPr>
          <a:xfrm rot="308152">
            <a:off x="-76716" y="3611633"/>
            <a:ext cx="2379080" cy="24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0" grpId="0"/>
      <p:bldP spid="42" grpId="0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647247" y="679782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3192539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82257" y="2849880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1752540" y="1297866"/>
            <a:ext cx="86869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rie Black" panose="02040603050506020204" pitchFamily="18" charset="0"/>
                <a:ea typeface="浪漫雅圆" panose="02010601040101010101" pitchFamily="2" charset="-122"/>
              </a:rPr>
              <a:t>LUYỆN TẬP</a:t>
            </a:r>
            <a:endParaRPr lang="zh-CN" alt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rie Black" panose="02040603050506020204" pitchFamily="18" charset="0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3CE413-CCDD-4B64-A1A9-3C0D3AEEB3AF}"/>
              </a:ext>
            </a:extLst>
          </p:cNvPr>
          <p:cNvGrpSpPr/>
          <p:nvPr/>
        </p:nvGrpSpPr>
        <p:grpSpPr>
          <a:xfrm>
            <a:off x="4299730" y="2957434"/>
            <a:ext cx="3714198" cy="834308"/>
            <a:chOff x="4444735" y="3418031"/>
            <a:chExt cx="3714198" cy="47398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>
                <a:latin typeface="UTM Colossalis" panose="020406030505060202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7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ln w="0"/>
                  <a:solidFill>
                    <a:schemeClr val="bg1"/>
                  </a:solidFill>
                  <a:latin typeface="UTM Colossalis" panose="02040603050506020204" pitchFamily="18" charset="0"/>
                  <a:ea typeface="华康少女文字W5(P)" panose="040F0500000000000000" pitchFamily="82" charset="-122"/>
                </a:rPr>
                <a:t>Trang: 72</a:t>
              </a:r>
              <a:endParaRPr lang="zh-CN" altLang="en-US" sz="4800" dirty="0">
                <a:ln w="0"/>
                <a:solidFill>
                  <a:schemeClr val="bg1"/>
                </a:solidFill>
                <a:latin typeface="UTM Colossalis" panose="02040603050506020204" pitchFamily="18" charset="0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035636" y="156562"/>
            <a:ext cx="42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16C78"/>
                </a:solidFill>
                <a:latin typeface="UTM Akashi" panose="020406030505060202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2345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21" y="1091284"/>
            <a:ext cx="9814201" cy="40059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7" y="523146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16" y="1911164"/>
            <a:ext cx="1787880" cy="31402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20" name="文本框 18">
            <a:extLst>
              <a:ext uri="{FF2B5EF4-FFF2-40B4-BE49-F238E27FC236}">
                <a16:creationId xmlns:a16="http://schemas.microsoft.com/office/drawing/2014/main" id="{DF3D8ABD-736B-428A-A784-D0C0763A5D61}"/>
              </a:ext>
            </a:extLst>
          </p:cNvPr>
          <p:cNvSpPr txBox="1"/>
          <p:nvPr/>
        </p:nvSpPr>
        <p:spPr>
          <a:xfrm>
            <a:off x="4325760" y="135754"/>
            <a:ext cx="41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Windsor BT" panose="02040603050506020204" pitchFamily="18" charset="0"/>
                <a:ea typeface="华康少女文字W5(P)" panose="040F0500000000000000" pitchFamily="82" charset="-122"/>
              </a:rPr>
              <a:t>Mục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Windsor BT" panose="02040603050506020204" pitchFamily="18" charset="0"/>
                <a:ea typeface="华康少女文字W5(P)" panose="040F0500000000000000" pitchFamily="82" charset="-122"/>
              </a:rPr>
              <a:t> tiêu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Windsor BT" panose="02040603050506020204" pitchFamily="18" charset="0"/>
              <a:ea typeface="华康少女文字W5(P)" panose="040F0500000000000000" pitchFamily="82" charset="-122"/>
            </a:endParaRPr>
          </a:p>
        </p:txBody>
      </p:sp>
      <p:sp>
        <p:nvSpPr>
          <p:cNvPr id="36" name="文本框 39">
            <a:extLst>
              <a:ext uri="{FF2B5EF4-FFF2-40B4-BE49-F238E27FC236}">
                <a16:creationId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2469631" y="1233593"/>
            <a:ext cx="795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 phân số thập phân thành số thập phân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3">
            <a:extLst>
              <a:ext uri="{FF2B5EF4-FFF2-40B4-BE49-F238E27FC236}">
                <a16:creationId xmlns:a16="http://schemas.microsoft.com/office/drawing/2014/main" id="{F560651D-E03F-41B6-A5E4-A92A1607E65B}"/>
              </a:ext>
            </a:extLst>
          </p:cNvPr>
          <p:cNvSpPr txBox="1"/>
          <p:nvPr/>
        </p:nvSpPr>
        <p:spPr>
          <a:xfrm>
            <a:off x="3097713" y="1880698"/>
            <a:ext cx="689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các số thập phân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46">
            <a:extLst>
              <a:ext uri="{FF2B5EF4-FFF2-40B4-BE49-F238E27FC236}">
                <a16:creationId xmlns:a16="http://schemas.microsoft.com/office/drawing/2014/main" id="{F68CF2FE-882B-4B99-B905-EDC3087FF038}"/>
              </a:ext>
            </a:extLst>
          </p:cNvPr>
          <p:cNvSpPr txBox="1"/>
          <p:nvPr/>
        </p:nvSpPr>
        <p:spPr>
          <a:xfrm>
            <a:off x="3344829" y="2527803"/>
            <a:ext cx="676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các hỗn số thành số thập phân.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49">
            <a:extLst>
              <a:ext uri="{FF2B5EF4-FFF2-40B4-BE49-F238E27FC236}">
                <a16:creationId xmlns:a16="http://schemas.microsoft.com/office/drawing/2014/main" id="{87092F19-FD67-4841-A65B-C82959CB8F70}"/>
              </a:ext>
            </a:extLst>
          </p:cNvPr>
          <p:cNvSpPr txBox="1"/>
          <p:nvPr/>
        </p:nvSpPr>
        <p:spPr>
          <a:xfrm>
            <a:off x="3519575" y="3159768"/>
            <a:ext cx="676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 sánh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số thập phân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49">
            <a:extLst>
              <a:ext uri="{FF2B5EF4-FFF2-40B4-BE49-F238E27FC236}">
                <a16:creationId xmlns:a16="http://schemas.microsoft.com/office/drawing/2014/main" id="{87092F19-FD67-4841-A65B-C82959CB8F70}"/>
              </a:ext>
            </a:extLst>
          </p:cNvPr>
          <p:cNvSpPr txBox="1"/>
          <p:nvPr/>
        </p:nvSpPr>
        <p:spPr>
          <a:xfrm>
            <a:off x="3099651" y="3753028"/>
            <a:ext cx="943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05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hiện chia một số thập phân cho một số thập phân.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49">
            <a:extLst>
              <a:ext uri="{FF2B5EF4-FFF2-40B4-BE49-F238E27FC236}">
                <a16:creationId xmlns:a16="http://schemas.microsoft.com/office/drawing/2014/main" id="{87092F19-FD67-4841-A65B-C82959CB8F70}"/>
              </a:ext>
            </a:extLst>
          </p:cNvPr>
          <p:cNvSpPr txBox="1"/>
          <p:nvPr/>
        </p:nvSpPr>
        <p:spPr>
          <a:xfrm>
            <a:off x="2646167" y="4383002"/>
            <a:ext cx="940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06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thành phần chưa biết của phép tính với số thập phân.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34" grpId="0"/>
      <p:bldP spid="32" grpId="0"/>
      <p:bldP spid="3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FFB3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57" y="651305"/>
            <a:ext cx="4703267" cy="12779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9" y="1252274"/>
            <a:ext cx="2232236" cy="3920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5112549" y="837455"/>
            <a:ext cx="3795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i="1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Bài </a:t>
            </a: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1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4800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T</a:t>
            </a: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BF2735"/>
              </a:solidFill>
              <a:effectLst/>
              <a:uLnTx/>
              <a:uFillTx/>
              <a:latin typeface="UTM Aurora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8627" y="246677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400 + 50 + 0,07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04548" y="246677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30 + 0,5 + 0,04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58627" y="3222725"/>
                <a:ext cx="38608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100 + 7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627" y="3222725"/>
                <a:ext cx="3860800" cy="892552"/>
              </a:xfrm>
              <a:prstGeom prst="rect">
                <a:avLst/>
              </a:prstGeom>
              <a:blipFill>
                <a:blip r:embed="rId10"/>
                <a:stretch>
                  <a:fillRect l="-4897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857524" y="3221944"/>
                <a:ext cx="386080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35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524" y="3221944"/>
                <a:ext cx="3860800" cy="900824"/>
              </a:xfrm>
              <a:prstGeom prst="rect">
                <a:avLst/>
              </a:prstGeom>
              <a:blipFill>
                <a:blip r:embed="rId11"/>
                <a:stretch>
                  <a:fillRect l="-4897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9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7" y="1443789"/>
            <a:ext cx="10305381" cy="53121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46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rgbClr val="FFB3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05" y="644906"/>
            <a:ext cx="4703267" cy="1277942"/>
          </a:xfrm>
          <a:prstGeom prst="rect">
            <a:avLst/>
          </a:prstGeom>
        </p:spPr>
      </p:pic>
      <p:sp>
        <p:nvSpPr>
          <p:cNvPr id="47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4440323" y="868378"/>
            <a:ext cx="331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i="1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Bài </a:t>
            </a:r>
            <a:r>
              <a:rPr kumimoji="0" lang="en-US" altLang="zh-CN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1</a:t>
            </a: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4800">
                <a:solidFill>
                  <a:srgbClr val="BF2735"/>
                </a:solidFill>
                <a:latin typeface="UTM Aurora" panose="02040603050506020204" pitchFamily="18" charset="0"/>
                <a:ea typeface="微软雅黑" panose="020B0503020204020204" pitchFamily="34" charset="-122"/>
              </a:rPr>
              <a:t>T</a:t>
            </a: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BF2735"/>
                </a:solidFill>
                <a:effectLst/>
                <a:uLnTx/>
                <a:uFillTx/>
                <a:latin typeface="UTM Aurora" panose="02040603050506020204" pitchFamily="18" charset="0"/>
                <a:ea typeface="微软雅黑" panose="020B0503020204020204" pitchFamily="34" charset="-122"/>
              </a:rPr>
              <a:t>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BF2735"/>
              </a:solidFill>
              <a:effectLst/>
              <a:uLnTx/>
              <a:uFillTx/>
              <a:latin typeface="UTM Aurora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56187" y="2623910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400 + 50 + 0,07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11596" y="3111920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450 + 0,07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56187" y="3740756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450,07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21825" y="259922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30 + 0,5 + 0,04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21825" y="3187542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30,5 + 0,04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21825" y="3746134"/>
            <a:ext cx="386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30,54</a:t>
            </a:r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1" grpId="0"/>
      <p:bldP spid="53" grpId="0"/>
      <p:bldP spid="54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724</Words>
  <Application>Microsoft Office PowerPoint</Application>
  <PresentationFormat>Widescreen</PresentationFormat>
  <Paragraphs>200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 Math</vt:lpstr>
      <vt:lpstr>HP001 5Ha</vt:lpstr>
      <vt:lpstr>Lobster</vt:lpstr>
      <vt:lpstr>Times New Roman</vt:lpstr>
      <vt:lpstr>UTM Akashi</vt:lpstr>
      <vt:lpstr>UTM Aurora</vt:lpstr>
      <vt:lpstr>UTM Colossalis</vt:lpstr>
      <vt:lpstr>UTM Erie Black</vt:lpstr>
      <vt:lpstr>UTM Windsor BT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hieu</cp:lastModifiedBy>
  <cp:revision>81</cp:revision>
  <dcterms:created xsi:type="dcterms:W3CDTF">2018-02-07T08:35:34Z</dcterms:created>
  <dcterms:modified xsi:type="dcterms:W3CDTF">2021-12-11T08:41:37Z</dcterms:modified>
</cp:coreProperties>
</file>