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05" r:id="rId3"/>
    <p:sldId id="292" r:id="rId4"/>
    <p:sldId id="304" r:id="rId5"/>
    <p:sldId id="298" r:id="rId6"/>
    <p:sldId id="299" r:id="rId7"/>
    <p:sldId id="303" r:id="rId8"/>
    <p:sldId id="291" r:id="rId9"/>
    <p:sldId id="263" r:id="rId10"/>
    <p:sldId id="257" r:id="rId11"/>
    <p:sldId id="274" r:id="rId12"/>
    <p:sldId id="288" r:id="rId13"/>
    <p:sldId id="259" r:id="rId14"/>
    <p:sldId id="293" r:id="rId15"/>
    <p:sldId id="296" r:id="rId16"/>
    <p:sldId id="285" r:id="rId17"/>
    <p:sldId id="289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9688"/>
    <a:srgbClr val="135745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804" y="-6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836D4564-77D0-4A44-96BA-8C44AE0B45A4}" type="datetimeFigureOut">
              <a:rPr lang="zh-CN" altLang="en-US" smtClean="0"/>
              <a:pPr/>
              <a:t>2021/12/17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3941957-7EFC-4003-ADA7-BA44853D4B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3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421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656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8A2A0-1029-4318-949E-84CC3C78E51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32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656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656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8A2A0-1029-4318-949E-84CC3C78E51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970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8A2A0-1029-4318-949E-84CC3C78E51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330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8A2A0-1029-4318-949E-84CC3C78E51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697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8A2A0-1029-4318-949E-84CC3C78E51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697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8A2A0-1029-4318-949E-84CC3C78E51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7323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656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6" y="136379"/>
            <a:ext cx="785234" cy="466101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812800" y="589780"/>
            <a:ext cx="79883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798175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7175" y="62389"/>
            <a:ext cx="8657273" cy="48644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4208622" y="2056924"/>
            <a:ext cx="4935379" cy="275844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27648" y="251460"/>
            <a:ext cx="8688705" cy="4486275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27648" y="359093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19935"/>
      </p:ext>
    </p:extLst>
  </p:cSld>
  <p:clrMapOvr>
    <a:masterClrMapping/>
  </p:clrMapOvr>
  <p:transition advTm="2000"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5E80700-5D63-4E81-AC36-D158E29CA293}" type="datetimeFigureOut">
              <a:rPr lang="en-US" smtClean="0"/>
              <a:t>17-Dec-21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12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5E80700-5D63-4E81-AC36-D158E29CA293}" type="datetimeFigureOut">
              <a:rPr lang="en-US" smtClean="0"/>
              <a:t>17-Dec-21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FB67AAB-2A24-440F-9378-4B79BFB1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7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20" y="0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 advClick="0" advTm="0">
    <p:pull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slide" Target="slide10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11" Type="http://schemas.openxmlformats.org/officeDocument/2006/relationships/slide" Target="slide6.xml"/><Relationship Id="rId5" Type="http://schemas.openxmlformats.org/officeDocument/2006/relationships/image" Target="../media/image14.gif"/><Relationship Id="rId10" Type="http://schemas.openxmlformats.org/officeDocument/2006/relationships/image" Target="../media/image23.png"/><Relationship Id="rId4" Type="http://schemas.openxmlformats.org/officeDocument/2006/relationships/image" Target="../media/image15.jp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11" Type="http://schemas.openxmlformats.org/officeDocument/2006/relationships/image" Target="../media/image22.gif"/><Relationship Id="rId5" Type="http://schemas.openxmlformats.org/officeDocument/2006/relationships/image" Target="../media/image15.jpg"/><Relationship Id="rId10" Type="http://schemas.openxmlformats.org/officeDocument/2006/relationships/image" Target="../media/image21.jpeg"/><Relationship Id="rId4" Type="http://schemas.openxmlformats.org/officeDocument/2006/relationships/audio" Target="../media/audio3.wav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44" y="137013"/>
            <a:ext cx="1182526" cy="11764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92" y="189142"/>
            <a:ext cx="5966222" cy="3141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229"/>
            <a:ext cx="9144000" cy="44182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63" y="2640378"/>
            <a:ext cx="2087793" cy="2452793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4628870" y="3530600"/>
            <a:ext cx="4076700" cy="1612900"/>
          </a:xfrm>
          <a:prstGeom prst="round2SameRect">
            <a:avLst>
              <a:gd name="adj1" fmla="val 27691"/>
              <a:gd name="adj2" fmla="val 0"/>
            </a:avLst>
          </a:prstGeom>
          <a:solidFill>
            <a:srgbClr val="135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68331" y="3904349"/>
            <a:ext cx="3408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FFFF00"/>
                </a:solidFill>
                <a:latin typeface="UTM Showcard" pitchFamily="18" charset="0"/>
                <a:ea typeface="印品黑体" panose="00000500000000000000" pitchFamily="2" charset="-122"/>
              </a:rPr>
              <a:t>Luyện</a:t>
            </a:r>
            <a:r>
              <a:rPr lang="en-US" altLang="zh-CN" sz="4800" b="1" dirty="0" smtClean="0">
                <a:solidFill>
                  <a:srgbClr val="FFFF00"/>
                </a:solidFill>
                <a:latin typeface="UTM Showcard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4800" b="1" dirty="0" err="1" smtClean="0">
                <a:solidFill>
                  <a:srgbClr val="FFFF00"/>
                </a:solidFill>
                <a:latin typeface="UTM Showcard" pitchFamily="18" charset="0"/>
                <a:ea typeface="印品黑体" panose="00000500000000000000" pitchFamily="2" charset="-122"/>
              </a:rPr>
              <a:t>tập</a:t>
            </a:r>
            <a:endParaRPr lang="zh-CN" altLang="en-US" sz="4800" b="1" dirty="0">
              <a:solidFill>
                <a:srgbClr val="FFFF00"/>
              </a:solidFill>
              <a:latin typeface="UTM Showcard" pitchFamily="18" charset="0"/>
              <a:ea typeface="印品黑体" panose="000005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64733" y="3490781"/>
            <a:ext cx="582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err="1" smtClean="0">
                <a:solidFill>
                  <a:schemeClr val="bg1"/>
                </a:solidFill>
                <a:latin typeface="UTM Sarah" pitchFamily="18" charset="0"/>
                <a:ea typeface="印品黑体" panose="00000500000000000000" pitchFamily="2" charset="-122"/>
              </a:rPr>
              <a:t>Toán</a:t>
            </a:r>
            <a:endParaRPr lang="zh-CN" altLang="en-US" sz="2400" dirty="0">
              <a:solidFill>
                <a:schemeClr val="bg1"/>
              </a:solidFill>
              <a:latin typeface="UTM Sarah" pitchFamily="18" charset="0"/>
              <a:ea typeface="印品黑体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34891" y="4748917"/>
            <a:ext cx="8917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UTM Caviar" pitchFamily="18" charset="0"/>
                <a:ea typeface="印品黑体" panose="00000500000000000000" pitchFamily="2" charset="-122"/>
              </a:rPr>
              <a:t>Trang</a:t>
            </a:r>
            <a:r>
              <a:rPr lang="en-US" altLang="zh-CN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UTM Caviar" pitchFamily="18" charset="0"/>
                <a:ea typeface="印品黑体" panose="00000500000000000000" pitchFamily="2" charset="-122"/>
              </a:rPr>
              <a:t> 70</a:t>
            </a:r>
            <a:endParaRPr lang="zh-CN" altLang="en-US" dirty="0">
              <a:solidFill>
                <a:schemeClr val="accent5">
                  <a:lumMod val="20000"/>
                  <a:lumOff val="80000"/>
                </a:schemeClr>
              </a:solidFill>
              <a:latin typeface="UTM Caviar" pitchFamily="18" charset="0"/>
              <a:ea typeface="印品黑体" panose="00000500000000000000" pitchFamily="2" charset="-122"/>
            </a:endParaRPr>
          </a:p>
        </p:txBody>
      </p:sp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3437554D-3114-49F2-B3A3-FD3D4ADA5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4070" y="-2127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3405769" y="97845"/>
            <a:ext cx="5227336" cy="908614"/>
            <a:chOff x="2821445" y="3198736"/>
            <a:chExt cx="5227336" cy="908614"/>
          </a:xfrm>
        </p:grpSpPr>
        <p:pic>
          <p:nvPicPr>
            <p:cNvPr id="16" name="矩形 4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21445" y="3456737"/>
              <a:ext cx="5227336" cy="650613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</p:spPr>
        </p:pic>
        <p:grpSp>
          <p:nvGrpSpPr>
            <p:cNvPr id="17" name="组合 16"/>
            <p:cNvGrpSpPr/>
            <p:nvPr/>
          </p:nvGrpSpPr>
          <p:grpSpPr>
            <a:xfrm>
              <a:off x="3180403" y="3198736"/>
              <a:ext cx="747831" cy="746584"/>
              <a:chOff x="2841656" y="4086210"/>
              <a:chExt cx="952500" cy="950912"/>
            </a:xfrm>
          </p:grpSpPr>
          <p:pic>
            <p:nvPicPr>
              <p:cNvPr id="18" name="圆角矩形 1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841656" y="4086210"/>
                <a:ext cx="952500" cy="950912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</p:spPr>
          </p:pic>
          <p:sp>
            <p:nvSpPr>
              <p:cNvPr id="19" name="TextBox 61"/>
              <p:cNvSpPr txBox="1">
                <a:spLocks noChangeArrowheads="1"/>
              </p:cNvSpPr>
              <p:nvPr/>
            </p:nvSpPr>
            <p:spPr bwMode="auto">
              <a:xfrm>
                <a:off x="3116735" y="4191247"/>
                <a:ext cx="379412" cy="588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2400" b="1" dirty="0" smtClean="0">
                    <a:latin typeface="UTM Neo Sans Intel" pitchFamily="18" charset="0"/>
                    <a:ea typeface="印品黑体" panose="00000500000000000000" pitchFamily="2" charset="-122"/>
                  </a:rPr>
                  <a:t>a</a:t>
                </a:r>
                <a:endParaRPr lang="zh-CN" altLang="en-US" sz="2400" b="1" dirty="0">
                  <a:latin typeface="UTM Neo Sans Intel" pitchFamily="18" charset="0"/>
                  <a:ea typeface="印品黑体" panose="00000500000000000000" pitchFamily="2" charset="-122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3207594" y="2642707"/>
            <a:ext cx="5623686" cy="908615"/>
            <a:chOff x="2448776" y="3892971"/>
            <a:chExt cx="5623686" cy="908615"/>
          </a:xfrm>
        </p:grpSpPr>
        <p:pic>
          <p:nvPicPr>
            <p:cNvPr id="21" name="矩形 5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48776" y="4145988"/>
              <a:ext cx="5623686" cy="655598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</p:spPr>
        </p:pic>
        <p:grpSp>
          <p:nvGrpSpPr>
            <p:cNvPr id="22" name="组合 21"/>
            <p:cNvGrpSpPr/>
            <p:nvPr/>
          </p:nvGrpSpPr>
          <p:grpSpPr>
            <a:xfrm>
              <a:off x="2981331" y="3892971"/>
              <a:ext cx="746584" cy="746585"/>
              <a:chOff x="2588097" y="4970447"/>
              <a:chExt cx="950912" cy="950913"/>
            </a:xfrm>
          </p:grpSpPr>
          <p:pic>
            <p:nvPicPr>
              <p:cNvPr id="23" name="圆角矩形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588097" y="4970447"/>
                <a:ext cx="950912" cy="950913"/>
              </a:xfrm>
              <a:prstGeom prst="rect">
                <a:avLst/>
              </a:prstGeom>
              <a:noFill/>
              <a:ln w="9525" cmpd="sng">
                <a:noFill/>
                <a:miter lim="800000"/>
                <a:headEnd/>
                <a:tailEnd/>
              </a:ln>
            </p:spPr>
          </p:pic>
          <p:sp>
            <p:nvSpPr>
              <p:cNvPr id="24" name="TextBox 61"/>
              <p:cNvSpPr txBox="1">
                <a:spLocks noChangeArrowheads="1"/>
              </p:cNvSpPr>
              <p:nvPr/>
            </p:nvSpPr>
            <p:spPr bwMode="auto">
              <a:xfrm>
                <a:off x="2863176" y="5100002"/>
                <a:ext cx="377826" cy="588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2400" b="1" dirty="0" smtClean="0">
                    <a:latin typeface="UTM Neo Sans Intel" pitchFamily="18" charset="0"/>
                    <a:ea typeface="印品黑体" panose="00000500000000000000" pitchFamily="2" charset="-122"/>
                  </a:rPr>
                  <a:t>b</a:t>
                </a:r>
                <a:endParaRPr lang="zh-CN" altLang="en-US" sz="2400" b="1" dirty="0">
                  <a:latin typeface="UTM Neo Sans Intel" pitchFamily="18" charset="0"/>
                  <a:ea typeface="印品黑体" panose="00000500000000000000" pitchFamily="2" charset="-122"/>
                </a:endParaRPr>
              </a:p>
            </p:txBody>
          </p:sp>
        </p:grpSp>
      </p:grpSp>
      <p:sp>
        <p:nvSpPr>
          <p:cNvPr id="27" name="TextBox 71"/>
          <p:cNvSpPr txBox="1">
            <a:spLocks noChangeArrowheads="1"/>
          </p:cNvSpPr>
          <p:nvPr/>
        </p:nvSpPr>
        <p:spPr bwMode="auto">
          <a:xfrm>
            <a:off x="4856379" y="101325"/>
            <a:ext cx="3343981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en-US" altLang="zh-C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x</a:t>
            </a:r>
            <a:r>
              <a:rPr lang="en-US" altLang="zh-CN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×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8,6 = 387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8" name="TextBox 71"/>
          <p:cNvSpPr txBox="1">
            <a:spLocks noChangeArrowheads="1"/>
          </p:cNvSpPr>
          <p:nvPr/>
        </p:nvSpPr>
        <p:spPr bwMode="auto">
          <a:xfrm>
            <a:off x="4789362" y="2633082"/>
            <a:ext cx="3261605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9,5 </a:t>
            </a:r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×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x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 = 399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0021" y="1259087"/>
            <a:ext cx="3386177" cy="3354338"/>
            <a:chOff x="395121" y="725687"/>
            <a:chExt cx="3386177" cy="3354338"/>
          </a:xfrm>
        </p:grpSpPr>
        <p:pic>
          <p:nvPicPr>
            <p:cNvPr id="29" name="图片 28" descr="未标题-1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5121" y="1079630"/>
              <a:ext cx="1500198" cy="3000395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1810887" y="725687"/>
              <a:ext cx="19704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C00000"/>
                  </a:solidFill>
                  <a:latin typeface="UTM Alba Matter" pitchFamily="18" charset="0"/>
                  <a:ea typeface="印品黑体" panose="00000500000000000000" pitchFamily="2" charset="-122"/>
                </a:rPr>
                <a:t>2/ </a:t>
              </a:r>
              <a:r>
                <a:rPr lang="en-US" altLang="zh-CN" sz="4000" dirty="0" err="1" smtClean="0">
                  <a:solidFill>
                    <a:srgbClr val="C00000"/>
                  </a:solidFill>
                  <a:latin typeface="UTM Alba Matter" pitchFamily="18" charset="0"/>
                  <a:ea typeface="印品黑体" panose="00000500000000000000" pitchFamily="2" charset="-122"/>
                </a:rPr>
                <a:t>Tìm</a:t>
              </a:r>
              <a:r>
                <a:rPr lang="en-US" altLang="zh-CN" sz="4000" dirty="0" smtClean="0">
                  <a:solidFill>
                    <a:srgbClr val="C00000"/>
                  </a:solidFill>
                  <a:latin typeface="UTM Alba Matter" pitchFamily="18" charset="0"/>
                  <a:ea typeface="印品黑体" panose="00000500000000000000" pitchFamily="2" charset="-122"/>
                </a:rPr>
                <a:t> x</a:t>
              </a:r>
              <a:endParaRPr lang="zh-CN" altLang="en-US" sz="4000" dirty="0">
                <a:solidFill>
                  <a:srgbClr val="C00000"/>
                </a:solidFill>
                <a:latin typeface="UTM Alba Matter" pitchFamily="18" charset="0"/>
                <a:ea typeface="印品黑体" panose="00000500000000000000" pitchFamily="2" charset="-122"/>
              </a:endParaRPr>
            </a:p>
          </p:txBody>
        </p:sp>
      </p:grpSp>
      <p:sp>
        <p:nvSpPr>
          <p:cNvPr id="39" name="TextBox 71"/>
          <p:cNvSpPr txBox="1">
            <a:spLocks noChangeArrowheads="1"/>
          </p:cNvSpPr>
          <p:nvPr/>
        </p:nvSpPr>
        <p:spPr bwMode="auto">
          <a:xfrm>
            <a:off x="4856380" y="829559"/>
            <a:ext cx="1671990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en-US" altLang="zh-C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x</a:t>
            </a:r>
            <a:r>
              <a:rPr lang="en-US" altLang="zh-CN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            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 =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1" name="TextBox 71"/>
          <p:cNvSpPr txBox="1">
            <a:spLocks noChangeArrowheads="1"/>
          </p:cNvSpPr>
          <p:nvPr/>
        </p:nvSpPr>
        <p:spPr bwMode="auto">
          <a:xfrm>
            <a:off x="4849085" y="1495515"/>
            <a:ext cx="1671990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en-US" altLang="zh-C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x</a:t>
            </a:r>
            <a:r>
              <a:rPr lang="en-US" altLang="zh-CN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            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 =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3" name="TextBox 71"/>
          <p:cNvSpPr txBox="1">
            <a:spLocks noChangeArrowheads="1"/>
          </p:cNvSpPr>
          <p:nvPr/>
        </p:nvSpPr>
        <p:spPr bwMode="auto">
          <a:xfrm>
            <a:off x="6433438" y="858811"/>
            <a:ext cx="835995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387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4" name="TextBox 71"/>
          <p:cNvSpPr txBox="1">
            <a:spLocks noChangeArrowheads="1"/>
          </p:cNvSpPr>
          <p:nvPr/>
        </p:nvSpPr>
        <p:spPr bwMode="auto">
          <a:xfrm>
            <a:off x="7175910" y="860808"/>
            <a:ext cx="1111442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: 8,6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5" name="TextBox 71"/>
          <p:cNvSpPr txBox="1">
            <a:spLocks noChangeArrowheads="1"/>
          </p:cNvSpPr>
          <p:nvPr/>
        </p:nvSpPr>
        <p:spPr bwMode="auto">
          <a:xfrm>
            <a:off x="6567365" y="1537821"/>
            <a:ext cx="1111442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45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6" name="TextBox 71"/>
          <p:cNvSpPr txBox="1">
            <a:spLocks noChangeArrowheads="1"/>
          </p:cNvSpPr>
          <p:nvPr/>
        </p:nvSpPr>
        <p:spPr bwMode="auto">
          <a:xfrm>
            <a:off x="4923260" y="3420004"/>
            <a:ext cx="1671990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en-US" altLang="zh-C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       x </a:t>
            </a:r>
            <a:r>
              <a:rPr lang="en-US" altLang="zh-CN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=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7" name="TextBox 71"/>
          <p:cNvSpPr txBox="1">
            <a:spLocks noChangeArrowheads="1"/>
          </p:cNvSpPr>
          <p:nvPr/>
        </p:nvSpPr>
        <p:spPr bwMode="auto">
          <a:xfrm>
            <a:off x="5734116" y="4088885"/>
            <a:ext cx="1671990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en-US" altLang="zh-CN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x</a:t>
            </a:r>
            <a:r>
              <a:rPr lang="en-US" altLang="zh-CN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=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8" name="TextBox 71"/>
          <p:cNvSpPr txBox="1">
            <a:spLocks noChangeArrowheads="1"/>
          </p:cNvSpPr>
          <p:nvPr/>
        </p:nvSpPr>
        <p:spPr bwMode="auto">
          <a:xfrm>
            <a:off x="6442568" y="3439631"/>
            <a:ext cx="835995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399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9" name="TextBox 71"/>
          <p:cNvSpPr txBox="1">
            <a:spLocks noChangeArrowheads="1"/>
          </p:cNvSpPr>
          <p:nvPr/>
        </p:nvSpPr>
        <p:spPr bwMode="auto">
          <a:xfrm>
            <a:off x="7185040" y="3441628"/>
            <a:ext cx="1111442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: 9,5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0" name="TextBox 71"/>
          <p:cNvSpPr txBox="1">
            <a:spLocks noChangeArrowheads="1"/>
          </p:cNvSpPr>
          <p:nvPr/>
        </p:nvSpPr>
        <p:spPr bwMode="auto">
          <a:xfrm>
            <a:off x="6576495" y="4118641"/>
            <a:ext cx="1111442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eaLnBrk="0" hangingPunct="0"/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印品黑体" panose="00000500000000000000" pitchFamily="2" charset="-122"/>
                <a:cs typeface="Times New Roman"/>
              </a:rPr>
              <a:t>42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4340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2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2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2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2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2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2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2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2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2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2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2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2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2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2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2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2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2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2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2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2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2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2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2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2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2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2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2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1" dur="2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2" dur="2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2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9" grpId="0"/>
      <p:bldP spid="41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9823"/>
            <a:ext cx="9229060" cy="3033677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4306186" y="2456121"/>
            <a:ext cx="4710223" cy="2286000"/>
          </a:xfrm>
          <a:prstGeom prst="roundRect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197" y="5194"/>
            <a:ext cx="2123833" cy="21349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30" y="-516630"/>
            <a:ext cx="2738728" cy="2656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16" y="0"/>
            <a:ext cx="2591068" cy="2140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758" y="-122025"/>
            <a:ext cx="1864242" cy="22353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16" y="2349795"/>
            <a:ext cx="2926875" cy="26581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63" y="1743430"/>
            <a:ext cx="1423223" cy="32311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77231" y="2630348"/>
            <a:ext cx="4400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3/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Thùng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to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21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lít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dầu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thùng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bé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15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lít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dầu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dầu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chứa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vào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các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chai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như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nhau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mỗi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chai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0,75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lít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tất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cả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bao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nhiêu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chai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dầu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155482" y="3058634"/>
            <a:ext cx="126658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24932" y="3055089"/>
            <a:ext cx="162566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60059" y="3413053"/>
            <a:ext cx="1228714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22065" y="3423687"/>
            <a:ext cx="139286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474458" y="4160876"/>
            <a:ext cx="2737421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826642" y="4537441"/>
            <a:ext cx="2623814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18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5" y="1027965"/>
            <a:ext cx="1632448" cy="3706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245" y="3688100"/>
            <a:ext cx="510915" cy="919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01" y="2301464"/>
            <a:ext cx="1564151" cy="2407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7003" y="3405921"/>
            <a:ext cx="654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-150" dirty="0" smtClean="0"/>
              <a:t>21</a:t>
            </a:r>
            <a:r>
              <a:rPr lang="en-US" sz="2800" b="1" dirty="0" smtClean="0">
                <a:latin typeface="UTM Isadora" pitchFamily="18" charset="0"/>
              </a:rPr>
              <a:t>l</a:t>
            </a:r>
            <a:endParaRPr lang="en-US" sz="2800" b="1" dirty="0">
              <a:latin typeface="UTM Isadora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20" y="2689378"/>
            <a:ext cx="1321590" cy="203405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27541" y="3612531"/>
            <a:ext cx="69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15</a:t>
            </a:r>
            <a:r>
              <a:rPr lang="en-US" sz="2800" b="1" dirty="0" smtClean="0">
                <a:latin typeface="UTM Isadora" pitchFamily="18" charset="0"/>
              </a:rPr>
              <a:t>l</a:t>
            </a:r>
            <a:endParaRPr lang="en-US" sz="2800" b="1" dirty="0">
              <a:latin typeface="UTM Isador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26713" y="4280477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0,75</a:t>
            </a:r>
            <a:r>
              <a:rPr lang="en-US" sz="1400" b="1" dirty="0" smtClean="0">
                <a:latin typeface="UTM Isadora" pitchFamily="18" charset="0"/>
              </a:rPr>
              <a:t>l</a:t>
            </a:r>
            <a:endParaRPr lang="en-US" sz="1400" b="1" dirty="0">
              <a:latin typeface="UTM Isadora" pitchFamily="18" charset="0"/>
            </a:endParaRPr>
          </a:p>
        </p:txBody>
      </p:sp>
      <p:sp>
        <p:nvSpPr>
          <p:cNvPr id="7" name="Circular Arrow 6"/>
          <p:cNvSpPr/>
          <p:nvPr/>
        </p:nvSpPr>
        <p:spPr>
          <a:xfrm rot="451720">
            <a:off x="3423061" y="1767106"/>
            <a:ext cx="2761903" cy="1666905"/>
          </a:xfrm>
          <a:prstGeom prst="circularArrow">
            <a:avLst>
              <a:gd name="adj1" fmla="val 7953"/>
              <a:gd name="adj2" fmla="val 920461"/>
              <a:gd name="adj3" fmla="val 20641537"/>
              <a:gd name="adj4" fmla="val 1069829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927" y="3680709"/>
            <a:ext cx="510915" cy="9193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09" y="3683951"/>
            <a:ext cx="510915" cy="9193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24" y="3687193"/>
            <a:ext cx="510915" cy="919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7652" y="4022614"/>
            <a:ext cx="744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…</a:t>
            </a:r>
            <a:endParaRPr lang="en-US" sz="4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354445" y="2617100"/>
            <a:ext cx="1790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UTM Neo Sans Intel" pitchFamily="18" charset="0"/>
              </a:rPr>
              <a:t>? chai </a:t>
            </a:r>
            <a:r>
              <a:rPr lang="en-US" sz="2800" b="1" dirty="0" err="1" smtClean="0">
                <a:solidFill>
                  <a:srgbClr val="FF0000"/>
                </a:solidFill>
                <a:latin typeface="UTM Neo Sans Intel" pitchFamily="18" charset="0"/>
              </a:rPr>
              <a:t>dầu</a:t>
            </a:r>
            <a:endParaRPr lang="en-US" sz="28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9" name="Right Brace 8"/>
          <p:cNvSpPr/>
          <p:nvPr/>
        </p:nvSpPr>
        <p:spPr>
          <a:xfrm rot="16200000">
            <a:off x="7077260" y="2013424"/>
            <a:ext cx="193487" cy="2804933"/>
          </a:xfrm>
          <a:prstGeom prst="rightBrace">
            <a:avLst>
              <a:gd name="adj1" fmla="val 46800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Brace 37"/>
          <p:cNvSpPr/>
          <p:nvPr/>
        </p:nvSpPr>
        <p:spPr>
          <a:xfrm rot="16200000">
            <a:off x="3333842" y="250791"/>
            <a:ext cx="273485" cy="2666854"/>
          </a:xfrm>
          <a:prstGeom prst="rightBrace">
            <a:avLst>
              <a:gd name="adj1" fmla="val 46800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716214" y="750364"/>
            <a:ext cx="4222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UTM Neo Sans Intel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Neo Sans Intel" pitchFamily="18" charset="0"/>
              </a:rPr>
              <a:t>tất</a:t>
            </a:r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Neo Sans Intel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Neo Sans Intel" pitchFamily="18" charset="0"/>
              </a:rPr>
              <a:t>bao</a:t>
            </a:r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Neo Sans Intel" pitchFamily="18" charset="0"/>
              </a:rPr>
              <a:t>nhiêu</a:t>
            </a:r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Neo Sans Intel" pitchFamily="18" charset="0"/>
              </a:rPr>
              <a:t>lít</a:t>
            </a:r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Neo Sans Intel" pitchFamily="18" charset="0"/>
              </a:rPr>
              <a:t>dầu</a:t>
            </a:r>
            <a:r>
              <a:rPr lang="en-US" sz="2400" b="1" dirty="0" smtClean="0">
                <a:solidFill>
                  <a:srgbClr val="FF0000"/>
                </a:solidFill>
                <a:latin typeface="UTM Neo Sans Intel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10" name="8-Point Star 9"/>
          <p:cNvSpPr/>
          <p:nvPr/>
        </p:nvSpPr>
        <p:spPr>
          <a:xfrm>
            <a:off x="3182342" y="169333"/>
            <a:ext cx="576483" cy="576483"/>
          </a:xfrm>
          <a:prstGeom prst="star8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1</a:t>
            </a:r>
            <a:endParaRPr lang="en-US" b="1" dirty="0"/>
          </a:p>
        </p:txBody>
      </p:sp>
      <p:sp>
        <p:nvSpPr>
          <p:cNvPr id="40" name="8-Point Star 39"/>
          <p:cNvSpPr/>
          <p:nvPr/>
        </p:nvSpPr>
        <p:spPr>
          <a:xfrm>
            <a:off x="6885761" y="2034708"/>
            <a:ext cx="576483" cy="576483"/>
          </a:xfrm>
          <a:prstGeom prst="star8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390541" y="3409459"/>
            <a:ext cx="654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-150" dirty="0" smtClean="0">
                <a:solidFill>
                  <a:srgbClr val="FF0000"/>
                </a:solidFill>
              </a:rPr>
              <a:t>21</a:t>
            </a:r>
            <a:r>
              <a:rPr lang="en-US" sz="2800" b="1" dirty="0" smtClean="0">
                <a:solidFill>
                  <a:srgbClr val="FF0000"/>
                </a:solidFill>
                <a:latin typeface="UTM Isadora" pitchFamily="18" charset="0"/>
              </a:rPr>
              <a:t>l</a:t>
            </a:r>
            <a:endParaRPr lang="en-US" sz="2800" b="1" dirty="0">
              <a:solidFill>
                <a:srgbClr val="FF0000"/>
              </a:solidFill>
              <a:latin typeface="UTM Isador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31079" y="3616069"/>
            <a:ext cx="69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15</a:t>
            </a:r>
            <a:r>
              <a:rPr lang="en-US" sz="2800" b="1" dirty="0" smtClean="0">
                <a:solidFill>
                  <a:srgbClr val="FF0000"/>
                </a:solidFill>
                <a:latin typeface="UTM Isadora" pitchFamily="18" charset="0"/>
              </a:rPr>
              <a:t>l</a:t>
            </a:r>
            <a:endParaRPr lang="en-US" sz="2800" b="1" dirty="0">
              <a:solidFill>
                <a:srgbClr val="FF0000"/>
              </a:solidFill>
              <a:latin typeface="UTM Isadora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19618" y="4284015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0,75</a:t>
            </a:r>
            <a:r>
              <a:rPr lang="en-US" sz="1400" b="1" dirty="0" smtClean="0">
                <a:solidFill>
                  <a:srgbClr val="FF0000"/>
                </a:solidFill>
                <a:latin typeface="UTM Isadora" pitchFamily="18" charset="0"/>
              </a:rPr>
              <a:t>l</a:t>
            </a:r>
            <a:endParaRPr lang="en-US" sz="1400" b="1" dirty="0">
              <a:solidFill>
                <a:srgbClr val="FF0000"/>
              </a:solidFill>
              <a:latin typeface="UTM Isadora" pitchFamily="18" charset="0"/>
            </a:endParaRPr>
          </a:p>
        </p:txBody>
      </p:sp>
      <p:sp>
        <p:nvSpPr>
          <p:cNvPr id="26" name="Circular Arrow 25"/>
          <p:cNvSpPr/>
          <p:nvPr/>
        </p:nvSpPr>
        <p:spPr>
          <a:xfrm rot="451720">
            <a:off x="3413987" y="1771875"/>
            <a:ext cx="2761903" cy="1666905"/>
          </a:xfrm>
          <a:prstGeom prst="circularArrow">
            <a:avLst>
              <a:gd name="adj1" fmla="val 7953"/>
              <a:gd name="adj2" fmla="val 920461"/>
              <a:gd name="adj3" fmla="val 20641537"/>
              <a:gd name="adj4" fmla="val 10698292"/>
              <a:gd name="adj5" fmla="val 125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4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7" grpId="0"/>
      <p:bldP spid="7" grpId="0" animBg="1"/>
      <p:bldP spid="8" grpId="0"/>
      <p:bldP spid="37" grpId="0"/>
      <p:bldP spid="9" grpId="0" animBg="1"/>
      <p:bldP spid="38" grpId="0" animBg="1"/>
      <p:bldP spid="39" grpId="0"/>
      <p:bldP spid="10" grpId="0" animBg="1"/>
      <p:bldP spid="40" grpId="0" animBg="1"/>
      <p:bldP spid="21" grpId="0"/>
      <p:bldP spid="22" grpId="0"/>
      <p:bldP spid="24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3" y="1414158"/>
            <a:ext cx="2909122" cy="3554985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2977116" y="776177"/>
            <a:ext cx="5816010" cy="3657600"/>
          </a:xfrm>
          <a:prstGeom prst="roundRect">
            <a:avLst/>
          </a:prstGeom>
          <a:solidFill>
            <a:schemeClr val="bg1">
              <a:alpha val="67000"/>
            </a:schemeClr>
          </a:solidFill>
          <a:ln w="76200"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55581" y="875606"/>
            <a:ext cx="4869712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u="sng" dirty="0" err="1" smtClean="0">
                <a:latin typeface="UTM Neo Sans Intel" pitchFamily="18" charset="0"/>
              </a:rPr>
              <a:t>Bài</a:t>
            </a:r>
            <a:r>
              <a:rPr lang="en-US" sz="3200" b="1" u="sng" dirty="0" smtClean="0">
                <a:latin typeface="UTM Neo Sans Intel" pitchFamily="18" charset="0"/>
              </a:rPr>
              <a:t> </a:t>
            </a:r>
            <a:r>
              <a:rPr lang="en-US" sz="3200" b="1" u="sng" dirty="0" err="1" smtClean="0">
                <a:latin typeface="UTM Neo Sans Intel" pitchFamily="18" charset="0"/>
              </a:rPr>
              <a:t>giải</a:t>
            </a:r>
            <a:r>
              <a:rPr lang="en-US" sz="3200" b="1" dirty="0" smtClean="0">
                <a:latin typeface="UTM Neo Sans Intel" pitchFamily="18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tất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cả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21 + 15 =  36 (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lít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chai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dầu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tất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cả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36 : 0,75 = 48 (chai)</a:t>
            </a:r>
          </a:p>
          <a:p>
            <a:pPr algn="ctr">
              <a:spcBef>
                <a:spcPts val="600"/>
              </a:spcBef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Đáp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: 48 chai</a:t>
            </a:r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23964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44" y="137013"/>
            <a:ext cx="1182526" cy="11764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92" y="189142"/>
            <a:ext cx="5966222" cy="3141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229"/>
            <a:ext cx="9144000" cy="44182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63" y="2640378"/>
            <a:ext cx="2087793" cy="2452793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4628870" y="3530600"/>
            <a:ext cx="4076700" cy="1612900"/>
          </a:xfrm>
          <a:prstGeom prst="round2SameRect">
            <a:avLst>
              <a:gd name="adj1" fmla="val 27691"/>
              <a:gd name="adj2" fmla="val 0"/>
            </a:avLst>
          </a:prstGeom>
          <a:solidFill>
            <a:srgbClr val="135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07713" y="3952329"/>
            <a:ext cx="2206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Củng</a:t>
            </a:r>
            <a:r>
              <a:rPr lang="en-US" altLang="zh-CN" sz="4400" b="1" dirty="0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cố</a:t>
            </a:r>
            <a:endParaRPr lang="zh-CN" altLang="en-US" sz="4400" b="1" dirty="0">
              <a:solidFill>
                <a:schemeClr val="bg1"/>
              </a:solidFill>
              <a:latin typeface="UTM Isadora" pitchFamily="18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7548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/>
          <p:cNvSpPr txBox="1"/>
          <p:nvPr/>
        </p:nvSpPr>
        <p:spPr>
          <a:xfrm>
            <a:off x="1092584" y="478030"/>
            <a:ext cx="7498522" cy="738664"/>
          </a:xfrm>
          <a:prstGeom prst="rect">
            <a:avLst/>
          </a:prstGeom>
          <a:noFill/>
        </p:spPr>
        <p:txBody>
          <a:bodyPr wrap="square" lIns="0" tIns="0" rIns="0" bIns="0" numCol="1" spcCol="270000">
            <a:spAutoFit/>
          </a:bodyPr>
          <a:lstStyle/>
          <a:p>
            <a:pPr algn="just"/>
            <a:r>
              <a:rPr lang="en-US" altLang="zh-CN" sz="2400" b="1" dirty="0" err="1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Muốn</a:t>
            </a:r>
            <a:r>
              <a:rPr lang="en-US" altLang="zh-CN" sz="2400" b="1" dirty="0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chia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số</a:t>
            </a:r>
            <a:r>
              <a:rPr lang="en-US" altLang="zh-CN" sz="2400" b="1" dirty="0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tự</a:t>
            </a:r>
            <a:r>
              <a:rPr lang="en-US" altLang="zh-CN" sz="2400" b="1" dirty="0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nhiên</a:t>
            </a:r>
            <a:r>
              <a:rPr lang="en-US" altLang="zh-CN" sz="2400" b="1" dirty="0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cho</a:t>
            </a:r>
            <a:r>
              <a:rPr lang="en-US" altLang="zh-CN" sz="2400" b="1" dirty="0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số</a:t>
            </a:r>
            <a:r>
              <a:rPr lang="en-US" altLang="zh-CN" sz="2400" b="1" dirty="0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thập</a:t>
            </a:r>
            <a:r>
              <a:rPr lang="en-US" altLang="zh-CN" sz="2400" b="1" dirty="0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phân</a:t>
            </a:r>
            <a:r>
              <a:rPr lang="en-US" altLang="zh-CN" sz="2400" b="1" dirty="0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ta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làm</a:t>
            </a:r>
            <a:r>
              <a:rPr lang="en-US" altLang="zh-CN" sz="2400" b="1" dirty="0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như</a:t>
            </a:r>
            <a:r>
              <a:rPr lang="en-US" altLang="zh-CN" sz="2400" b="1" dirty="0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thế</a:t>
            </a:r>
            <a:r>
              <a:rPr lang="en-US" altLang="zh-CN" sz="2400" b="1" dirty="0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nào</a:t>
            </a:r>
            <a:r>
              <a:rPr lang="en-US" altLang="zh-CN" sz="2400" b="1" dirty="0" smtClean="0">
                <a:solidFill>
                  <a:schemeClr val="bg1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?</a:t>
            </a:r>
            <a:endParaRPr lang="zh-CN" altLang="en-US" sz="1200" dirty="0">
              <a:solidFill>
                <a:schemeClr val="bg1"/>
              </a:solidFill>
              <a:latin typeface="UTM Isadora" pitchFamily="18" charset="0"/>
              <a:ea typeface="字魂58号-创中黑" panose="00000500000000000000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132" y="2702377"/>
            <a:ext cx="5532129" cy="2765366"/>
          </a:xfrm>
          <a:prstGeom prst="rect">
            <a:avLst/>
          </a:prstGeom>
        </p:spPr>
      </p:pic>
      <p:sp>
        <p:nvSpPr>
          <p:cNvPr id="5" name="TextBox 18"/>
          <p:cNvSpPr txBox="1"/>
          <p:nvPr/>
        </p:nvSpPr>
        <p:spPr>
          <a:xfrm>
            <a:off x="744279" y="1473509"/>
            <a:ext cx="7793666" cy="2215991"/>
          </a:xfrm>
          <a:prstGeom prst="rect">
            <a:avLst/>
          </a:prstGeom>
          <a:noFill/>
        </p:spPr>
        <p:txBody>
          <a:bodyPr wrap="square" lIns="0" tIns="0" rIns="0" bIns="0" numCol="1" spcCol="270000">
            <a:spAutoFit/>
          </a:bodyPr>
          <a:lstStyle/>
          <a:p>
            <a:pPr algn="just"/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Muốn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chia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số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tự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nhiên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cho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số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thập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phân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ta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làm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như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sau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:</a:t>
            </a:r>
          </a:p>
          <a:p>
            <a:pPr algn="just"/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-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Đếm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xem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có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nbao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nhiêu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chữ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số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ở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phần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thập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phân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của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số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chia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thì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viết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thêm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vào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bên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phải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số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bị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chia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bấy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nhiêu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chữ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số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0.</a:t>
            </a:r>
            <a:endParaRPr lang="en-US" altLang="zh-CN" sz="2400" b="1" dirty="0">
              <a:solidFill>
                <a:srgbClr val="FFFF00"/>
              </a:solidFill>
              <a:latin typeface="UTM Isadora" pitchFamily="18" charset="0"/>
              <a:ea typeface="字魂58号-创中黑" panose="00000500000000000000" charset="-122"/>
              <a:cs typeface="字魂58号-创中黑" panose="00000500000000000000" charset="-122"/>
              <a:sym typeface="Arial" panose="020B0604020202020204" pitchFamily="34" charset="0"/>
            </a:endParaRPr>
          </a:p>
          <a:p>
            <a:pPr algn="just"/>
            <a:r>
              <a:rPr lang="en-US" altLang="zh-CN" sz="2400" b="1" dirty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- </a:t>
            </a:r>
            <a:r>
              <a:rPr lang="en-US" altLang="zh-CN" sz="2400" b="1" dirty="0" err="1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Bỏ</a:t>
            </a:r>
            <a:r>
              <a:rPr lang="en-US" altLang="zh-CN" sz="2400" b="1" dirty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dấu</a:t>
            </a:r>
            <a:r>
              <a:rPr lang="en-US" altLang="zh-CN" sz="2400" b="1" dirty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phẩy</a:t>
            </a:r>
            <a:r>
              <a:rPr lang="en-US" altLang="zh-CN" sz="2400" b="1" dirty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ở </a:t>
            </a:r>
            <a:r>
              <a:rPr lang="en-US" altLang="zh-CN" sz="2400" b="1" dirty="0" err="1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số</a:t>
            </a:r>
            <a:r>
              <a:rPr lang="en-US" altLang="zh-CN" sz="2400" b="1" dirty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chia </a:t>
            </a:r>
            <a:r>
              <a:rPr lang="en-US" altLang="zh-CN" sz="2400" b="1" dirty="0" err="1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rồi</a:t>
            </a:r>
            <a:r>
              <a:rPr lang="en-US" altLang="zh-CN" sz="2400" b="1" dirty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thực</a:t>
            </a:r>
            <a:r>
              <a:rPr lang="en-US" altLang="zh-CN" sz="2400" b="1" dirty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hiện</a:t>
            </a:r>
            <a:r>
              <a:rPr lang="en-US" altLang="zh-CN" sz="2400" b="1" dirty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phép</a:t>
            </a:r>
            <a:r>
              <a:rPr lang="en-US" altLang="zh-CN" sz="2400" b="1" dirty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chia </a:t>
            </a:r>
            <a:r>
              <a:rPr lang="en-US" altLang="zh-CN" sz="2400" b="1" dirty="0" err="1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như</a:t>
            </a:r>
            <a:r>
              <a:rPr lang="en-US" altLang="zh-CN" sz="2400" b="1" dirty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chia </a:t>
            </a:r>
            <a:r>
              <a:rPr lang="en-US" altLang="zh-CN" sz="2400" b="1" dirty="0" err="1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các</a:t>
            </a:r>
            <a:r>
              <a:rPr lang="en-US" altLang="zh-CN" sz="2400" b="1" dirty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số</a:t>
            </a:r>
            <a:r>
              <a:rPr lang="en-US" altLang="zh-CN" sz="2400" b="1" dirty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tự</a:t>
            </a:r>
            <a:r>
              <a:rPr lang="en-US" altLang="zh-CN" sz="2400" b="1" dirty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nhiên</a:t>
            </a:r>
            <a:r>
              <a:rPr lang="en-US" altLang="zh-CN" sz="2400" b="1" dirty="0" smtClean="0">
                <a:solidFill>
                  <a:srgbClr val="FFFF00"/>
                </a:solidFill>
                <a:latin typeface="UTM Isadora" pitchFamily="18" charset="0"/>
                <a:ea typeface="字魂58号-创中黑" panose="00000500000000000000" charset="-122"/>
                <a:cs typeface="字魂58号-创中黑" panose="00000500000000000000" charset="-122"/>
                <a:sym typeface="Arial" panose="020B0604020202020204" pitchFamily="34" charset="0"/>
              </a:rPr>
              <a:t>.</a:t>
            </a:r>
            <a:endParaRPr lang="en-US" altLang="zh-CN" sz="2400" b="1" dirty="0">
              <a:solidFill>
                <a:srgbClr val="FFFF00"/>
              </a:solidFill>
              <a:latin typeface="UTM Isadora" pitchFamily="18" charset="0"/>
              <a:ea typeface="字魂58号-创中黑" panose="00000500000000000000" charset="-122"/>
              <a:cs typeface="字魂58号-创中黑" panose="00000500000000000000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63385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44" y="137013"/>
            <a:ext cx="1182526" cy="11764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92" y="189142"/>
            <a:ext cx="5966222" cy="3141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229"/>
            <a:ext cx="9144000" cy="44182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63" y="2640378"/>
            <a:ext cx="2087793" cy="2452793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4628870" y="3530600"/>
            <a:ext cx="4076700" cy="1612900"/>
          </a:xfrm>
          <a:prstGeom prst="round2SameRect">
            <a:avLst>
              <a:gd name="adj1" fmla="val 27691"/>
              <a:gd name="adj2" fmla="val 0"/>
            </a:avLst>
          </a:prstGeom>
          <a:solidFill>
            <a:srgbClr val="135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19775" y="4045749"/>
            <a:ext cx="3938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Chúc</a:t>
            </a:r>
            <a:r>
              <a:rPr lang="en-US" altLang="zh-CN" sz="3200" b="1" dirty="0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các</a:t>
            </a:r>
            <a:r>
              <a:rPr lang="en-US" altLang="zh-CN" sz="3200" b="1" dirty="0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em</a:t>
            </a:r>
            <a:r>
              <a:rPr lang="en-US" altLang="zh-CN" sz="3200" b="1" dirty="0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học</a:t>
            </a:r>
            <a:r>
              <a:rPr lang="en-US" altLang="zh-CN" sz="3200" b="1" dirty="0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tốt</a:t>
            </a:r>
            <a:r>
              <a:rPr lang="en-US" altLang="zh-CN" sz="3200" b="1" dirty="0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!</a:t>
            </a:r>
            <a:endParaRPr lang="zh-CN" altLang="en-US" sz="3200" b="1" dirty="0">
              <a:solidFill>
                <a:schemeClr val="bg1"/>
              </a:solidFill>
              <a:latin typeface="UTM Isadora" pitchFamily="18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2033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63527" y="205311"/>
            <a:ext cx="8399720" cy="1154037"/>
          </a:xfrm>
          <a:prstGeom prst="roundRect">
            <a:avLst/>
          </a:prstGeom>
          <a:ln w="38100">
            <a:prstDash val="soli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3331695" y="1477926"/>
            <a:ext cx="5099924" cy="3466852"/>
          </a:xfrm>
          <a:prstGeom prst="roundRect">
            <a:avLst/>
          </a:prstGeom>
          <a:solidFill>
            <a:schemeClr val="bg1">
              <a:alpha val="67000"/>
            </a:schemeClr>
          </a:solidFill>
          <a:ln w="76200">
            <a:prstDash val="sysDot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46801" y="1543847"/>
            <a:ext cx="4869712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u="sng" dirty="0" err="1" smtClean="0">
                <a:latin typeface="UTM Neo Sans Intel" pitchFamily="18" charset="0"/>
              </a:rPr>
              <a:t>Bài</a:t>
            </a:r>
            <a:r>
              <a:rPr lang="en-US" sz="2000" b="1" u="sng" dirty="0" smtClean="0">
                <a:latin typeface="UTM Neo Sans Intel" pitchFamily="18" charset="0"/>
              </a:rPr>
              <a:t> </a:t>
            </a:r>
            <a:r>
              <a:rPr lang="en-US" sz="2000" b="1" u="sng" dirty="0" err="1" smtClean="0">
                <a:latin typeface="UTM Neo Sans Intel" pitchFamily="18" charset="0"/>
              </a:rPr>
              <a:t>giải</a:t>
            </a:r>
            <a:r>
              <a:rPr lang="en-US" sz="2000" b="1" dirty="0" smtClean="0">
                <a:latin typeface="UTM Neo Sans Intel" pitchFamily="18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Diện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tích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thửa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ruộng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hình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chữ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nhật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cũng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chính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diện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tích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hình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vuông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: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25 x 25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=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625 (m</a:t>
            </a:r>
            <a:r>
              <a:rPr lang="en-US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2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)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Chiều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dài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thửa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ruộng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: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625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12,5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=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50 (m)</a:t>
            </a:r>
          </a:p>
          <a:p>
            <a:pPr algn="ctr">
              <a:spcBef>
                <a:spcPts val="60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Chu vi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thửa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ruộng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hình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chữ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nhật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:</a:t>
            </a:r>
          </a:p>
          <a:p>
            <a:pPr algn="ctr">
              <a:spcBef>
                <a:spcPts val="600"/>
              </a:spcBef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(50 + 12,5) x 2 = 125 (m)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Đáp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: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125m</a:t>
            </a:r>
            <a:endParaRPr lang="vi-V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0143"/>
            <a:ext cx="2637355" cy="30984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8587" y="251352"/>
            <a:ext cx="83146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200" b="1" dirty="0" err="1" smtClean="0">
                <a:latin typeface="UTM Neo Sans Intel" pitchFamily="18" charset="0"/>
              </a:rPr>
              <a:t>Một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thửa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ruộng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hình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chữ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nhật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có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chiều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rộng</a:t>
            </a:r>
            <a:r>
              <a:rPr lang="en-US" sz="2200" b="1" dirty="0" smtClean="0">
                <a:latin typeface="UTM Neo Sans Intel" pitchFamily="18" charset="0"/>
              </a:rPr>
              <a:t> 12,5m </a:t>
            </a:r>
            <a:r>
              <a:rPr lang="en-US" sz="2200" b="1" dirty="0" err="1" smtClean="0">
                <a:latin typeface="UTM Neo Sans Intel" pitchFamily="18" charset="0"/>
              </a:rPr>
              <a:t>và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có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diện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tích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bằng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diện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tích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hình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vuông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cạnh</a:t>
            </a:r>
            <a:r>
              <a:rPr lang="en-US" sz="2200" b="1" dirty="0" smtClean="0">
                <a:latin typeface="UTM Neo Sans Intel" pitchFamily="18" charset="0"/>
              </a:rPr>
              <a:t> 25m. </a:t>
            </a:r>
            <a:r>
              <a:rPr lang="en-US" sz="2200" b="1" dirty="0" err="1" smtClean="0">
                <a:latin typeface="UTM Neo Sans Intel" pitchFamily="18" charset="0"/>
              </a:rPr>
              <a:t>Tính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chu</a:t>
            </a:r>
            <a:r>
              <a:rPr lang="en-US" sz="2200" b="1" dirty="0" smtClean="0">
                <a:latin typeface="UTM Neo Sans Intel" pitchFamily="18" charset="0"/>
              </a:rPr>
              <a:t> vi </a:t>
            </a:r>
            <a:r>
              <a:rPr lang="en-US" sz="2200" b="1" dirty="0" err="1" smtClean="0">
                <a:latin typeface="UTM Neo Sans Intel" pitchFamily="18" charset="0"/>
              </a:rPr>
              <a:t>thửa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ruộng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hình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chữ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nhật</a:t>
            </a:r>
            <a:r>
              <a:rPr lang="en-US" sz="2200" b="1" dirty="0" smtClean="0">
                <a:latin typeface="UTM Neo Sans Intel" pitchFamily="18" charset="0"/>
              </a:rPr>
              <a:t> </a:t>
            </a:r>
            <a:r>
              <a:rPr lang="en-US" sz="2200" b="1" dirty="0" err="1" smtClean="0">
                <a:latin typeface="UTM Neo Sans Intel" pitchFamily="18" charset="0"/>
              </a:rPr>
              <a:t>đó</a:t>
            </a:r>
            <a:r>
              <a:rPr lang="en-US" sz="2200" b="1" dirty="0" smtClean="0">
                <a:latin typeface="UTM Neo Sans Intel" pitchFamily="18" charset="0"/>
              </a:rPr>
              <a:t>.</a:t>
            </a:r>
            <a:endParaRPr lang="vi-V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8149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2" grpId="0" uiExpand="1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34"/>
          <a:stretch/>
        </p:blipFill>
        <p:spPr>
          <a:xfrm>
            <a:off x="4242384" y="-80669"/>
            <a:ext cx="3349256" cy="29997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11194" y="2952156"/>
            <a:ext cx="6130625" cy="1118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Chia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tự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nhiên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thập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phân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Vận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dụng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để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tìm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x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và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giải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toán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lời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văn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8" y="1458535"/>
            <a:ext cx="3136605" cy="3684965"/>
          </a:xfrm>
          <a:prstGeom prst="rect">
            <a:avLst/>
          </a:prstGeom>
        </p:spPr>
      </p:pic>
      <p:sp>
        <p:nvSpPr>
          <p:cNvPr id="4" name="文本框 8"/>
          <p:cNvSpPr txBox="1"/>
          <p:nvPr/>
        </p:nvSpPr>
        <p:spPr>
          <a:xfrm>
            <a:off x="5222163" y="757508"/>
            <a:ext cx="14109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印品黑体" panose="00000500000000000000" pitchFamily="2" charset="-122"/>
              </a:rPr>
              <a:t>Mục</a:t>
            </a:r>
            <a:r>
              <a:rPr lang="en-US" altLang="zh-CN" sz="40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印品黑体" panose="00000500000000000000" pitchFamily="2" charset="-122"/>
              </a:rPr>
              <a:t> </a:t>
            </a:r>
          </a:p>
          <a:p>
            <a:pPr algn="ctr"/>
            <a:r>
              <a:rPr lang="en-US" altLang="zh-CN" sz="4000" b="1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印品黑体" panose="00000500000000000000" pitchFamily="2" charset="-122"/>
              </a:rPr>
              <a:t>tiêu</a:t>
            </a:r>
            <a:endParaRPr lang="zh-CN" altLang="en-US" sz="40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1652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44" y="137013"/>
            <a:ext cx="1182526" cy="11764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92" y="189142"/>
            <a:ext cx="5966222" cy="3141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229"/>
            <a:ext cx="9144000" cy="44182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63" y="2640378"/>
            <a:ext cx="2087793" cy="2452793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4628870" y="3530600"/>
            <a:ext cx="4076700" cy="1612900"/>
          </a:xfrm>
          <a:prstGeom prst="round2SameRect">
            <a:avLst>
              <a:gd name="adj1" fmla="val 27691"/>
              <a:gd name="adj2" fmla="val 0"/>
            </a:avLst>
          </a:prstGeom>
          <a:solidFill>
            <a:srgbClr val="135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07713" y="3952329"/>
            <a:ext cx="28616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Khởi</a:t>
            </a:r>
            <a:r>
              <a:rPr lang="en-US" altLang="zh-CN" sz="4400" b="1" dirty="0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động</a:t>
            </a:r>
            <a:endParaRPr lang="zh-CN" altLang="en-US" sz="4400" b="1" dirty="0">
              <a:solidFill>
                <a:schemeClr val="bg1"/>
              </a:solidFill>
              <a:latin typeface="UTM Isadora" pitchFamily="18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27250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217951" cy="7398137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383" y="2574203"/>
            <a:ext cx="3239234" cy="22123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5174" y="1156547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8084" y="1534690"/>
            <a:ext cx="8610670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Bungee Inline" pitchFamily="2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96382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7053"/>
            <a:ext cx="18288000" cy="7395995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xmlns="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8" y="1669495"/>
            <a:ext cx="1561664" cy="156166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383" y="3564295"/>
            <a:ext cx="2643144" cy="1224485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4784191" y="3778112"/>
            <a:ext cx="769050" cy="7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4930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08" y="3663614"/>
            <a:ext cx="2643144" cy="12244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414532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9600" b="1" dirty="0" smtClean="0"/>
              <a:t>14 : 3,5 = ?</a:t>
            </a:r>
            <a:endParaRPr lang="en-US" sz="9600" b="1" dirty="0"/>
          </a:p>
        </p:txBody>
      </p:sp>
      <p:sp>
        <p:nvSpPr>
          <p:cNvPr id="20" name="Rectangle 19"/>
          <p:cNvSpPr/>
          <p:nvPr/>
        </p:nvSpPr>
        <p:spPr>
          <a:xfrm>
            <a:off x="4902091" y="331862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4</a:t>
            </a:r>
            <a:endParaRPr lang="en-US" sz="3600" b="1" dirty="0"/>
          </a:p>
        </p:txBody>
      </p:sp>
      <p:sp>
        <p:nvSpPr>
          <p:cNvPr id="21" name="Rectangle 20"/>
          <p:cNvSpPr/>
          <p:nvPr/>
        </p:nvSpPr>
        <p:spPr>
          <a:xfrm>
            <a:off x="555971" y="413080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40</a:t>
            </a:r>
            <a:endParaRPr lang="en-US" sz="3600" b="1" dirty="0"/>
          </a:p>
        </p:txBody>
      </p:sp>
      <p:sp>
        <p:nvSpPr>
          <p:cNvPr id="22" name="Rectangle 21"/>
          <p:cNvSpPr/>
          <p:nvPr/>
        </p:nvSpPr>
        <p:spPr>
          <a:xfrm>
            <a:off x="4902091" y="4130808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42</a:t>
            </a:r>
            <a:endParaRPr lang="en-US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539305" y="335468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14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31292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8567" y="395459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7258" y="387488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2036" y="308696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7849" y="1068725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2159" y="474698"/>
            <a:ext cx="137286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905" y="2692593"/>
            <a:ext cx="3003230" cy="2372868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12257"/>
            <a:ext cx="964582" cy="103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4930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399" y="2898936"/>
            <a:ext cx="2992745" cy="2111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ngdung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309" y="2937566"/>
            <a:ext cx="2309195" cy="21809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39305" y="414532"/>
            <a:ext cx="7875638" cy="278744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7200" b="1" dirty="0" smtClean="0"/>
              <a:t>576 : 0,001 = ?</a:t>
            </a:r>
            <a:endParaRPr lang="en-US" sz="7200" b="1" dirty="0"/>
          </a:p>
        </p:txBody>
      </p:sp>
      <p:sp>
        <p:nvSpPr>
          <p:cNvPr id="20" name="Rectangle 19"/>
          <p:cNvSpPr/>
          <p:nvPr/>
        </p:nvSpPr>
        <p:spPr>
          <a:xfrm>
            <a:off x="4902091" y="3318623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0,576</a:t>
            </a:r>
            <a:endParaRPr lang="en-US" sz="4000" b="1" dirty="0"/>
          </a:p>
        </p:txBody>
      </p:sp>
      <p:sp>
        <p:nvSpPr>
          <p:cNvPr id="21" name="Rectangle 20"/>
          <p:cNvSpPr/>
          <p:nvPr/>
        </p:nvSpPr>
        <p:spPr>
          <a:xfrm>
            <a:off x="555971" y="4130807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57,600</a:t>
            </a:r>
            <a:endParaRPr lang="en-US" sz="4000" b="1" dirty="0"/>
          </a:p>
        </p:txBody>
      </p:sp>
      <p:sp>
        <p:nvSpPr>
          <p:cNvPr id="22" name="Rectangle 21"/>
          <p:cNvSpPr/>
          <p:nvPr/>
        </p:nvSpPr>
        <p:spPr>
          <a:xfrm>
            <a:off x="4902091" y="4130808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5,76</a:t>
            </a:r>
            <a:endParaRPr lang="en-US" sz="2400" b="1" dirty="0"/>
          </a:p>
        </p:txBody>
      </p:sp>
      <p:sp>
        <p:nvSpPr>
          <p:cNvPr id="23" name="Rectangle 22"/>
          <p:cNvSpPr/>
          <p:nvPr/>
        </p:nvSpPr>
        <p:spPr>
          <a:xfrm>
            <a:off x="539305" y="3354684"/>
            <a:ext cx="3512852" cy="4520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576000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81622" y="3129251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98567" y="395459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597258" y="387488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22036" y="308696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7849" y="1068725"/>
            <a:ext cx="3323555" cy="332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02159" y="474698"/>
            <a:ext cx="137286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305" y="911442"/>
            <a:ext cx="3638119" cy="36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63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44" y="137013"/>
            <a:ext cx="1182526" cy="11764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92" y="189142"/>
            <a:ext cx="5966222" cy="3141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229"/>
            <a:ext cx="9144000" cy="44182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63" y="2640378"/>
            <a:ext cx="2087793" cy="2452793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4628870" y="3530600"/>
            <a:ext cx="4076700" cy="1612900"/>
          </a:xfrm>
          <a:prstGeom prst="round2SameRect">
            <a:avLst>
              <a:gd name="adj1" fmla="val 27691"/>
              <a:gd name="adj2" fmla="val 0"/>
            </a:avLst>
          </a:prstGeom>
          <a:solidFill>
            <a:srgbClr val="135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07713" y="3952329"/>
            <a:ext cx="27190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Luyện</a:t>
            </a:r>
            <a:r>
              <a:rPr lang="en-US" altLang="zh-CN" sz="4400" b="1" dirty="0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UTM Isadora" pitchFamily="18" charset="0"/>
                <a:ea typeface="印品黑体" panose="00000500000000000000" pitchFamily="2" charset="-122"/>
              </a:rPr>
              <a:t>tập</a:t>
            </a:r>
            <a:endParaRPr lang="zh-CN" altLang="en-US" sz="4400" b="1" dirty="0">
              <a:solidFill>
                <a:schemeClr val="bg1"/>
              </a:solidFill>
              <a:latin typeface="UTM Isadora" pitchFamily="18" charset="0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26371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67" y="587636"/>
            <a:ext cx="2112949" cy="42352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80" y="582386"/>
            <a:ext cx="2056721" cy="4240504"/>
          </a:xfrm>
          <a:prstGeom prst="rect">
            <a:avLst/>
          </a:prstGeom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260867" y="1965635"/>
            <a:ext cx="1621260" cy="53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a) 5 : 0,5 =</a:t>
            </a:r>
            <a:endParaRPr lang="en-US" altLang="zh-CN" sz="22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017719" y="1588"/>
            <a:ext cx="5774595" cy="586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800" b="1" kern="0" dirty="0" smtClean="0">
                <a:solidFill>
                  <a:srgbClr val="FF0000"/>
                </a:solidFill>
                <a:latin typeface="UTM Sharnay" pitchFamily="18" charset="0"/>
                <a:ea typeface="印品黑体" panose="00000500000000000000" pitchFamily="2" charset="-122"/>
                <a:cs typeface="Times New Roman" pitchFamily="18" charset="0"/>
              </a:rPr>
              <a:t>1/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UTM Sharnay" pitchFamily="18" charset="0"/>
                <a:ea typeface="印品黑体" panose="00000500000000000000" pitchFamily="2" charset="-122"/>
                <a:cs typeface="Times New Roman" pitchFamily="18" charset="0"/>
              </a:rPr>
              <a:t>Tính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UTM Sharnay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UTM Sharnay" pitchFamily="18" charset="0"/>
                <a:ea typeface="印品黑体" panose="00000500000000000000" pitchFamily="2" charset="-122"/>
                <a:cs typeface="Times New Roman" pitchFamily="18" charset="0"/>
              </a:rPr>
              <a:t>rồi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UTM Sharnay" pitchFamily="18" charset="0"/>
                <a:ea typeface="印品黑体" panose="00000500000000000000" pitchFamily="2" charset="-122"/>
                <a:cs typeface="Times New Roman" pitchFamily="18" charset="0"/>
              </a:rPr>
              <a:t> so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UTM Sharnay" pitchFamily="18" charset="0"/>
                <a:ea typeface="印品黑体" panose="00000500000000000000" pitchFamily="2" charset="-122"/>
                <a:cs typeface="Times New Roman" pitchFamily="18" charset="0"/>
              </a:rPr>
              <a:t>sánh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UTM Sharnay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UTM Sharnay" pitchFamily="18" charset="0"/>
                <a:ea typeface="印品黑体" panose="00000500000000000000" pitchFamily="2" charset="-122"/>
                <a:cs typeface="Times New Roman" pitchFamily="18" charset="0"/>
              </a:rPr>
              <a:t>kết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UTM Sharnay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UTM Sharnay" pitchFamily="18" charset="0"/>
                <a:ea typeface="印品黑体" panose="00000500000000000000" pitchFamily="2" charset="-122"/>
                <a:cs typeface="Times New Roman" pitchFamily="18" charset="0"/>
              </a:rPr>
              <a:t>quả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UTM Sharnay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2800" b="1" kern="0" dirty="0" err="1" smtClean="0">
                <a:solidFill>
                  <a:srgbClr val="FF0000"/>
                </a:solidFill>
                <a:latin typeface="UTM Sharnay" pitchFamily="18" charset="0"/>
                <a:ea typeface="印品黑体" panose="00000500000000000000" pitchFamily="2" charset="-122"/>
                <a:cs typeface="Times New Roman" pitchFamily="18" charset="0"/>
              </a:rPr>
              <a:t>tính</a:t>
            </a:r>
            <a:r>
              <a:rPr lang="en-US" altLang="zh-CN" sz="2800" b="1" kern="0" dirty="0" smtClean="0">
                <a:solidFill>
                  <a:srgbClr val="FF0000"/>
                </a:solidFill>
                <a:latin typeface="UTM Sharnay" pitchFamily="18" charset="0"/>
                <a:ea typeface="印品黑体" panose="00000500000000000000" pitchFamily="2" charset="-122"/>
                <a:cs typeface="Times New Roman" pitchFamily="18" charset="0"/>
              </a:rPr>
              <a:t>:</a:t>
            </a:r>
            <a:endParaRPr lang="en-US" altLang="zh-CN" sz="2800" b="1" kern="0" dirty="0">
              <a:solidFill>
                <a:srgbClr val="FF0000"/>
              </a:solidFill>
              <a:latin typeface="UTM Sharnay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559"/>
            <a:ext cx="1609507" cy="29874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49" y="1823380"/>
            <a:ext cx="1609507" cy="2987416"/>
          </a:xfrm>
          <a:prstGeom prst="rect">
            <a:avLst/>
          </a:prstGeom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6014136" y="1957010"/>
            <a:ext cx="1428760" cy="48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5 x 2 =</a:t>
            </a:r>
            <a:endParaRPr lang="en-US" altLang="zh-CN" sz="22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318617" y="2614753"/>
            <a:ext cx="1428760" cy="47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52 : 0,5 =</a:t>
            </a:r>
            <a:endParaRPr lang="en-US" altLang="zh-CN" sz="22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60867" y="3272494"/>
            <a:ext cx="1630885" cy="53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b) 3 : 0,2 =</a:t>
            </a:r>
            <a:endParaRPr lang="en-US" altLang="zh-CN" sz="22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1260867" y="4103487"/>
            <a:ext cx="1591792" cy="47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18 : 0,25 =</a:t>
            </a:r>
            <a:endParaRPr lang="en-US" altLang="zh-CN" sz="22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5876531" y="2606128"/>
            <a:ext cx="1428760" cy="48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52 x 2 =</a:t>
            </a:r>
            <a:endParaRPr lang="en-US" altLang="zh-CN" sz="22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6037301" y="3272494"/>
            <a:ext cx="1428760" cy="48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3 x 5 =</a:t>
            </a:r>
            <a:endParaRPr lang="en-US" altLang="zh-CN" sz="22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851571" y="4094862"/>
            <a:ext cx="1428760" cy="47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18 x 4 =</a:t>
            </a:r>
            <a:endParaRPr lang="en-US" altLang="zh-CN" sz="22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43387" y="2211472"/>
            <a:ext cx="2308018" cy="708411"/>
            <a:chOff x="3443387" y="2211472"/>
            <a:chExt cx="2308018" cy="708411"/>
          </a:xfrm>
        </p:grpSpPr>
        <p:sp>
          <p:nvSpPr>
            <p:cNvPr id="2" name="Rounded Rectangle 1"/>
            <p:cNvSpPr/>
            <p:nvPr/>
          </p:nvSpPr>
          <p:spPr>
            <a:xfrm>
              <a:off x="3443387" y="2211472"/>
              <a:ext cx="2278133" cy="708411"/>
            </a:xfrm>
            <a:prstGeom prst="roundRect">
              <a:avLst/>
            </a:prstGeom>
            <a:solidFill>
              <a:srgbClr val="7030A0"/>
            </a:solidFill>
            <a:ln w="38100">
              <a:solidFill>
                <a:schemeClr val="accent5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612415" y="2292645"/>
              <a:ext cx="2138990" cy="47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7" tIns="45714" rIns="91427" bIns="45714"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en-US" altLang="zh-CN" sz="2200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印品黑体" panose="00000500000000000000" pitchFamily="2" charset="-122"/>
                  <a:cs typeface="Times New Roman" pitchFamily="18" charset="0"/>
                </a:rPr>
                <a:t>a : 0,5 = a x 2</a:t>
              </a:r>
              <a:endParaRPr lang="en-US" altLang="zh-CN" sz="2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52416" y="3163263"/>
            <a:ext cx="2307008" cy="708411"/>
            <a:chOff x="3452416" y="3163263"/>
            <a:chExt cx="2307008" cy="708411"/>
          </a:xfrm>
        </p:grpSpPr>
        <p:sp>
          <p:nvSpPr>
            <p:cNvPr id="31" name="Rounded Rectangle 30"/>
            <p:cNvSpPr/>
            <p:nvPr/>
          </p:nvSpPr>
          <p:spPr>
            <a:xfrm>
              <a:off x="3452416" y="3163263"/>
              <a:ext cx="2278133" cy="708411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accent5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3620434" y="3251111"/>
              <a:ext cx="2138990" cy="47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7" tIns="45714" rIns="91427" bIns="45714"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en-US" altLang="zh-CN" sz="2200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印品黑体" panose="00000500000000000000" pitchFamily="2" charset="-122"/>
                  <a:cs typeface="Times New Roman" pitchFamily="18" charset="0"/>
                </a:rPr>
                <a:t>a : 0,2 = a x 5</a:t>
              </a:r>
              <a:endParaRPr lang="en-US" altLang="zh-CN" sz="2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73272" y="4009886"/>
            <a:ext cx="2278133" cy="708411"/>
            <a:chOff x="3473272" y="4009886"/>
            <a:chExt cx="2278133" cy="708411"/>
          </a:xfrm>
        </p:grpSpPr>
        <p:sp>
          <p:nvSpPr>
            <p:cNvPr id="32" name="Rounded Rectangle 31"/>
            <p:cNvSpPr/>
            <p:nvPr/>
          </p:nvSpPr>
          <p:spPr>
            <a:xfrm>
              <a:off x="3473272" y="4009886"/>
              <a:ext cx="2278133" cy="70841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accent5">
                  <a:lumMod val="20000"/>
                  <a:lumOff val="8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3522584" y="4086886"/>
              <a:ext cx="2138990" cy="47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7" tIns="45714" rIns="91427" bIns="45714"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en-US" altLang="zh-CN" sz="2200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  <a:ea typeface="印品黑体" panose="00000500000000000000" pitchFamily="2" charset="-122"/>
                  <a:cs typeface="Times New Roman" pitchFamily="18" charset="0"/>
                </a:rPr>
                <a:t>a : 0,25 = a x 4</a:t>
              </a:r>
              <a:endParaRPr lang="en-US" altLang="zh-CN" sz="2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endParaRPr>
            </a:p>
          </p:txBody>
        </p:sp>
      </p:grp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2608631" y="1970940"/>
            <a:ext cx="811913" cy="53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10</a:t>
            </a:r>
            <a:endParaRPr lang="en-US" altLang="zh-CN" sz="22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6925354" y="1954876"/>
            <a:ext cx="811913" cy="53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10</a:t>
            </a:r>
            <a:endParaRPr lang="en-US" altLang="zh-CN" sz="22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2619653" y="2606935"/>
            <a:ext cx="811913" cy="47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104</a:t>
            </a:r>
            <a:endParaRPr lang="en-US" altLang="zh-CN" sz="22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970624" y="2609013"/>
            <a:ext cx="811913" cy="47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104</a:t>
            </a:r>
            <a:endParaRPr lang="en-US" altLang="zh-CN" sz="2200" b="1" kern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2610327" y="3279389"/>
            <a:ext cx="811913" cy="53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15</a:t>
            </a:r>
            <a:endParaRPr lang="en-US" altLang="zh-CN" sz="22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28" name="Text Box 18"/>
          <p:cNvSpPr txBox="1">
            <a:spLocks noChangeArrowheads="1"/>
          </p:cNvSpPr>
          <p:nvPr/>
        </p:nvSpPr>
        <p:spPr bwMode="auto">
          <a:xfrm>
            <a:off x="6973479" y="3270499"/>
            <a:ext cx="811913" cy="53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15</a:t>
            </a:r>
            <a:endParaRPr lang="en-US" altLang="zh-CN" sz="2200" b="1" kern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701046" y="4096553"/>
            <a:ext cx="811913" cy="47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72</a:t>
            </a:r>
            <a:endParaRPr lang="en-US" altLang="zh-CN" sz="22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6996213" y="4090495"/>
            <a:ext cx="811913" cy="47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4" rIns="91427" bIns="45714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200" b="1" kern="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印品黑体" panose="00000500000000000000" pitchFamily="2" charset="-122"/>
                <a:cs typeface="Times New Roman" pitchFamily="18" charset="0"/>
              </a:rPr>
              <a:t>72</a:t>
            </a:r>
            <a:endParaRPr lang="en-US" altLang="zh-CN" sz="2200" b="1" kern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3429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"/>
                            </p:stCondLst>
                            <p:childTnLst>
                              <p:par>
                                <p:cTn id="4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0"/>
                            </p:stCondLst>
                            <p:childTnLst>
                              <p:par>
                                <p:cTn id="7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60"/>
                            </p:stCondLst>
                            <p:childTnLst>
                              <p:par>
                                <p:cTn id="10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2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60"/>
                            </p:stCondLst>
                            <p:childTnLst>
                              <p:par>
                                <p:cTn id="1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9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0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6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7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B05A85E9-4753-456A-90D4-DE1DFA2FC95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"/>
  <p:tag name="ISPRING_PRESENTATION_TITLE" val="588476007cea4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465</Words>
  <Application>Microsoft Office PowerPoint</Application>
  <PresentationFormat>On-screen Show (16:9)</PresentationFormat>
  <Paragraphs>101</Paragraphs>
  <Slides>17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588476007cea4</dc:title>
  <dc:creator>User</dc:creator>
  <cp:lastModifiedBy>admin</cp:lastModifiedBy>
  <cp:revision>50</cp:revision>
  <dcterms:created xsi:type="dcterms:W3CDTF">2016-12-25T02:27:54Z</dcterms:created>
  <dcterms:modified xsi:type="dcterms:W3CDTF">2021-12-17T04:19:41Z</dcterms:modified>
</cp:coreProperties>
</file>