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6858000" cx="12192000"/>
  <p:notesSz cx="6858000" cy="9144000"/>
  <p:embeddedFontLst>
    <p:embeddedFont>
      <p:font typeface="Corben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9" roundtripDataSignature="AMtx7mhGrbHtTFr0KArfkdvNHIg9Eyzg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D710C3E-AE5E-44F7-9AF8-86AB02024D3E}">
  <a:tblStyle styleId="{5D710C3E-AE5E-44F7-9AF8-86AB02024D3E}" styleName="Table_0">
    <a:wholeTbl>
      <a:tcTxStyle b="off" i="off">
        <a:font>
          <a:latin typeface="等线"/>
          <a:ea typeface="等线"/>
          <a:cs typeface="等线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fill>
          <a:solidFill>
            <a:srgbClr val="D4E2CE"/>
          </a:solidFill>
        </a:fill>
      </a:tcStyle>
    </a:band1H>
    <a:band2H>
      <a:tcTxStyle/>
    </a:band2H>
    <a:band1V>
      <a:tcTxStyle/>
      <a:tcStyle>
        <a:fill>
          <a:solidFill>
            <a:srgbClr val="D4E2CE"/>
          </a:solidFill>
        </a:fill>
      </a:tcStyle>
    </a:band1V>
    <a:band2V>
      <a:tcTxStyle/>
    </a:band2V>
    <a:lastCol>
      <a:tcTxStyle b="on" i="off">
        <a:font>
          <a:latin typeface="等线"/>
          <a:ea typeface="等线"/>
          <a:cs typeface="等线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等线"/>
          <a:ea typeface="等线"/>
          <a:cs typeface="等线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等线"/>
          <a:ea typeface="等线"/>
          <a:cs typeface="等线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  <a:tblStyle styleId="{5AE60496-C08B-4841-903C-749BC8B2519F}" styleName="Table_1">
    <a:wholeTbl>
      <a:tcTxStyle b="off" i="off">
        <a:font>
          <a:latin typeface="等线"/>
          <a:ea typeface="等线"/>
          <a:cs typeface="等线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等线"/>
          <a:ea typeface="等线"/>
          <a:cs typeface="等线"/>
        </a:font>
        <a:schemeClr val="lt1"/>
      </a:tcTxStyle>
      <a:tcStyle>
        <a:fill>
          <a:solidFill>
            <a:schemeClr val="accent5"/>
          </a:solidFill>
        </a:fill>
      </a:tcStyle>
    </a:lastCol>
    <a:firstCol>
      <a:tcTxStyle b="on" i="off">
        <a:font>
          <a:latin typeface="等线"/>
          <a:ea typeface="等线"/>
          <a:cs typeface="等线"/>
        </a:font>
        <a:schemeClr val="lt1"/>
      </a:tcTxStyle>
      <a:tcStyle>
        <a:fill>
          <a:solidFill>
            <a:schemeClr val="accent5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5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等线"/>
          <a:ea typeface="等线"/>
          <a:cs typeface="等线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Corben-bold.fntdata"/><Relationship Id="rId47" Type="http://schemas.openxmlformats.org/officeDocument/2006/relationships/slide" Target="slides/slide41.xml"/><Relationship Id="rId49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</a:rPr>
              <a:t>‹#›</a:t>
            </a:fld>
            <a:endParaRPr b="0" i="0" sz="12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</a:rPr>
              <a:t>‹#›</a:t>
            </a:fld>
            <a:endParaRPr b="0" i="0" sz="12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200"/>
              <a:buFont typeface="Times New Roman"/>
              <a:buNone/>
            </a:pPr>
            <a:r>
              <a:rPr lang="en-US" sz="120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 vôi về thành phần hoá học chủ yếu là khoáng chất  </a:t>
            </a:r>
            <a:r>
              <a:rPr b="1" i="1" lang="en-US" sz="12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canxi cacbonat )</a:t>
            </a:r>
            <a:endParaRPr b="1" sz="120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Đá vôi được hình thành từ các trầm tích hàng tỷ năm trước bởi các sinh vật có nguồn gốc từ biển như:</a:t>
            </a:r>
            <a:r>
              <a:rPr lang="en-US" sz="120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san hô, vỏ sò, rong, vi sinh vật... Qua hàng triệu năm, </a:t>
            </a:r>
            <a:r>
              <a:rPr lang="en-US" sz="12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kiến tạo địa chất đã nâng đẩy chúng lên khỏi mặt nước, hình thành những khối đá khổng lồ. Nó có màu sắc từ </a:t>
            </a:r>
            <a:r>
              <a:rPr lang="en-US" sz="120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trắng đến màu tro, xanh nhạt, vàng và cả màu hồng sẫm, màu đen.</a:t>
            </a:r>
            <a:endParaRPr/>
          </a:p>
        </p:txBody>
      </p:sp>
      <p:sp>
        <p:nvSpPr>
          <p:cNvPr id="331" name="Google Shape;33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3"/>
          <p:cNvSpPr/>
          <p:nvPr/>
        </p:nvSpPr>
        <p:spPr>
          <a:xfrm>
            <a:off x="469567" y="3893664"/>
            <a:ext cx="990148" cy="990701"/>
          </a:xfrm>
          <a:prstGeom prst="roundRect">
            <a:avLst>
              <a:gd fmla="val 8231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3"/>
          <p:cNvSpPr/>
          <p:nvPr/>
        </p:nvSpPr>
        <p:spPr>
          <a:xfrm>
            <a:off x="735327" y="1529862"/>
            <a:ext cx="7420212" cy="3053721"/>
          </a:xfrm>
          <a:prstGeom prst="roundRect">
            <a:avLst>
              <a:gd fmla="val 7902" name="adj"/>
            </a:avLst>
          </a:prstGeom>
          <a:noFill/>
          <a:ln cap="flat" cmpd="sng" w="381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69243" y="5002893"/>
            <a:ext cx="1514829" cy="104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036" y="5372334"/>
            <a:ext cx="2355993" cy="136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7201" y="141987"/>
            <a:ext cx="1878274" cy="120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3"/>
          <p:cNvPicPr preferRelativeResize="0"/>
          <p:nvPr/>
        </p:nvPicPr>
        <p:blipFill rotWithShape="1">
          <a:blip r:embed="rId5">
            <a:alphaModFix/>
          </a:blip>
          <a:srcRect b="0" l="0" r="12619" t="0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3"/>
          <p:cNvPicPr preferRelativeResize="0"/>
          <p:nvPr/>
        </p:nvPicPr>
        <p:blipFill rotWithShape="1">
          <a:blip r:embed="rId6">
            <a:alphaModFix/>
          </a:blip>
          <a:srcRect b="0" l="-1575" r="-1" t="0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3"/>
          <p:cNvSpPr/>
          <p:nvPr/>
        </p:nvSpPr>
        <p:spPr>
          <a:xfrm>
            <a:off x="964641" y="1724431"/>
            <a:ext cx="6961585" cy="2664584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1016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71187" y="3679676"/>
            <a:ext cx="1642623" cy="132321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3"/>
          <p:cNvSpPr/>
          <p:nvPr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3"/>
          <p:cNvSpPr/>
          <p:nvPr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3"/>
          <p:cNvSpPr/>
          <p:nvPr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3"/>
          <p:cNvSpPr/>
          <p:nvPr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3"/>
          <p:cNvSpPr/>
          <p:nvPr/>
        </p:nvSpPr>
        <p:spPr>
          <a:xfrm>
            <a:off x="408247" y="1162394"/>
            <a:ext cx="556394" cy="556705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3"/>
          <p:cNvSpPr/>
          <p:nvPr/>
        </p:nvSpPr>
        <p:spPr>
          <a:xfrm>
            <a:off x="1271093" y="4686897"/>
            <a:ext cx="375433" cy="375643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5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55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5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5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5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7"/>
          <p:cNvSpPr/>
          <p:nvPr/>
        </p:nvSpPr>
        <p:spPr>
          <a:xfrm>
            <a:off x="469567" y="3893664"/>
            <a:ext cx="990148" cy="990701"/>
          </a:xfrm>
          <a:prstGeom prst="roundRect">
            <a:avLst>
              <a:gd fmla="val 8231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7"/>
          <p:cNvSpPr/>
          <p:nvPr/>
        </p:nvSpPr>
        <p:spPr>
          <a:xfrm>
            <a:off x="735327" y="1529862"/>
            <a:ext cx="7420212" cy="3053721"/>
          </a:xfrm>
          <a:prstGeom prst="roundRect">
            <a:avLst>
              <a:gd fmla="val 7902" name="adj"/>
            </a:avLst>
          </a:prstGeom>
          <a:noFill/>
          <a:ln cap="flat" cmpd="sng" w="381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69243" y="5002893"/>
            <a:ext cx="1514829" cy="104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036" y="5372334"/>
            <a:ext cx="2355993" cy="136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7201" y="141987"/>
            <a:ext cx="1878274" cy="120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7"/>
          <p:cNvPicPr preferRelativeResize="0"/>
          <p:nvPr/>
        </p:nvPicPr>
        <p:blipFill rotWithShape="1">
          <a:blip r:embed="rId5">
            <a:alphaModFix/>
          </a:blip>
          <a:srcRect b="0" l="0" r="12619" t="0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7"/>
          <p:cNvPicPr preferRelativeResize="0"/>
          <p:nvPr/>
        </p:nvPicPr>
        <p:blipFill rotWithShape="1">
          <a:blip r:embed="rId6">
            <a:alphaModFix/>
          </a:blip>
          <a:srcRect b="0" l="-1575" r="-1" t="0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7"/>
          <p:cNvSpPr/>
          <p:nvPr/>
        </p:nvSpPr>
        <p:spPr>
          <a:xfrm>
            <a:off x="964641" y="1724431"/>
            <a:ext cx="6961585" cy="2664584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1016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71187" y="3679676"/>
            <a:ext cx="1642623" cy="132321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7"/>
          <p:cNvSpPr/>
          <p:nvPr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7"/>
          <p:cNvSpPr/>
          <p:nvPr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7"/>
          <p:cNvSpPr/>
          <p:nvPr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7"/>
          <p:cNvSpPr/>
          <p:nvPr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7"/>
          <p:cNvSpPr/>
          <p:nvPr/>
        </p:nvSpPr>
        <p:spPr>
          <a:xfrm>
            <a:off x="408247" y="1162394"/>
            <a:ext cx="556394" cy="556705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7"/>
          <p:cNvSpPr/>
          <p:nvPr/>
        </p:nvSpPr>
        <p:spPr>
          <a:xfrm>
            <a:off x="1271093" y="4686897"/>
            <a:ext cx="375433" cy="375643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8"/>
          <p:cNvSpPr/>
          <p:nvPr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48"/>
          <p:cNvGrpSpPr/>
          <p:nvPr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136" name="Google Shape;136;p48"/>
            <p:cNvSpPr/>
            <p:nvPr/>
          </p:nvSpPr>
          <p:spPr>
            <a:xfrm>
              <a:off x="5668978" y="1352664"/>
              <a:ext cx="7614536" cy="4152672"/>
            </a:xfrm>
            <a:prstGeom prst="roundRect">
              <a:avLst>
                <a:gd fmla="val 7902" name="adj"/>
              </a:avLst>
            </a:prstGeom>
            <a:noFill/>
            <a:ln cap="flat" cmpd="sng" w="38100">
              <a:solidFill>
                <a:srgbClr val="2E75B6">
                  <a:alpha val="4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8"/>
            <p:cNvSpPr/>
            <p:nvPr/>
          </p:nvSpPr>
          <p:spPr>
            <a:xfrm>
              <a:off x="5997146" y="1617253"/>
              <a:ext cx="6961585" cy="3623495"/>
            </a:xfrm>
            <a:prstGeom prst="roundRect">
              <a:avLst>
                <a:gd fmla="val 8231" name="adj"/>
              </a:avLst>
            </a:prstGeom>
            <a:solidFill>
              <a:schemeClr val="lt1"/>
            </a:solidFill>
            <a:ln cap="flat" cmpd="sng" w="101600">
              <a:solidFill>
                <a:srgbClr val="2E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8" name="Google Shape;13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749" y="4526997"/>
            <a:ext cx="2284626" cy="2376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48"/>
          <p:cNvGrpSpPr/>
          <p:nvPr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0" name="Google Shape;140;p48"/>
            <p:cNvGrpSpPr/>
            <p:nvPr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41" name="Google Shape;141;p48"/>
              <p:cNvSpPr/>
              <p:nvPr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fmla="val 8231" name="adj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48"/>
              <p:cNvSpPr/>
              <p:nvPr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fmla="val 8231" name="adj"/>
                </a:avLst>
              </a:prstGeom>
              <a:solidFill>
                <a:srgbClr val="0070C0">
                  <a:alpha val="4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" name="Google Shape;143;p48"/>
            <p:cNvSpPr/>
            <p:nvPr/>
          </p:nvSpPr>
          <p:spPr>
            <a:xfrm>
              <a:off x="2092664" y="3676268"/>
              <a:ext cx="1184983" cy="1185645"/>
            </a:xfrm>
            <a:prstGeom prst="roundRect">
              <a:avLst>
                <a:gd fmla="val 8231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48"/>
          <p:cNvSpPr/>
          <p:nvPr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8"/>
          <p:cNvSpPr/>
          <p:nvPr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8"/>
          <p:cNvSpPr/>
          <p:nvPr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8"/>
          <p:cNvSpPr/>
          <p:nvPr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1267" y="5625273"/>
            <a:ext cx="1514829" cy="104656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8"/>
          <p:cNvSpPr/>
          <p:nvPr/>
        </p:nvSpPr>
        <p:spPr>
          <a:xfrm>
            <a:off x="4559629" y="1848150"/>
            <a:ext cx="6903308" cy="3093659"/>
          </a:xfrm>
          <a:prstGeom prst="roundRect">
            <a:avLst>
              <a:gd fmla="val 0" name="adj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>
  <p:cSld name="节标题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6"/>
          <p:cNvSpPr/>
          <p:nvPr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cap="flat" cmpd="sng" w="1016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6"/>
          <p:cNvSpPr/>
          <p:nvPr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" name="Google Shape;153;p56"/>
          <p:cNvGrpSpPr/>
          <p:nvPr/>
        </p:nvGrpSpPr>
        <p:grpSpPr>
          <a:xfrm flipH="1" rot="10800000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154" name="Google Shape;154;p56"/>
            <p:cNvSpPr/>
            <p:nvPr/>
          </p:nvSpPr>
          <p:spPr>
            <a:xfrm>
              <a:off x="1919529" y="3429000"/>
              <a:ext cx="1538518" cy="1539377"/>
            </a:xfrm>
            <a:prstGeom prst="roundRect">
              <a:avLst>
                <a:gd fmla="val 8231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6"/>
            <p:cNvSpPr/>
            <p:nvPr/>
          </p:nvSpPr>
          <p:spPr>
            <a:xfrm>
              <a:off x="3164961" y="4661546"/>
              <a:ext cx="583358" cy="583684"/>
            </a:xfrm>
            <a:prstGeom prst="roundRect">
              <a:avLst>
                <a:gd fmla="val 8231" name="adj"/>
              </a:avLst>
            </a:prstGeom>
            <a:solidFill>
              <a:srgbClr val="0070C0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56"/>
          <p:cNvGrpSpPr/>
          <p:nvPr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57" name="Google Shape;157;p56"/>
            <p:cNvSpPr/>
            <p:nvPr/>
          </p:nvSpPr>
          <p:spPr>
            <a:xfrm>
              <a:off x="1919529" y="3429000"/>
              <a:ext cx="1538518" cy="1539377"/>
            </a:xfrm>
            <a:prstGeom prst="roundRect">
              <a:avLst>
                <a:gd fmla="val 8231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6"/>
            <p:cNvSpPr/>
            <p:nvPr/>
          </p:nvSpPr>
          <p:spPr>
            <a:xfrm>
              <a:off x="3164961" y="4661546"/>
              <a:ext cx="583358" cy="583684"/>
            </a:xfrm>
            <a:prstGeom prst="roundRect">
              <a:avLst>
                <a:gd fmla="val 8231" name="adj"/>
              </a:avLst>
            </a:prstGeom>
            <a:solidFill>
              <a:srgbClr val="0070C0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56"/>
          <p:cNvSpPr/>
          <p:nvPr/>
        </p:nvSpPr>
        <p:spPr>
          <a:xfrm>
            <a:off x="2615207" y="1724431"/>
            <a:ext cx="6961585" cy="2664584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1016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6"/>
          <p:cNvSpPr/>
          <p:nvPr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6"/>
          <p:cNvSpPr/>
          <p:nvPr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6"/>
          <p:cNvSpPr/>
          <p:nvPr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6"/>
          <p:cNvSpPr/>
          <p:nvPr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56"/>
          <p:cNvPicPr preferRelativeResize="0"/>
          <p:nvPr/>
        </p:nvPicPr>
        <p:blipFill rotWithShape="1">
          <a:blip r:embed="rId2">
            <a:alphaModFix/>
          </a:blip>
          <a:srcRect b="0" l="-1576" r="5919" t="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7998" y="5394872"/>
            <a:ext cx="2206705" cy="142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082" y="881648"/>
            <a:ext cx="1323549" cy="2121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>
  <p:cSld name="两栏内容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7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7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57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42458" y="5211813"/>
            <a:ext cx="2849542" cy="1646187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>
  <p:cSld name="比较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8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8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58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10174" y="4692737"/>
            <a:ext cx="2081826" cy="216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>
  <p:cSld name="仅标题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9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9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9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620" y="5165123"/>
            <a:ext cx="1930800" cy="1555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0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0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0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60"/>
          <p:cNvPicPr preferRelativeResize="0"/>
          <p:nvPr/>
        </p:nvPicPr>
        <p:blipFill rotWithShape="1">
          <a:blip r:embed="rId2">
            <a:alphaModFix/>
          </a:blip>
          <a:srcRect b="0" l="-1575" r="-1" t="0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>
  <p:cSld name="内容与标题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1"/>
          <p:cNvSpPr/>
          <p:nvPr/>
        </p:nvSpPr>
        <p:spPr>
          <a:xfrm>
            <a:off x="469567" y="3893664"/>
            <a:ext cx="990148" cy="990701"/>
          </a:xfrm>
          <a:prstGeom prst="roundRect">
            <a:avLst>
              <a:gd fmla="val 8231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1"/>
          <p:cNvSpPr/>
          <p:nvPr/>
        </p:nvSpPr>
        <p:spPr>
          <a:xfrm>
            <a:off x="735327" y="1529862"/>
            <a:ext cx="7420212" cy="3053721"/>
          </a:xfrm>
          <a:prstGeom prst="roundRect">
            <a:avLst>
              <a:gd fmla="val 7902" name="adj"/>
            </a:avLst>
          </a:prstGeom>
          <a:noFill/>
          <a:ln cap="flat" cmpd="sng" w="381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69243" y="5002893"/>
            <a:ext cx="1514829" cy="104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036" y="5372334"/>
            <a:ext cx="2355993" cy="136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0065" y="-1475109"/>
            <a:ext cx="1878274" cy="120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1"/>
          <p:cNvPicPr preferRelativeResize="0"/>
          <p:nvPr/>
        </p:nvPicPr>
        <p:blipFill rotWithShape="1">
          <a:blip r:embed="rId5">
            <a:alphaModFix/>
          </a:blip>
          <a:srcRect b="0" l="0" r="12619" t="0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1"/>
          <p:cNvPicPr preferRelativeResize="0"/>
          <p:nvPr/>
        </p:nvPicPr>
        <p:blipFill rotWithShape="1">
          <a:blip r:embed="rId6">
            <a:alphaModFix/>
          </a:blip>
          <a:srcRect b="0" l="-1575" r="-1" t="0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1"/>
          <p:cNvSpPr/>
          <p:nvPr/>
        </p:nvSpPr>
        <p:spPr>
          <a:xfrm>
            <a:off x="964641" y="1724431"/>
            <a:ext cx="6961585" cy="2664584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1016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71187" y="3679676"/>
            <a:ext cx="1642623" cy="1323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1"/>
          <p:cNvSpPr/>
          <p:nvPr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1"/>
          <p:cNvSpPr/>
          <p:nvPr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1"/>
          <p:cNvSpPr/>
          <p:nvPr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61"/>
          <p:cNvSpPr/>
          <p:nvPr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1"/>
          <p:cNvSpPr/>
          <p:nvPr/>
        </p:nvSpPr>
        <p:spPr>
          <a:xfrm>
            <a:off x="408247" y="1162394"/>
            <a:ext cx="556394" cy="556705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61"/>
          <p:cNvSpPr/>
          <p:nvPr/>
        </p:nvSpPr>
        <p:spPr>
          <a:xfrm>
            <a:off x="1271093" y="4686897"/>
            <a:ext cx="375433" cy="375643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>
  <p:cSld name="图片与标题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2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>
  <p:cSld name="节标题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/>
          <p:nvPr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cap="flat" cmpd="sng" w="1016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4"/>
          <p:cNvSpPr/>
          <p:nvPr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5;p44"/>
          <p:cNvGrpSpPr/>
          <p:nvPr/>
        </p:nvGrpSpPr>
        <p:grpSpPr>
          <a:xfrm flipH="1" rot="10800000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36" name="Google Shape;36;p44"/>
            <p:cNvSpPr/>
            <p:nvPr/>
          </p:nvSpPr>
          <p:spPr>
            <a:xfrm>
              <a:off x="1919529" y="3429000"/>
              <a:ext cx="1538518" cy="1539377"/>
            </a:xfrm>
            <a:prstGeom prst="roundRect">
              <a:avLst>
                <a:gd fmla="val 8231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4"/>
            <p:cNvSpPr/>
            <p:nvPr/>
          </p:nvSpPr>
          <p:spPr>
            <a:xfrm>
              <a:off x="3164961" y="4661546"/>
              <a:ext cx="583358" cy="583684"/>
            </a:xfrm>
            <a:prstGeom prst="roundRect">
              <a:avLst>
                <a:gd fmla="val 8231" name="adj"/>
              </a:avLst>
            </a:prstGeom>
            <a:solidFill>
              <a:srgbClr val="0070C0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44"/>
          <p:cNvGrpSpPr/>
          <p:nvPr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39" name="Google Shape;39;p44"/>
            <p:cNvSpPr/>
            <p:nvPr/>
          </p:nvSpPr>
          <p:spPr>
            <a:xfrm>
              <a:off x="1919529" y="3429000"/>
              <a:ext cx="1538518" cy="1539377"/>
            </a:xfrm>
            <a:prstGeom prst="roundRect">
              <a:avLst>
                <a:gd fmla="val 8231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4"/>
            <p:cNvSpPr/>
            <p:nvPr/>
          </p:nvSpPr>
          <p:spPr>
            <a:xfrm>
              <a:off x="3164961" y="4661546"/>
              <a:ext cx="583358" cy="583684"/>
            </a:xfrm>
            <a:prstGeom prst="roundRect">
              <a:avLst>
                <a:gd fmla="val 8231" name="adj"/>
              </a:avLst>
            </a:prstGeom>
            <a:solidFill>
              <a:srgbClr val="0070C0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1;p44"/>
          <p:cNvSpPr/>
          <p:nvPr/>
        </p:nvSpPr>
        <p:spPr>
          <a:xfrm>
            <a:off x="2615207" y="1724431"/>
            <a:ext cx="6961585" cy="2664584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1016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4"/>
          <p:cNvSpPr/>
          <p:nvPr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4"/>
          <p:cNvSpPr/>
          <p:nvPr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4"/>
          <p:cNvSpPr/>
          <p:nvPr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4"/>
          <p:cNvSpPr/>
          <p:nvPr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44"/>
          <p:cNvPicPr preferRelativeResize="0"/>
          <p:nvPr/>
        </p:nvPicPr>
        <p:blipFill rotWithShape="1">
          <a:blip r:embed="rId2">
            <a:alphaModFix/>
          </a:blip>
          <a:srcRect b="0" l="-1576" r="5919" t="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7998" y="5394872"/>
            <a:ext cx="2206705" cy="142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082" y="881648"/>
            <a:ext cx="1323549" cy="2121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3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7" name="Google Shape;207;p63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6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6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6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5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5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45"/>
          <p:cNvPicPr preferRelativeResize="0"/>
          <p:nvPr/>
        </p:nvPicPr>
        <p:blipFill rotWithShape="1">
          <a:blip r:embed="rId2">
            <a:alphaModFix/>
          </a:blip>
          <a:srcRect b="0" l="-1575" r="-1" t="0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/>
          <p:nvPr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49"/>
          <p:cNvGrpSpPr/>
          <p:nvPr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57" name="Google Shape;57;p49"/>
            <p:cNvSpPr/>
            <p:nvPr/>
          </p:nvSpPr>
          <p:spPr>
            <a:xfrm>
              <a:off x="5668978" y="1352664"/>
              <a:ext cx="7614536" cy="4152672"/>
            </a:xfrm>
            <a:prstGeom prst="roundRect">
              <a:avLst>
                <a:gd fmla="val 7902" name="adj"/>
              </a:avLst>
            </a:prstGeom>
            <a:noFill/>
            <a:ln cap="flat" cmpd="sng" w="38100">
              <a:solidFill>
                <a:srgbClr val="2E75B6">
                  <a:alpha val="4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9"/>
            <p:cNvSpPr/>
            <p:nvPr/>
          </p:nvSpPr>
          <p:spPr>
            <a:xfrm>
              <a:off x="5997146" y="1617253"/>
              <a:ext cx="6961585" cy="3623495"/>
            </a:xfrm>
            <a:prstGeom prst="roundRect">
              <a:avLst>
                <a:gd fmla="val 8231" name="adj"/>
              </a:avLst>
            </a:prstGeom>
            <a:solidFill>
              <a:schemeClr val="lt1"/>
            </a:solidFill>
            <a:ln cap="flat" cmpd="sng" w="101600">
              <a:solidFill>
                <a:srgbClr val="2E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" name="Google Shape;5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749" y="4526997"/>
            <a:ext cx="2284626" cy="2376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9"/>
          <p:cNvGrpSpPr/>
          <p:nvPr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61" name="Google Shape;61;p49"/>
            <p:cNvGrpSpPr/>
            <p:nvPr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62" name="Google Shape;62;p49"/>
              <p:cNvSpPr/>
              <p:nvPr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fmla="val 8231" name="adj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49"/>
              <p:cNvSpPr/>
              <p:nvPr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fmla="val 8231" name="adj"/>
                </a:avLst>
              </a:prstGeom>
              <a:solidFill>
                <a:srgbClr val="0070C0">
                  <a:alpha val="4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Google Shape;64;p49"/>
            <p:cNvSpPr/>
            <p:nvPr/>
          </p:nvSpPr>
          <p:spPr>
            <a:xfrm>
              <a:off x="2092664" y="3676268"/>
              <a:ext cx="1184983" cy="1185645"/>
            </a:xfrm>
            <a:prstGeom prst="roundRect">
              <a:avLst>
                <a:gd fmla="val 8231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49"/>
          <p:cNvSpPr/>
          <p:nvPr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9"/>
          <p:cNvSpPr/>
          <p:nvPr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9"/>
          <p:cNvSpPr/>
          <p:nvPr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9"/>
          <p:cNvSpPr/>
          <p:nvPr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1267" y="5625273"/>
            <a:ext cx="1514829" cy="10465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9"/>
          <p:cNvSpPr/>
          <p:nvPr/>
        </p:nvSpPr>
        <p:spPr>
          <a:xfrm>
            <a:off x="4559629" y="1848150"/>
            <a:ext cx="6903308" cy="3093659"/>
          </a:xfrm>
          <a:prstGeom prst="roundRect">
            <a:avLst>
              <a:gd fmla="val 0" name="adj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>
  <p:cSld name="两栏内容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0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50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0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42458" y="5211813"/>
            <a:ext cx="2849542" cy="1646187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>
  <p:cSld name="比较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1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1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1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10174" y="4692737"/>
            <a:ext cx="2081826" cy="216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>
  <p:cSld name="仅标题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2"/>
          <p:cNvSpPr/>
          <p:nvPr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52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2"/>
          <p:cNvSpPr/>
          <p:nvPr/>
        </p:nvSpPr>
        <p:spPr>
          <a:xfrm>
            <a:off x="4497343" y="815545"/>
            <a:ext cx="3197312" cy="481913"/>
          </a:xfrm>
          <a:prstGeom prst="roundRect">
            <a:avLst>
              <a:gd fmla="val 50000" name="adj"/>
            </a:avLst>
          </a:prstGeom>
          <a:solidFill>
            <a:srgbClr val="2E75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620" y="5165123"/>
            <a:ext cx="1930800" cy="1555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>
  <p:cSld name="内容与标题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3"/>
          <p:cNvSpPr/>
          <p:nvPr/>
        </p:nvSpPr>
        <p:spPr>
          <a:xfrm>
            <a:off x="469567" y="3893664"/>
            <a:ext cx="990148" cy="990701"/>
          </a:xfrm>
          <a:prstGeom prst="roundRect">
            <a:avLst>
              <a:gd fmla="val 8231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53"/>
          <p:cNvSpPr/>
          <p:nvPr/>
        </p:nvSpPr>
        <p:spPr>
          <a:xfrm>
            <a:off x="735327" y="1529862"/>
            <a:ext cx="7420212" cy="3053721"/>
          </a:xfrm>
          <a:prstGeom prst="roundRect">
            <a:avLst>
              <a:gd fmla="val 7902" name="adj"/>
            </a:avLst>
          </a:prstGeom>
          <a:noFill/>
          <a:ln cap="flat" cmpd="sng" w="381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69243" y="5002893"/>
            <a:ext cx="1514829" cy="104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036" y="5372334"/>
            <a:ext cx="2355993" cy="136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0065" y="-1475109"/>
            <a:ext cx="1878274" cy="120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3"/>
          <p:cNvPicPr preferRelativeResize="0"/>
          <p:nvPr/>
        </p:nvPicPr>
        <p:blipFill rotWithShape="1">
          <a:blip r:embed="rId5">
            <a:alphaModFix/>
          </a:blip>
          <a:srcRect b="0" l="0" r="12619" t="0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3"/>
          <p:cNvPicPr preferRelativeResize="0"/>
          <p:nvPr/>
        </p:nvPicPr>
        <p:blipFill rotWithShape="1">
          <a:blip r:embed="rId6">
            <a:alphaModFix/>
          </a:blip>
          <a:srcRect b="0" l="-1575" r="-1" t="0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53"/>
          <p:cNvSpPr/>
          <p:nvPr/>
        </p:nvSpPr>
        <p:spPr>
          <a:xfrm>
            <a:off x="964641" y="1724431"/>
            <a:ext cx="6961585" cy="2664584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1016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71187" y="3679676"/>
            <a:ext cx="1642623" cy="132321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3"/>
          <p:cNvSpPr/>
          <p:nvPr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l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3"/>
          <p:cNvSpPr/>
          <p:nvPr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53"/>
          <p:cNvSpPr/>
          <p:nvPr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3"/>
          <p:cNvSpPr/>
          <p:nvPr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53"/>
          <p:cNvSpPr/>
          <p:nvPr/>
        </p:nvSpPr>
        <p:spPr>
          <a:xfrm>
            <a:off x="408247" y="1162394"/>
            <a:ext cx="556394" cy="556705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3"/>
          <p:cNvSpPr/>
          <p:nvPr/>
        </p:nvSpPr>
        <p:spPr>
          <a:xfrm>
            <a:off x="1271093" y="4686897"/>
            <a:ext cx="375433" cy="375643"/>
          </a:xfrm>
          <a:prstGeom prst="roundRect">
            <a:avLst>
              <a:gd fmla="val 8231" name="adj"/>
            </a:avLst>
          </a:prstGeom>
          <a:solidFill>
            <a:srgbClr val="0070C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>
  <p:cSld name="图片与标题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4"/>
          <p:cNvSpPr/>
          <p:nvPr/>
        </p:nvSpPr>
        <p:spPr>
          <a:xfrm>
            <a:off x="664175" y="518983"/>
            <a:ext cx="10863649" cy="5820033"/>
          </a:xfrm>
          <a:prstGeom prst="roundRect">
            <a:avLst>
              <a:gd fmla="val 8231" name="adj"/>
            </a:avLst>
          </a:prstGeom>
          <a:solidFill>
            <a:schemeClr val="lt1"/>
          </a:solidFill>
          <a:ln cap="flat" cmpd="sng" w="635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.xml"/><Relationship Id="rId10" Type="http://schemas.openxmlformats.org/officeDocument/2006/relationships/slideLayout" Target="../slideLayouts/slideLayout5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1" Type="http://schemas.openxmlformats.org/officeDocument/2006/relationships/image" Target="../media/image2.png"/><Relationship Id="rId2" Type="http://schemas.openxmlformats.org/officeDocument/2006/relationships/image" Target="../media/image7.jpg"/><Relationship Id="rId3" Type="http://schemas.openxmlformats.org/officeDocument/2006/relationships/image" Target="../media/image10.jpg"/><Relationship Id="rId4" Type="http://schemas.openxmlformats.org/officeDocument/2006/relationships/image" Target="../media/image65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5" Type="http://schemas.openxmlformats.org/officeDocument/2006/relationships/image" Target="../media/image6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" Type="http://schemas.openxmlformats.org/officeDocument/2006/relationships/image" Target="../media/image2.png"/><Relationship Id="rId2" Type="http://schemas.openxmlformats.org/officeDocument/2006/relationships/image" Target="../media/image12.jp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pic>
        <p:nvPicPr>
          <p:cNvPr id="11" name="Google Shape;11;p42"/>
          <p:cNvPicPr preferRelativeResize="0"/>
          <p:nvPr/>
        </p:nvPicPr>
        <p:blipFill rotWithShape="1">
          <a:blip r:embed="rId1">
            <a:alphaModFix/>
          </a:blip>
          <a:srcRect b="33197" l="23869" r="25110" t="34014"/>
          <a:stretch/>
        </p:blipFill>
        <p:spPr>
          <a:xfrm>
            <a:off x="0" y="0"/>
            <a:ext cx="121925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2"/>
          <p:cNvSpPr/>
          <p:nvPr/>
        </p:nvSpPr>
        <p:spPr>
          <a:xfrm>
            <a:off x="-2095500" y="285750"/>
            <a:ext cx="1428750" cy="142875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0" l="0" r="-46666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2"/>
          <p:cNvSpPr/>
          <p:nvPr/>
        </p:nvSpPr>
        <p:spPr>
          <a:xfrm>
            <a:off x="838200" y="-2066925"/>
            <a:ext cx="10515600" cy="10515600"/>
          </a:xfrm>
          <a:prstGeom prst="ellipse">
            <a:avLst/>
          </a:prstGeom>
          <a:blipFill rotWithShape="1">
            <a:blip r:embed="rId3">
              <a:alphaModFix amt="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2"/>
          <p:cNvSpPr/>
          <p:nvPr/>
        </p:nvSpPr>
        <p:spPr>
          <a:xfrm>
            <a:off x="-1847850" y="5353050"/>
            <a:ext cx="1428750" cy="1428750"/>
          </a:xfrm>
          <a:prstGeom prst="ellipse">
            <a:avLst/>
          </a:prstGeom>
          <a:blipFill rotWithShape="1">
            <a:blip r:embed="rId4">
              <a:alphaModFix amt="0"/>
            </a:blip>
            <a:stretch>
              <a:fillRect b="0" l="-50295" r="-79626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2"/>
          <p:cNvSpPr/>
          <p:nvPr/>
        </p:nvSpPr>
        <p:spPr>
          <a:xfrm>
            <a:off x="-2095500" y="2819400"/>
            <a:ext cx="1428750" cy="142875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-57035" r="-103699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6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pic>
        <p:nvPicPr>
          <p:cNvPr id="112" name="Google Shape;112;p46"/>
          <p:cNvPicPr preferRelativeResize="0"/>
          <p:nvPr/>
        </p:nvPicPr>
        <p:blipFill rotWithShape="1">
          <a:blip r:embed="rId1">
            <a:alphaModFix/>
          </a:blip>
          <a:srcRect b="33197" l="23869" r="25110" t="34014"/>
          <a:stretch/>
        </p:blipFill>
        <p:spPr>
          <a:xfrm>
            <a:off x="0" y="0"/>
            <a:ext cx="121925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6"/>
          <p:cNvSpPr/>
          <p:nvPr/>
        </p:nvSpPr>
        <p:spPr>
          <a:xfrm>
            <a:off x="-2095500" y="285750"/>
            <a:ext cx="1428750" cy="142875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0" l="0" r="-46666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6"/>
          <p:cNvSpPr/>
          <p:nvPr/>
        </p:nvSpPr>
        <p:spPr>
          <a:xfrm>
            <a:off x="838200" y="-2066925"/>
            <a:ext cx="10515600" cy="10515600"/>
          </a:xfrm>
          <a:prstGeom prst="ellipse">
            <a:avLst/>
          </a:prstGeom>
          <a:blipFill rotWithShape="1">
            <a:blip r:embed="rId2">
              <a:alphaModFix amt="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6"/>
          <p:cNvSpPr/>
          <p:nvPr/>
        </p:nvSpPr>
        <p:spPr>
          <a:xfrm>
            <a:off x="-1847850" y="5353050"/>
            <a:ext cx="1428750" cy="1428750"/>
          </a:xfrm>
          <a:prstGeom prst="ellipse">
            <a:avLst/>
          </a:prstGeom>
          <a:blipFill rotWithShape="1">
            <a:blip r:embed="rId3">
              <a:alphaModFix amt="0"/>
            </a:blip>
            <a:stretch>
              <a:fillRect b="0" l="-50295" r="-79626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6"/>
          <p:cNvSpPr/>
          <p:nvPr/>
        </p:nvSpPr>
        <p:spPr>
          <a:xfrm>
            <a:off x="-2095500" y="2819400"/>
            <a:ext cx="1428750" cy="142875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-57035" r="-103699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6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Relationship Id="rId4" Type="http://schemas.openxmlformats.org/officeDocument/2006/relationships/image" Target="../media/image38.jpg"/><Relationship Id="rId5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Relationship Id="rId4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g"/><Relationship Id="rId4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Relationship Id="rId4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g"/><Relationship Id="rId4" Type="http://schemas.openxmlformats.org/officeDocument/2006/relationships/image" Target="../media/image45.jpg"/><Relationship Id="rId5" Type="http://schemas.openxmlformats.org/officeDocument/2006/relationships/image" Target="../media/image4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jpg"/><Relationship Id="rId4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g"/><Relationship Id="rId4" Type="http://schemas.openxmlformats.org/officeDocument/2006/relationships/image" Target="../media/image48.jpg"/><Relationship Id="rId5" Type="http://schemas.openxmlformats.org/officeDocument/2006/relationships/image" Target="../media/image6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7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61.png"/><Relationship Id="rId5" Type="http://schemas.openxmlformats.org/officeDocument/2006/relationships/image" Target="../media/image51.png"/><Relationship Id="rId6" Type="http://schemas.openxmlformats.org/officeDocument/2006/relationships/image" Target="../media/image56.png"/><Relationship Id="rId7" Type="http://schemas.openxmlformats.org/officeDocument/2006/relationships/image" Target="../media/image54.png"/><Relationship Id="rId8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93A8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"/>
          <p:cNvSpPr txBox="1"/>
          <p:nvPr/>
        </p:nvSpPr>
        <p:spPr>
          <a:xfrm>
            <a:off x="2409381" y="2648765"/>
            <a:ext cx="22953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ĐÁ </a:t>
            </a:r>
            <a:endParaRPr b="1" i="0" sz="72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"/>
          <p:cNvSpPr txBox="1"/>
          <p:nvPr/>
        </p:nvSpPr>
        <p:spPr>
          <a:xfrm>
            <a:off x="2177754" y="3580590"/>
            <a:ext cx="451674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rgbClr val="91BAE5"/>
                </a:solidFill>
                <a:latin typeface="Arial"/>
                <a:ea typeface="Arial"/>
                <a:cs typeface="Arial"/>
                <a:sym typeface="Arial"/>
              </a:rPr>
              <a:t>Thực hiện: EduFive</a:t>
            </a:r>
            <a:endParaRPr sz="4400">
              <a:solidFill>
                <a:srgbClr val="91BA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"/>
          <p:cNvSpPr txBox="1"/>
          <p:nvPr/>
        </p:nvSpPr>
        <p:spPr>
          <a:xfrm>
            <a:off x="4157889" y="2677245"/>
            <a:ext cx="22953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 u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VÔI</a:t>
            </a:r>
            <a:endParaRPr b="1" sz="7200" u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"/>
          <p:cNvSpPr/>
          <p:nvPr/>
        </p:nvSpPr>
        <p:spPr>
          <a:xfrm>
            <a:off x="1007875" y="1974607"/>
            <a:ext cx="685650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94A73"/>
                </a:solidFill>
                <a:latin typeface="Arial"/>
                <a:ea typeface="Arial"/>
                <a:cs typeface="Arial"/>
                <a:sym typeface="Arial"/>
              </a:rPr>
              <a:t>KHOA HỌC</a:t>
            </a:r>
            <a:endParaRPr sz="4800">
              <a:solidFill>
                <a:srgbClr val="394A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"/>
          <p:cNvSpPr txBox="1"/>
          <p:nvPr/>
        </p:nvSpPr>
        <p:spPr>
          <a:xfrm>
            <a:off x="805969" y="873459"/>
            <a:ext cx="726032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394A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 ..., ngày ... tháng ... năm ...</a:t>
            </a:r>
            <a:endParaRPr sz="4400">
              <a:solidFill>
                <a:srgbClr val="394A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4000">
        <p14:vortex dir="r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0"/>
          <p:cNvPicPr preferRelativeResize="0"/>
          <p:nvPr/>
        </p:nvPicPr>
        <p:blipFill rotWithShape="1">
          <a:blip r:embed="rId3">
            <a:alphaModFix/>
          </a:blip>
          <a:srcRect b="58813" l="16824" r="13828" t="21111"/>
          <a:stretch/>
        </p:blipFill>
        <p:spPr>
          <a:xfrm>
            <a:off x="0" y="0"/>
            <a:ext cx="6005015" cy="364490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341" name="Google Shape;341;p10"/>
          <p:cNvPicPr preferRelativeResize="0"/>
          <p:nvPr/>
        </p:nvPicPr>
        <p:blipFill rotWithShape="1">
          <a:blip r:embed="rId4">
            <a:alphaModFix/>
          </a:blip>
          <a:srcRect b="32018" l="16824" r="12777" t="41187"/>
          <a:stretch/>
        </p:blipFill>
        <p:spPr>
          <a:xfrm>
            <a:off x="6096000" y="0"/>
            <a:ext cx="6096000" cy="364490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342" name="Google Shape;342;p10"/>
          <p:cNvPicPr preferRelativeResize="0"/>
          <p:nvPr/>
        </p:nvPicPr>
        <p:blipFill rotWithShape="1">
          <a:blip r:embed="rId5">
            <a:alphaModFix/>
          </a:blip>
          <a:srcRect b="7387" l="18253" r="13149" t="67982"/>
          <a:stretch/>
        </p:blipFill>
        <p:spPr>
          <a:xfrm>
            <a:off x="3134664" y="3746500"/>
            <a:ext cx="6122591" cy="311150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2"/>
          <p:cNvSpPr/>
          <p:nvPr/>
        </p:nvSpPr>
        <p:spPr>
          <a:xfrm>
            <a:off x="340659" y="0"/>
            <a:ext cx="11510682" cy="6858000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p12"/>
          <p:cNvGrpSpPr/>
          <p:nvPr/>
        </p:nvGrpSpPr>
        <p:grpSpPr>
          <a:xfrm>
            <a:off x="2682008" y="68904"/>
            <a:ext cx="6827983" cy="6704058"/>
            <a:chOff x="2682008" y="-92462"/>
            <a:chExt cx="6827983" cy="6704058"/>
          </a:xfrm>
        </p:grpSpPr>
        <p:sp>
          <p:nvSpPr>
            <p:cNvPr id="353" name="Google Shape;353;p12"/>
            <p:cNvSpPr/>
            <p:nvPr/>
          </p:nvSpPr>
          <p:spPr>
            <a:xfrm>
              <a:off x="5317865" y="2606949"/>
              <a:ext cx="1556269" cy="1556269"/>
            </a:xfrm>
            <a:prstGeom prst="ellipse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2"/>
            <p:cNvSpPr txBox="1"/>
            <p:nvPr/>
          </p:nvSpPr>
          <p:spPr>
            <a:xfrm>
              <a:off x="5545775" y="2834859"/>
              <a:ext cx="1100449" cy="1100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Times New Roman"/>
                <a:buNone/>
              </a:pPr>
              <a:r>
                <a:rPr b="1" lang="en-US" sz="2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ĐÁ VÔI CÓ Ở</a:t>
              </a:r>
              <a:endParaRPr/>
            </a:p>
          </p:txBody>
        </p:sp>
        <p:sp>
          <p:nvSpPr>
            <p:cNvPr id="355" name="Google Shape;355;p12"/>
            <p:cNvSpPr/>
            <p:nvPr/>
          </p:nvSpPr>
          <p:spPr>
            <a:xfrm rot="-5400000">
              <a:off x="5880253" y="1892797"/>
              <a:ext cx="431493" cy="63859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2"/>
            <p:cNvSpPr txBox="1"/>
            <p:nvPr/>
          </p:nvSpPr>
          <p:spPr>
            <a:xfrm rot="-5400000">
              <a:off x="5944977" y="2085239"/>
              <a:ext cx="302045" cy="383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7" name="Google Shape;357;p12"/>
            <p:cNvSpPr/>
            <p:nvPr/>
          </p:nvSpPr>
          <p:spPr>
            <a:xfrm>
              <a:off x="5153362" y="-92462"/>
              <a:ext cx="1885274" cy="1885274"/>
            </a:xfrm>
            <a:prstGeom prst="ellipse">
              <a:avLst/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2"/>
            <p:cNvSpPr txBox="1"/>
            <p:nvPr/>
          </p:nvSpPr>
          <p:spPr>
            <a:xfrm>
              <a:off x="5429454" y="183630"/>
              <a:ext cx="1333090" cy="1333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lang="en-US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Vịnh Hạ Long (Quảng Ninh)</a:t>
              </a:r>
              <a:endParaRPr/>
            </a:p>
          </p:txBody>
        </p:sp>
        <p:sp>
          <p:nvSpPr>
            <p:cNvPr id="359" name="Google Shape;359;p12"/>
            <p:cNvSpPr/>
            <p:nvPr/>
          </p:nvSpPr>
          <p:spPr>
            <a:xfrm rot="-2314286">
              <a:off x="6797335" y="2334440"/>
              <a:ext cx="431493" cy="63859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6BC1D3"/>
                </a:gs>
                <a:gs pos="50000">
                  <a:srgbClr val="4EBED3"/>
                </a:gs>
                <a:gs pos="100000">
                  <a:srgbClr val="3DACC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2"/>
            <p:cNvSpPr txBox="1"/>
            <p:nvPr/>
          </p:nvSpPr>
          <p:spPr>
            <a:xfrm rot="-2314286">
              <a:off x="6811456" y="2502513"/>
              <a:ext cx="302045" cy="383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1" name="Google Shape;361;p12"/>
            <p:cNvSpPr/>
            <p:nvPr/>
          </p:nvSpPr>
          <p:spPr>
            <a:xfrm>
              <a:off x="7135234" y="861956"/>
              <a:ext cx="1885274" cy="1885274"/>
            </a:xfrm>
            <a:prstGeom prst="ellipse">
              <a:avLst/>
            </a:prstGeom>
            <a:gradFill>
              <a:gsLst>
                <a:gs pos="0">
                  <a:srgbClr val="6BC1D3"/>
                </a:gs>
                <a:gs pos="50000">
                  <a:srgbClr val="4EBED3"/>
                </a:gs>
                <a:gs pos="100000">
                  <a:srgbClr val="3DACC1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2"/>
            <p:cNvSpPr txBox="1"/>
            <p:nvPr/>
          </p:nvSpPr>
          <p:spPr>
            <a:xfrm>
              <a:off x="7411326" y="1138048"/>
              <a:ext cx="1333090" cy="1333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b="1" lang="en-US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Hương Tích (Hà Tây)</a:t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3" name="Google Shape;363;p12"/>
            <p:cNvSpPr/>
            <p:nvPr/>
          </p:nvSpPr>
          <p:spPr>
            <a:xfrm rot="771429">
              <a:off x="7023835" y="3326803"/>
              <a:ext cx="431493" cy="63859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67CFBD"/>
                </a:gs>
                <a:gs pos="50000">
                  <a:srgbClr val="49CEBA"/>
                </a:gs>
                <a:gs pos="100000">
                  <a:srgbClr val="39BDA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2"/>
            <p:cNvSpPr txBox="1"/>
            <p:nvPr/>
          </p:nvSpPr>
          <p:spPr>
            <a:xfrm rot="771429">
              <a:off x="7025458" y="3440119"/>
              <a:ext cx="302045" cy="383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5" name="Google Shape;365;p12"/>
            <p:cNvSpPr/>
            <p:nvPr/>
          </p:nvSpPr>
          <p:spPr>
            <a:xfrm>
              <a:off x="7624717" y="3006517"/>
              <a:ext cx="1885274" cy="1885274"/>
            </a:xfrm>
            <a:prstGeom prst="ellipse">
              <a:avLst/>
            </a:prstGeom>
            <a:gradFill>
              <a:gsLst>
                <a:gs pos="0">
                  <a:srgbClr val="67CFBD"/>
                </a:gs>
                <a:gs pos="50000">
                  <a:srgbClr val="49CEBA"/>
                </a:gs>
                <a:gs pos="100000">
                  <a:srgbClr val="39BDA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2"/>
            <p:cNvSpPr txBox="1"/>
            <p:nvPr/>
          </p:nvSpPr>
          <p:spPr>
            <a:xfrm>
              <a:off x="7900809" y="3282609"/>
              <a:ext cx="1333090" cy="1333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b="1" lang="en-US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Bích Động (Ninh Bình)</a:t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7" name="Google Shape;367;p12"/>
            <p:cNvSpPr/>
            <p:nvPr/>
          </p:nvSpPr>
          <p:spPr>
            <a:xfrm rot="3857143">
              <a:off x="6389195" y="4122617"/>
              <a:ext cx="431493" cy="63859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65C998"/>
                </a:gs>
                <a:gs pos="50000">
                  <a:srgbClr val="46C78C"/>
                </a:gs>
                <a:gs pos="100000">
                  <a:srgbClr val="35B87B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2"/>
            <p:cNvSpPr txBox="1"/>
            <p:nvPr/>
          </p:nvSpPr>
          <p:spPr>
            <a:xfrm rot="3857143">
              <a:off x="6425836" y="4192021"/>
              <a:ext cx="302045" cy="383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6253218" y="4726322"/>
              <a:ext cx="1885274" cy="1885274"/>
            </a:xfrm>
            <a:prstGeom prst="ellipse">
              <a:avLst/>
            </a:prstGeom>
            <a:gradFill>
              <a:gsLst>
                <a:gs pos="0">
                  <a:srgbClr val="65C998"/>
                </a:gs>
                <a:gs pos="50000">
                  <a:srgbClr val="46C78C"/>
                </a:gs>
                <a:gs pos="100000">
                  <a:srgbClr val="35B87B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2"/>
            <p:cNvSpPr txBox="1"/>
            <p:nvPr/>
          </p:nvSpPr>
          <p:spPr>
            <a:xfrm>
              <a:off x="6529310" y="5002414"/>
              <a:ext cx="1333090" cy="1333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b="1" lang="en-US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Phong Nha (Quảng Bình)</a:t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1" name="Google Shape;371;p12"/>
            <p:cNvSpPr/>
            <p:nvPr/>
          </p:nvSpPr>
          <p:spPr>
            <a:xfrm rot="6942857">
              <a:off x="5371311" y="4122617"/>
              <a:ext cx="431493" cy="63859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61C475"/>
                </a:gs>
                <a:gs pos="50000">
                  <a:srgbClr val="42C25D"/>
                </a:gs>
                <a:gs pos="100000">
                  <a:srgbClr val="33B14F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2"/>
            <p:cNvSpPr txBox="1"/>
            <p:nvPr/>
          </p:nvSpPr>
          <p:spPr>
            <a:xfrm rot="-3857143">
              <a:off x="5464118" y="4192021"/>
              <a:ext cx="302045" cy="383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3" name="Google Shape;373;p12"/>
            <p:cNvSpPr/>
            <p:nvPr/>
          </p:nvSpPr>
          <p:spPr>
            <a:xfrm>
              <a:off x="4053506" y="4726322"/>
              <a:ext cx="1885274" cy="1885274"/>
            </a:xfrm>
            <a:prstGeom prst="ellipse">
              <a:avLst/>
            </a:prstGeom>
            <a:gradFill>
              <a:gsLst>
                <a:gs pos="0">
                  <a:srgbClr val="61C475"/>
                </a:gs>
                <a:gs pos="50000">
                  <a:srgbClr val="42C25D"/>
                </a:gs>
                <a:gs pos="100000">
                  <a:srgbClr val="33B14F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2"/>
            <p:cNvSpPr txBox="1"/>
            <p:nvPr/>
          </p:nvSpPr>
          <p:spPr>
            <a:xfrm>
              <a:off x="4329598" y="5002414"/>
              <a:ext cx="1333090" cy="1333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lang="en-US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Hang Sơn Đoàng (Quảng Bình)</a:t>
              </a:r>
              <a:endParaRPr/>
            </a:p>
          </p:txBody>
        </p:sp>
        <p:sp>
          <p:nvSpPr>
            <p:cNvPr id="375" name="Google Shape;375;p12"/>
            <p:cNvSpPr/>
            <p:nvPr/>
          </p:nvSpPr>
          <p:spPr>
            <a:xfrm rot="10028571">
              <a:off x="4736671" y="3326803"/>
              <a:ext cx="431493" cy="63859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65BE5F"/>
                </a:gs>
                <a:gs pos="50000">
                  <a:srgbClr val="4ABA40"/>
                </a:gs>
                <a:gs pos="100000">
                  <a:srgbClr val="3CA933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2"/>
            <p:cNvSpPr txBox="1"/>
            <p:nvPr/>
          </p:nvSpPr>
          <p:spPr>
            <a:xfrm rot="-771429">
              <a:off x="4864496" y="3440119"/>
              <a:ext cx="302045" cy="383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2682008" y="3006517"/>
              <a:ext cx="1885274" cy="1885274"/>
            </a:xfrm>
            <a:prstGeom prst="ellipse">
              <a:avLst/>
            </a:prstGeom>
            <a:gradFill>
              <a:gsLst>
                <a:gs pos="0">
                  <a:srgbClr val="65BE5F"/>
                </a:gs>
                <a:gs pos="50000">
                  <a:srgbClr val="4ABA40"/>
                </a:gs>
                <a:gs pos="100000">
                  <a:srgbClr val="3CA933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2"/>
            <p:cNvSpPr txBox="1"/>
            <p:nvPr/>
          </p:nvSpPr>
          <p:spPr>
            <a:xfrm>
              <a:off x="2958100" y="3282609"/>
              <a:ext cx="1333090" cy="1333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b="1" lang="en-US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Ngũ Hành Sơn (Đà Nẵng)</a:t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9" name="Google Shape;379;p12"/>
            <p:cNvSpPr/>
            <p:nvPr/>
          </p:nvSpPr>
          <p:spPr>
            <a:xfrm rot="-8485714">
              <a:off x="4963171" y="2334440"/>
              <a:ext cx="431493" cy="638591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EB55F"/>
                </a:gs>
                <a:gs pos="50000">
                  <a:srgbClr val="6EB03F"/>
                </a:gs>
                <a:gs pos="100000">
                  <a:srgbClr val="5F9F34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2"/>
            <p:cNvSpPr txBox="1"/>
            <p:nvPr/>
          </p:nvSpPr>
          <p:spPr>
            <a:xfrm rot="2314286">
              <a:off x="5078498" y="2502513"/>
              <a:ext cx="302045" cy="383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3171490" y="861956"/>
              <a:ext cx="1885274" cy="1885274"/>
            </a:xfrm>
            <a:prstGeom prst="ellipse">
              <a:avLst/>
            </a:prstGeom>
            <a:gradFill>
              <a:gsLst>
                <a:gs pos="0">
                  <a:srgbClr val="7EB55F"/>
                </a:gs>
                <a:gs pos="50000">
                  <a:srgbClr val="6EB03F"/>
                </a:gs>
                <a:gs pos="100000">
                  <a:srgbClr val="5F9F34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2"/>
            <p:cNvSpPr txBox="1"/>
            <p:nvPr/>
          </p:nvSpPr>
          <p:spPr>
            <a:xfrm>
              <a:off x="3447582" y="1138048"/>
              <a:ext cx="1333090" cy="1333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b="1" lang="en-US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Hà Tiên (Kiên Giang),...</a:t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83" name="Google Shape;383;p12"/>
          <p:cNvSpPr txBox="1"/>
          <p:nvPr/>
        </p:nvSpPr>
        <p:spPr>
          <a:xfrm>
            <a:off x="438299" y="0"/>
            <a:ext cx="3978686" cy="1052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KẾT LUẬN</a:t>
            </a:r>
            <a:endParaRPr sz="4800">
              <a:solidFill>
                <a:srgbClr val="26262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"/>
          <p:cNvSpPr txBox="1"/>
          <p:nvPr/>
        </p:nvSpPr>
        <p:spPr>
          <a:xfrm>
            <a:off x="3167743" y="1953220"/>
            <a:ext cx="5856514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TÍNH CHẤT CỦA ĐÁ VÔI</a:t>
            </a:r>
            <a:endParaRPr b="1" sz="4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13266"/>
            <a:ext cx="3714300" cy="284473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4"/>
          <p:cNvSpPr/>
          <p:nvPr/>
        </p:nvSpPr>
        <p:spPr>
          <a:xfrm>
            <a:off x="3921780" y="190500"/>
            <a:ext cx="5846334" cy="3143250"/>
          </a:xfrm>
          <a:prstGeom prst="cloudCallout">
            <a:avLst>
              <a:gd fmla="val 59985" name="adj1"/>
              <a:gd fmla="val 48637" name="adj2"/>
            </a:avLst>
          </a:prstGeom>
          <a:solidFill>
            <a:srgbClr val="DDEAF6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4"/>
          <p:cNvSpPr txBox="1"/>
          <p:nvPr/>
        </p:nvSpPr>
        <p:spPr>
          <a:xfrm>
            <a:off x="4746831" y="625376"/>
            <a:ext cx="476694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sát các thí nghiệm, mô tả hiện tượng và nêu kết luận về tính chất của đá vôi.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7" name="Google Shape;3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8114" y="2743200"/>
            <a:ext cx="191338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" name="Google Shape;402;p15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{5D710C3E-AE5E-44F7-9AF8-86AB02024D3E}</a:tableStyleId>
              </a:tblPr>
              <a:tblGrid>
                <a:gridCol w="4064000"/>
                <a:gridCol w="4978400"/>
                <a:gridCol w="3149600"/>
              </a:tblGrid>
              <a:tr h="730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Thí nghiệm 1</a:t>
                      </a:r>
                      <a:endParaRPr b="1" sz="3600" u="none" cap="none" strike="noStrike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Mô tả hiện tượng</a:t>
                      </a:r>
                      <a:endParaRPr b="1" sz="3600" u="none" cap="none" strike="noStrike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Kết luận</a:t>
                      </a:r>
                      <a:endParaRPr b="1" sz="3600" u="none" cap="none" strike="noStrike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49843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03" name="Google Shape;403;p15"/>
          <p:cNvSpPr/>
          <p:nvPr/>
        </p:nvSpPr>
        <p:spPr>
          <a:xfrm>
            <a:off x="0" y="6079032"/>
            <a:ext cx="12192000" cy="6771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có nhận xét gì về tính cứng của đá vôi so với đá cuội?</a:t>
            </a:r>
            <a:endParaRPr/>
          </a:p>
        </p:txBody>
      </p:sp>
      <p:sp>
        <p:nvSpPr>
          <p:cNvPr id="404" name="Google Shape;404;p15"/>
          <p:cNvSpPr/>
          <p:nvPr/>
        </p:nvSpPr>
        <p:spPr>
          <a:xfrm>
            <a:off x="152400" y="1066800"/>
            <a:ext cx="367665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Cọ xát một hòn đá vôi vào một hòn đá cuội, quan sát chỗ cọ xát trên hai hòn đá?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"/>
          <p:cNvSpPr txBox="1"/>
          <p:nvPr/>
        </p:nvSpPr>
        <p:spPr>
          <a:xfrm>
            <a:off x="2914650" y="2307789"/>
            <a:ext cx="706755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CLIP THÍ NGHIỆM ĐÁ CUỘI VỚI ĐÁ VÔI</a:t>
            </a:r>
            <a:endParaRPr sz="5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" name="Google Shape;414;p17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{5D710C3E-AE5E-44F7-9AF8-86AB02024D3E}</a:tableStyleId>
              </a:tblPr>
              <a:tblGrid>
                <a:gridCol w="4064000"/>
                <a:gridCol w="4978400"/>
                <a:gridCol w="3149600"/>
              </a:tblGrid>
              <a:tr h="730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Thí nghiệm 1</a:t>
                      </a:r>
                      <a:endParaRPr b="1" sz="3600" u="none" cap="none" strike="noStrike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Mô tả hiện tượng</a:t>
                      </a:r>
                      <a:endParaRPr b="1" sz="3600" u="none" cap="none" strike="noStrike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Kết luận</a:t>
                      </a:r>
                      <a:endParaRPr b="1" sz="3600" u="none" cap="none" strike="noStrike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49843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15" name="Google Shape;415;p17"/>
          <p:cNvSpPr/>
          <p:nvPr/>
        </p:nvSpPr>
        <p:spPr>
          <a:xfrm>
            <a:off x="0" y="6079032"/>
            <a:ext cx="12192000" cy="6771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có nhận xét gì về tính cứng của đá vôi so với đá cuội?</a:t>
            </a:r>
            <a:endParaRPr/>
          </a:p>
        </p:txBody>
      </p:sp>
      <p:sp>
        <p:nvSpPr>
          <p:cNvPr id="416" name="Google Shape;416;p17"/>
          <p:cNvSpPr/>
          <p:nvPr/>
        </p:nvSpPr>
        <p:spPr>
          <a:xfrm>
            <a:off x="152400" y="1066800"/>
            <a:ext cx="367665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Cọ xát một hòn đá vôi vào một hòn đá cuội, quan sát chỗ cọ xát trên hai hòn đá?</a:t>
            </a:r>
            <a:endParaRPr/>
          </a:p>
        </p:txBody>
      </p:sp>
      <p:sp>
        <p:nvSpPr>
          <p:cNvPr id="417" name="Google Shape;417;p17"/>
          <p:cNvSpPr/>
          <p:nvPr/>
        </p:nvSpPr>
        <p:spPr>
          <a:xfrm>
            <a:off x="9228170" y="1142999"/>
            <a:ext cx="267808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Đá vôi mềm </a:t>
            </a:r>
            <a:endParaRPr b="1" i="1" sz="4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hơn đá cuội.</a:t>
            </a:r>
            <a:endParaRPr b="1" i="1" sz="4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7"/>
          <p:cNvSpPr/>
          <p:nvPr/>
        </p:nvSpPr>
        <p:spPr>
          <a:xfrm>
            <a:off x="4343400" y="913687"/>
            <a:ext cx="3505200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590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400"/>
              <a:buFont typeface="Times New Roman"/>
              <a:buChar char="-"/>
            </a:pPr>
            <a:r>
              <a:rPr lang="en-US" sz="3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 mặt đá vôi, chỗ bị cọ sát vào đá cuội bị bào mòn.</a:t>
            </a:r>
            <a:endParaRPr/>
          </a:p>
          <a:p>
            <a:pPr indent="-21590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400"/>
              <a:buFont typeface="Times New Roman"/>
              <a:buChar char="-"/>
            </a:pPr>
            <a:r>
              <a:rPr lang="en-US" sz="3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 mặt đá cuội, chỗ cọ vào đá vôi có màu trắng do đá vôi bị bào vụn ra  dính vào.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" name="Google Shape;423;p18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{5D710C3E-AE5E-44F7-9AF8-86AB02024D3E}</a:tableStyleId>
              </a:tblPr>
              <a:tblGrid>
                <a:gridCol w="4064000"/>
                <a:gridCol w="4978400"/>
                <a:gridCol w="3149600"/>
              </a:tblGrid>
              <a:tr h="876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Thí nghiệm 2</a:t>
                      </a:r>
                      <a:endParaRPr b="1" sz="3600" u="none" cap="none" strike="noStrike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Mô tả hiện tượng</a:t>
                      </a:r>
                      <a:endParaRPr b="1" sz="3600" u="none" cap="none" strike="noStrike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 u="none" cap="none" strike="noStrike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Kết luận</a:t>
                      </a:r>
                      <a:endParaRPr b="1" sz="3600" u="none" cap="none" strike="noStrike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A9DB"/>
                    </a:solidFill>
                  </a:tcPr>
                </a:tc>
              </a:tr>
              <a:tr h="598117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B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BE5"/>
                    </a:solidFill>
                  </a:tcPr>
                </a:tc>
              </a:tr>
            </a:tbl>
          </a:graphicData>
        </a:graphic>
      </p:graphicFrame>
      <p:sp>
        <p:nvSpPr>
          <p:cNvPr id="424" name="Google Shape;424;p18"/>
          <p:cNvSpPr/>
          <p:nvPr/>
        </p:nvSpPr>
        <p:spPr>
          <a:xfrm>
            <a:off x="0" y="1352550"/>
            <a:ext cx="37719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Nhỏ vài giọt giấm chua (a-xít loãng) lên một hòn đá vôi và một hòn đá cuội, rồi nhận xét.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"/>
          <p:cNvSpPr txBox="1"/>
          <p:nvPr/>
        </p:nvSpPr>
        <p:spPr>
          <a:xfrm>
            <a:off x="2914650" y="2307789"/>
            <a:ext cx="706755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CLIP THÍ NGHIỆM ĐÁ VÔI VỚI AXIT</a:t>
            </a:r>
            <a:endParaRPr sz="5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"/>
          <p:cNvSpPr txBox="1"/>
          <p:nvPr/>
        </p:nvSpPr>
        <p:spPr>
          <a:xfrm>
            <a:off x="3318263" y="2505670"/>
            <a:ext cx="596188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0070C0"/>
                </a:solidFill>
                <a:latin typeface="Rockwell"/>
                <a:ea typeface="Rockwell"/>
                <a:cs typeface="Rockwell"/>
                <a:sym typeface="Rockwell"/>
              </a:rPr>
              <a:t>KHỞI ĐỘNG</a:t>
            </a:r>
            <a:endParaRPr b="1" sz="6600">
              <a:solidFill>
                <a:srgbClr val="0070C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4" name="Google Shape;434;p20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{5AE60496-C08B-4841-903C-749BC8B2519F}</a:tableStyleId>
              </a:tblPr>
              <a:tblGrid>
                <a:gridCol w="4064000"/>
                <a:gridCol w="4978400"/>
                <a:gridCol w="3149600"/>
              </a:tblGrid>
              <a:tr h="876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400" u="none" cap="none" strike="noStrike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Thí nghiệm 2</a:t>
                      </a:r>
                      <a:endParaRPr b="1" sz="4400" u="none" cap="none" strike="noStrike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400" u="none" cap="none" strike="noStrike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Mô tả hiện tượng</a:t>
                      </a:r>
                      <a:endParaRPr b="1" sz="4400" u="none" cap="none" strike="noStrike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400" u="none" cap="none" strike="noStrike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Kết luận</a:t>
                      </a:r>
                      <a:endParaRPr b="1" sz="4400" u="none" cap="none" strike="noStrike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8117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7F6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35" name="Google Shape;435;p20"/>
          <p:cNvSpPr/>
          <p:nvPr/>
        </p:nvSpPr>
        <p:spPr>
          <a:xfrm>
            <a:off x="0" y="1352550"/>
            <a:ext cx="394335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Nhỏ vài giọt giấm chua (a-xít loãng) lên một hòn đá vôi và một hòn đá cuội, rồi nhận xét.</a:t>
            </a:r>
            <a:endParaRPr/>
          </a:p>
        </p:txBody>
      </p:sp>
      <p:sp>
        <p:nvSpPr>
          <p:cNvPr id="436" name="Google Shape;436;p20"/>
          <p:cNvSpPr/>
          <p:nvPr/>
        </p:nvSpPr>
        <p:spPr>
          <a:xfrm>
            <a:off x="4732103" y="3429000"/>
            <a:ext cx="3505200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Char char="-"/>
            </a:pPr>
            <a:r>
              <a:rPr lang="en-US"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 hòn đá cuội không có phản ứng, giấm chảy đi.</a:t>
            </a:r>
            <a:endParaRPr/>
          </a:p>
        </p:txBody>
      </p:sp>
      <p:sp>
        <p:nvSpPr>
          <p:cNvPr id="437" name="Google Shape;437;p20"/>
          <p:cNvSpPr/>
          <p:nvPr/>
        </p:nvSpPr>
        <p:spPr>
          <a:xfrm>
            <a:off x="9311806" y="1213246"/>
            <a:ext cx="2556343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400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Times New Roman"/>
              <a:buChar char="-"/>
            </a:pPr>
            <a:r>
              <a:rPr b="1" i="1" lang="en-US" sz="40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Dưới tác dụng của a- xít thì đá vôi sủi bọt.</a:t>
            </a:r>
            <a:endParaRPr/>
          </a:p>
        </p:txBody>
      </p:sp>
      <p:sp>
        <p:nvSpPr>
          <p:cNvPr id="438" name="Google Shape;438;p20"/>
          <p:cNvSpPr/>
          <p:nvPr/>
        </p:nvSpPr>
        <p:spPr>
          <a:xfrm>
            <a:off x="4808303" y="1026855"/>
            <a:ext cx="34290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400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Char char="-"/>
            </a:pPr>
            <a:r>
              <a:rPr lang="en-US" sz="4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Trên hòn đá vôi  có sủi bọt và có khí bay lên.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 txBox="1"/>
          <p:nvPr/>
        </p:nvSpPr>
        <p:spPr>
          <a:xfrm>
            <a:off x="827310" y="2351782"/>
            <a:ext cx="1053738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2E75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 vôi không cứng lắm. Dưới tác dụng của a-xít thì đá vôi bị sủi bọt.</a:t>
            </a:r>
            <a:endParaRPr b="1" sz="4800">
              <a:solidFill>
                <a:srgbClr val="2E75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p21"/>
          <p:cNvSpPr txBox="1"/>
          <p:nvPr/>
        </p:nvSpPr>
        <p:spPr>
          <a:xfrm>
            <a:off x="4106657" y="876992"/>
            <a:ext cx="3978686" cy="1052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KẾT LUẬN</a:t>
            </a:r>
            <a:endParaRPr sz="4800">
              <a:solidFill>
                <a:srgbClr val="26262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"/>
          <p:cNvSpPr txBox="1"/>
          <p:nvPr/>
        </p:nvSpPr>
        <p:spPr>
          <a:xfrm>
            <a:off x="2590800" y="1953220"/>
            <a:ext cx="7067549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LỢI ÍCH CỦA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ĐÁ VÔI</a:t>
            </a:r>
            <a:endParaRPr sz="4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"/>
          <p:cNvSpPr/>
          <p:nvPr/>
        </p:nvSpPr>
        <p:spPr>
          <a:xfrm>
            <a:off x="3921780" y="190500"/>
            <a:ext cx="5846334" cy="3143250"/>
          </a:xfrm>
          <a:prstGeom prst="cloudCallout">
            <a:avLst>
              <a:gd fmla="val -66117" name="adj1"/>
              <a:gd fmla="val 35910" name="adj2"/>
            </a:avLst>
          </a:prstGeom>
          <a:solidFill>
            <a:srgbClr val="DDEAF6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3"/>
          <p:cNvSpPr txBox="1"/>
          <p:nvPr/>
        </p:nvSpPr>
        <p:spPr>
          <a:xfrm>
            <a:off x="4746831" y="1161960"/>
            <a:ext cx="476694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sát video cho biết được dùng để làm gì?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" name="Google Shape;45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814" y="2743200"/>
            <a:ext cx="191338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"/>
          <p:cNvSpPr txBox="1"/>
          <p:nvPr/>
        </p:nvSpPr>
        <p:spPr>
          <a:xfrm>
            <a:off x="2914650" y="2307789"/>
            <a:ext cx="706755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CLIP LỢI ÍCH CỦA ĐÁ VÔI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ết quả hình ảnh cho đá vôi" id="468" name="Google Shape;4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000" y="221159"/>
            <a:ext cx="10800000" cy="58674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  <p:sp>
        <p:nvSpPr>
          <p:cNvPr id="469" name="Google Shape;469;p25"/>
          <p:cNvSpPr/>
          <p:nvPr/>
        </p:nvSpPr>
        <p:spPr>
          <a:xfrm>
            <a:off x="3194051" y="6088559"/>
            <a:ext cx="5803899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Khai thác đá vôi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0" name="Google Shape;47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000" y="117359"/>
            <a:ext cx="10800000" cy="60750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  <p:pic>
        <p:nvPicPr>
          <p:cNvPr id="471" name="Google Shape;47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000" y="221159"/>
            <a:ext cx="10800000" cy="58674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861" y="638988"/>
            <a:ext cx="10314276" cy="545782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477" name="Google Shape;477;p26"/>
          <p:cNvSpPr/>
          <p:nvPr/>
        </p:nvSpPr>
        <p:spPr>
          <a:xfrm>
            <a:off x="2115982" y="6088559"/>
            <a:ext cx="7960037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Máy nghiền bột đá vôi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ết quả hình ảnh cho nung vôi" id="482" name="Google Shape;4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14300"/>
            <a:ext cx="9144000" cy="6172200"/>
          </a:xfrm>
          <a:prstGeom prst="ellipse">
            <a:avLst/>
          </a:prstGeom>
          <a:noFill/>
          <a:ln cap="rnd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algn="bl">
              <a:srgbClr val="000000"/>
            </a:outerShdw>
          </a:effectLst>
        </p:spPr>
      </p:pic>
      <p:sp>
        <p:nvSpPr>
          <p:cNvPr id="483" name="Google Shape;483;p27"/>
          <p:cNvSpPr/>
          <p:nvPr/>
        </p:nvSpPr>
        <p:spPr>
          <a:xfrm>
            <a:off x="4574879" y="6088559"/>
            <a:ext cx="3042243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Nung vôi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ết quả hình ảnh cho đá vôi" id="488" name="Google Shape;48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533400"/>
            <a:ext cx="7118350" cy="5567697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489" name="Google Shape;489;p28"/>
          <p:cNvSpPr/>
          <p:nvPr/>
        </p:nvSpPr>
        <p:spPr>
          <a:xfrm>
            <a:off x="2555564" y="6027003"/>
            <a:ext cx="7960037" cy="830997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Bột đá vôi</a:t>
            </a:r>
            <a:endParaRPr b="1" sz="4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0" name="Google Shape;49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800" y="533400"/>
            <a:ext cx="4016222" cy="535305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9"/>
          <p:cNvSpPr/>
          <p:nvPr/>
        </p:nvSpPr>
        <p:spPr>
          <a:xfrm>
            <a:off x="3808283" y="6088559"/>
            <a:ext cx="4575435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Xi măng xây dựng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6" name="Google Shape;4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65" y="266700"/>
            <a:ext cx="6768051" cy="422910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497" name="Google Shape;49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7850" y="1695450"/>
            <a:ext cx="6038850" cy="439310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"/>
          <p:cNvSpPr/>
          <p:nvPr/>
        </p:nvSpPr>
        <p:spPr>
          <a:xfrm>
            <a:off x="668514" y="2999755"/>
            <a:ext cx="1995948" cy="155462"/>
          </a:xfrm>
          <a:prstGeom prst="ellipse">
            <a:avLst/>
          </a:prstGeom>
          <a:solidFill>
            <a:srgbClr val="4DA77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571751" y="681887"/>
            <a:ext cx="2189474" cy="2191766"/>
          </a:xfrm>
          <a:custGeom>
            <a:rect b="b" l="l" r="r" t="t"/>
            <a:pathLst>
              <a:path extrusionOk="0" h="607074" w="606439">
                <a:moveTo>
                  <a:pt x="458611" y="83902"/>
                </a:moveTo>
                <a:cubicBezTo>
                  <a:pt x="495491" y="130388"/>
                  <a:pt x="606439" y="279666"/>
                  <a:pt x="606439" y="387213"/>
                </a:cubicBezTo>
                <a:cubicBezTo>
                  <a:pt x="606439" y="468679"/>
                  <a:pt x="540055" y="534956"/>
                  <a:pt x="458611" y="534956"/>
                </a:cubicBezTo>
                <a:cubicBezTo>
                  <a:pt x="377013" y="534956"/>
                  <a:pt x="310629" y="468679"/>
                  <a:pt x="310629" y="387213"/>
                </a:cubicBezTo>
                <a:cubicBezTo>
                  <a:pt x="310629" y="279819"/>
                  <a:pt x="421731" y="130542"/>
                  <a:pt x="458611" y="83902"/>
                </a:cubicBezTo>
                <a:close/>
                <a:moveTo>
                  <a:pt x="205861" y="0"/>
                </a:moveTo>
                <a:lnTo>
                  <a:pt x="225372" y="23013"/>
                </a:lnTo>
                <a:cubicBezTo>
                  <a:pt x="229827" y="28229"/>
                  <a:pt x="293121" y="103404"/>
                  <a:pt x="344740" y="196375"/>
                </a:cubicBezTo>
                <a:cubicBezTo>
                  <a:pt x="333679" y="215399"/>
                  <a:pt x="324154" y="233809"/>
                  <a:pt x="316012" y="251452"/>
                </a:cubicBezTo>
                <a:cubicBezTo>
                  <a:pt x="292046" y="303153"/>
                  <a:pt x="279909" y="348565"/>
                  <a:pt x="279909" y="387226"/>
                </a:cubicBezTo>
                <a:cubicBezTo>
                  <a:pt x="279909" y="431257"/>
                  <a:pt x="295887" y="471606"/>
                  <a:pt x="322464" y="502750"/>
                </a:cubicBezTo>
                <a:cubicBezTo>
                  <a:pt x="333525" y="515790"/>
                  <a:pt x="346584" y="527143"/>
                  <a:pt x="360871" y="536502"/>
                </a:cubicBezTo>
                <a:cubicBezTo>
                  <a:pt x="323079" y="579766"/>
                  <a:pt x="267619" y="607074"/>
                  <a:pt x="205861" y="607074"/>
                </a:cubicBezTo>
                <a:cubicBezTo>
                  <a:pt x="92330" y="607074"/>
                  <a:pt x="0" y="514870"/>
                  <a:pt x="0" y="401494"/>
                </a:cubicBezTo>
                <a:cubicBezTo>
                  <a:pt x="0" y="244394"/>
                  <a:pt x="178669" y="32064"/>
                  <a:pt x="186350" y="23013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2992049" y="2087447"/>
            <a:ext cx="8569959" cy="1006719"/>
          </a:xfrm>
          <a:prstGeom prst="rect">
            <a:avLst/>
          </a:prstGeom>
          <a:solidFill>
            <a:srgbClr val="E1EFD8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2992048" y="3425118"/>
            <a:ext cx="8569959" cy="1006720"/>
          </a:xfrm>
          <a:prstGeom prst="rect">
            <a:avLst/>
          </a:prstGeom>
          <a:solidFill>
            <a:srgbClr val="E1EFD8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2992048" y="4762790"/>
            <a:ext cx="8569959" cy="1006720"/>
          </a:xfrm>
          <a:prstGeom prst="rect">
            <a:avLst/>
          </a:prstGeom>
          <a:solidFill>
            <a:srgbClr val="E1EFD8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10795056" y="1777770"/>
            <a:ext cx="604003" cy="860580"/>
          </a:xfrm>
          <a:custGeom>
            <a:rect b="b" l="l" r="r" t="t"/>
            <a:pathLst>
              <a:path extrusionOk="0" h="5111" w="3582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9729807" y="3110333"/>
            <a:ext cx="604003" cy="860580"/>
          </a:xfrm>
          <a:custGeom>
            <a:rect b="b" l="l" r="r" t="t"/>
            <a:pathLst>
              <a:path extrusionOk="0" h="5111" w="3582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10958004" y="4551028"/>
            <a:ext cx="604003" cy="860580"/>
          </a:xfrm>
          <a:custGeom>
            <a:rect b="b" l="l" r="r" t="t"/>
            <a:pathLst>
              <a:path extrusionOk="0" h="5111" w="3582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1790700" y="-12700"/>
            <a:ext cx="8991600" cy="1099353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E1EF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2129422" y="29889"/>
            <a:ext cx="855145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Rockwell"/>
              <a:buNone/>
            </a:pPr>
            <a:r>
              <a:rPr b="1" i="0" lang="en-US" sz="5400" u="none" cap="none" strike="noStrik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AI NHANH, AI ĐÚNG?</a:t>
            </a:r>
            <a:endParaRPr b="1" i="0" sz="5400" u="none" cap="none" strike="noStrike">
              <a:solidFill>
                <a:srgbClr val="FF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2" name="Google Shape;242;p3"/>
          <p:cNvSpPr txBox="1"/>
          <p:nvPr/>
        </p:nvSpPr>
        <p:spPr>
          <a:xfrm>
            <a:off x="2129422" y="1340051"/>
            <a:ext cx="926963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 1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Nhôm và đồng có đặc điểm gì giống nhau?</a:t>
            </a:r>
            <a:endParaRPr b="1"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"/>
          <p:cNvSpPr txBox="1"/>
          <p:nvPr/>
        </p:nvSpPr>
        <p:spPr>
          <a:xfrm>
            <a:off x="3004324" y="2279456"/>
            <a:ext cx="8557684" cy="755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Dẫn điện, cách nhiệt.</a:t>
            </a:r>
            <a:endParaRPr sz="3600">
              <a:solidFill>
                <a:srgbClr val="00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244" name="Google Shape;244;p3"/>
          <p:cNvSpPr txBox="1"/>
          <p:nvPr/>
        </p:nvSpPr>
        <p:spPr>
          <a:xfrm>
            <a:off x="3128062" y="3422089"/>
            <a:ext cx="7416800" cy="82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Dẫn điện, dẫn nhiệt.</a:t>
            </a:r>
            <a:endParaRPr sz="3733">
              <a:solidFill>
                <a:srgbClr val="00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245" name="Google Shape;24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8064" y="3399578"/>
            <a:ext cx="773045" cy="89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27661" y="2251769"/>
            <a:ext cx="777588" cy="77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 txBox="1"/>
          <p:nvPr/>
        </p:nvSpPr>
        <p:spPr>
          <a:xfrm>
            <a:off x="3027661" y="4922071"/>
            <a:ext cx="8557684" cy="755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Cách điện, cách nhiệt.</a:t>
            </a:r>
            <a:endParaRPr sz="3600">
              <a:solidFill>
                <a:srgbClr val="00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248" name="Google Shape;24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0998" y="4894384"/>
            <a:ext cx="777588" cy="77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"/>
          <p:cNvPicPr preferRelativeResize="0"/>
          <p:nvPr/>
        </p:nvPicPr>
        <p:blipFill rotWithShape="1">
          <a:blip r:embed="rId6">
            <a:alphaModFix/>
          </a:blip>
          <a:srcRect b="0" l="15647" r="20076" t="0"/>
          <a:stretch/>
        </p:blipFill>
        <p:spPr>
          <a:xfrm>
            <a:off x="-349452" y="1223366"/>
            <a:ext cx="3477514" cy="541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0"/>
          <p:cNvSpPr/>
          <p:nvPr/>
        </p:nvSpPr>
        <p:spPr>
          <a:xfrm>
            <a:off x="4976944" y="6088559"/>
            <a:ext cx="2238112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Sơn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3" name="Google Shape;50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4025" y="445071"/>
            <a:ext cx="8743950" cy="5643488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800100"/>
            <a:ext cx="5461000" cy="53721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Kết quả hình ảnh cho nền nhà" id="509" name="Google Shape;50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2700" y="800100"/>
            <a:ext cx="5619750" cy="53721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10" name="Google Shape;510;p31"/>
          <p:cNvSpPr/>
          <p:nvPr/>
        </p:nvSpPr>
        <p:spPr>
          <a:xfrm>
            <a:off x="3610223" y="6088559"/>
            <a:ext cx="4971554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Lát đường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0" y="0"/>
            <a:ext cx="6663110" cy="4097813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  <p:pic>
        <p:nvPicPr>
          <p:cNvPr id="516" name="Google Shape;51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89" y="2025503"/>
            <a:ext cx="5735539" cy="483249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  <p:sp>
        <p:nvSpPr>
          <p:cNvPr id="517" name="Google Shape;517;p32"/>
          <p:cNvSpPr/>
          <p:nvPr/>
        </p:nvSpPr>
        <p:spPr>
          <a:xfrm>
            <a:off x="4162673" y="6088559"/>
            <a:ext cx="4971554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Phấn viết bảng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5059" y="1864367"/>
            <a:ext cx="5767197" cy="399859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id="523" name="Google Shape;52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744" y="583434"/>
            <a:ext cx="5820914" cy="328022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524" name="Google Shape;524;p33"/>
          <p:cNvSpPr/>
          <p:nvPr/>
        </p:nvSpPr>
        <p:spPr>
          <a:xfrm>
            <a:off x="2435383" y="6172201"/>
            <a:ext cx="7321235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Dùng vôi phòng bệnh cho lúa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115" y="14514"/>
            <a:ext cx="4812393" cy="397691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530" name="Google Shape;53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1946" y="1568258"/>
            <a:ext cx="5693668" cy="348457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531" name="Google Shape;53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5451" y="2595459"/>
            <a:ext cx="5073186" cy="380489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32" name="Google Shape;532;p34"/>
          <p:cNvSpPr/>
          <p:nvPr/>
        </p:nvSpPr>
        <p:spPr>
          <a:xfrm>
            <a:off x="899801" y="6099720"/>
            <a:ext cx="10392397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bón vôi cung cấp dưỡng chất cho cây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5"/>
          <p:cNvSpPr/>
          <p:nvPr/>
        </p:nvSpPr>
        <p:spPr>
          <a:xfrm>
            <a:off x="2320698" y="6088559"/>
            <a:ext cx="7140096" cy="769441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Khử độ mặn và chua cho đất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8" name="Google Shape;53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0807" y="2686956"/>
            <a:ext cx="5669834" cy="3183745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  <p:pic>
        <p:nvPicPr>
          <p:cNvPr id="539" name="Google Shape;53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359" y="350484"/>
            <a:ext cx="4775618" cy="3183745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l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104" y="371475"/>
            <a:ext cx="10811792" cy="601980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545" name="Google Shape;54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401" y="1035842"/>
            <a:ext cx="5499100" cy="466219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pic>
        <p:nvPicPr>
          <p:cNvPr id="546" name="Google Shape;54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9204" y="1035842"/>
            <a:ext cx="5653699" cy="466219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547" name="Google Shape;547;p36"/>
          <p:cNvSpPr/>
          <p:nvPr/>
        </p:nvSpPr>
        <p:spPr>
          <a:xfrm>
            <a:off x="4893467" y="6088559"/>
            <a:ext cx="26693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Tạc tượng</a:t>
            </a:r>
            <a:endParaRPr b="1" sz="4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7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7"/>
          <p:cNvSpPr txBox="1"/>
          <p:nvPr/>
        </p:nvSpPr>
        <p:spPr>
          <a:xfrm>
            <a:off x="1028700" y="-329679"/>
            <a:ext cx="10134600" cy="1172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Công dụng của đá vôi</a:t>
            </a:r>
            <a:endParaRPr sz="54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-6931962" y="-338168"/>
            <a:ext cx="19123926" cy="8256868"/>
            <a:chOff x="-6931962" y="-1060700"/>
            <a:chExt cx="19123926" cy="8256868"/>
          </a:xfrm>
        </p:grpSpPr>
        <p:sp>
          <p:nvSpPr>
            <p:cNvPr id="555" name="Google Shape;555;p37"/>
            <p:cNvSpPr/>
            <p:nvPr/>
          </p:nvSpPr>
          <p:spPr>
            <a:xfrm>
              <a:off x="-6931962" y="-1060700"/>
              <a:ext cx="8256868" cy="8256868"/>
            </a:xfrm>
            <a:prstGeom prst="blockArc">
              <a:avLst>
                <a:gd fmla="val 18900000" name="adj1"/>
                <a:gd fmla="val 2700000" name="adj2"/>
                <a:gd fmla="val 262" name="adj3"/>
              </a:avLst>
            </a:prstGeom>
            <a:noFill/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430403" y="278918"/>
              <a:ext cx="11679688" cy="557591"/>
            </a:xfrm>
            <a:prstGeom prst="rect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7"/>
            <p:cNvSpPr txBox="1"/>
            <p:nvPr/>
          </p:nvSpPr>
          <p:spPr>
            <a:xfrm>
              <a:off x="430403" y="278918"/>
              <a:ext cx="11679688" cy="55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4425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Sản xuất xi măng</a:t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81908" y="209219"/>
              <a:ext cx="696989" cy="69698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935352" y="1115796"/>
              <a:ext cx="11174739" cy="557591"/>
            </a:xfrm>
            <a:prstGeom prst="rect">
              <a:avLst/>
            </a:prstGeom>
            <a:gradFill>
              <a:gsLst>
                <a:gs pos="0">
                  <a:srgbClr val="CDFA48"/>
                </a:gs>
                <a:gs pos="50000">
                  <a:srgbClr val="CBFE02"/>
                </a:gs>
                <a:gs pos="100000">
                  <a:srgbClr val="BBE300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7"/>
            <p:cNvSpPr txBox="1"/>
            <p:nvPr/>
          </p:nvSpPr>
          <p:spPr>
            <a:xfrm>
              <a:off x="935352" y="1115796"/>
              <a:ext cx="11174739" cy="55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4425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Nung vôi</a:t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586857" y="1046097"/>
              <a:ext cx="696989" cy="69698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C6F70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1212061" y="1952060"/>
              <a:ext cx="10898029" cy="557591"/>
            </a:xfrm>
            <a:prstGeom prst="rect">
              <a:avLst/>
            </a:prstGeom>
            <a:gradFill>
              <a:gsLst>
                <a:gs pos="0">
                  <a:srgbClr val="76F24C"/>
                </a:gs>
                <a:gs pos="50000">
                  <a:srgbClr val="61F813"/>
                </a:gs>
                <a:gs pos="100000">
                  <a:srgbClr val="52E306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7"/>
            <p:cNvSpPr txBox="1"/>
            <p:nvPr/>
          </p:nvSpPr>
          <p:spPr>
            <a:xfrm>
              <a:off x="1212061" y="1952060"/>
              <a:ext cx="10898029" cy="55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4425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Lát đường</a:t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863567" y="1882361"/>
              <a:ext cx="696989" cy="69698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65EE1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1300412" y="2788938"/>
              <a:ext cx="10809679" cy="557591"/>
            </a:xfrm>
            <a:prstGeom prst="rect">
              <a:avLst/>
            </a:prstGeom>
            <a:gradFill>
              <a:gsLst>
                <a:gs pos="0">
                  <a:srgbClr val="53EB5F"/>
                </a:gs>
                <a:gs pos="50000">
                  <a:srgbClr val="24F03B"/>
                </a:gs>
                <a:gs pos="100000">
                  <a:srgbClr val="15DE2C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7"/>
            <p:cNvSpPr txBox="1"/>
            <p:nvPr/>
          </p:nvSpPr>
          <p:spPr>
            <a:xfrm>
              <a:off x="1300412" y="2788938"/>
              <a:ext cx="10809679" cy="55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4425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Xây nhà</a:t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951917" y="2719239"/>
              <a:ext cx="696989" cy="69698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2EE84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1212061" y="3625816"/>
              <a:ext cx="10898029" cy="557591"/>
            </a:xfrm>
            <a:prstGeom prst="rect">
              <a:avLst/>
            </a:prstGeom>
            <a:gradFill>
              <a:gsLst>
                <a:gs pos="0">
                  <a:srgbClr val="5AE5A3"/>
                </a:gs>
                <a:gs pos="50000">
                  <a:srgbClr val="34E899"/>
                </a:gs>
                <a:gs pos="100000">
                  <a:srgbClr val="24D687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7"/>
            <p:cNvSpPr txBox="1"/>
            <p:nvPr/>
          </p:nvSpPr>
          <p:spPr>
            <a:xfrm>
              <a:off x="1212061" y="3625816"/>
              <a:ext cx="10898029" cy="55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4425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Làm phấn viết bảng</a:t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863567" y="3556117"/>
              <a:ext cx="696989" cy="69698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3DE1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935352" y="4226007"/>
              <a:ext cx="11174739" cy="1029737"/>
            </a:xfrm>
            <a:prstGeom prst="rect">
              <a:avLst/>
            </a:prstGeom>
            <a:gradFill>
              <a:gsLst>
                <a:gs pos="0">
                  <a:srgbClr val="64DCDE"/>
                </a:gs>
                <a:gs pos="50000">
                  <a:srgbClr val="43DDE1"/>
                </a:gs>
                <a:gs pos="100000">
                  <a:srgbClr val="33CACE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7"/>
            <p:cNvSpPr txBox="1"/>
            <p:nvPr/>
          </p:nvSpPr>
          <p:spPr>
            <a:xfrm>
              <a:off x="935352" y="4226007"/>
              <a:ext cx="11174739" cy="1029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4425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Bón phân, khử độ chua mặn của đất, phòng bệnh cho cây trồng.</a:t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586857" y="4392381"/>
              <a:ext cx="696989" cy="69698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4CD7D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512277" y="5413258"/>
              <a:ext cx="11679688" cy="557591"/>
            </a:xfrm>
            <a:prstGeom prst="rect">
              <a:avLst/>
            </a:prstGeom>
            <a:gradFill>
              <a:gsLst>
                <a:gs pos="0">
                  <a:srgbClr val="6EA3DA"/>
                </a:gs>
                <a:gs pos="50000">
                  <a:srgbClr val="5299DA"/>
                </a:gs>
                <a:gs pos="100000">
                  <a:srgbClr val="4186C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7"/>
            <p:cNvSpPr txBox="1"/>
            <p:nvPr/>
          </p:nvSpPr>
          <p:spPr>
            <a:xfrm>
              <a:off x="512277" y="5413258"/>
              <a:ext cx="11679688" cy="557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4425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/>
                <a:buNone/>
              </a:pPr>
              <a:r>
                <a:rPr lang="en-US" sz="3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Tạc tượng</a:t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81908" y="5229259"/>
              <a:ext cx="696989" cy="69698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5999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8"/>
          <p:cNvSpPr txBox="1"/>
          <p:nvPr/>
        </p:nvSpPr>
        <p:spPr>
          <a:xfrm>
            <a:off x="827310" y="1766825"/>
            <a:ext cx="10537380" cy="422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1、Nước ta có nhiều vùng núi đá vôi với những hang động nổi tiếng như: Hương Tích (Hà Tây), Bích Động (Ninh Bình),  Phong Nha (Quảng Bình) và các hang động khác ở vịnh Hạ Long (Quảng Ninh), Ngũ Hành Sơn (Đà Nẵng), Hà Tiên (Kiên Giang),...</a:t>
            </a:r>
            <a:endParaRPr b="1" sz="3200">
              <a:solidFill>
                <a:srgbClr val="2E75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128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2E75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2、 Có nhiều loại đá vôi được dùng vào những việc khác nhau như lát đường xây nhà nung voi sản xuất xi măng tạc tượng làm phấn viết.</a:t>
            </a:r>
            <a:endParaRPr b="1" sz="3200">
              <a:solidFill>
                <a:srgbClr val="2E75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3" name="Google Shape;583;p38"/>
          <p:cNvSpPr txBox="1"/>
          <p:nvPr/>
        </p:nvSpPr>
        <p:spPr>
          <a:xfrm>
            <a:off x="4106657" y="714614"/>
            <a:ext cx="3978686" cy="1052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KẾT LUẬN</a:t>
            </a:r>
            <a:endParaRPr sz="4800">
              <a:solidFill>
                <a:srgbClr val="26262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9"/>
          <p:cNvSpPr/>
          <p:nvPr/>
        </p:nvSpPr>
        <p:spPr>
          <a:xfrm>
            <a:off x="3695701" y="0"/>
            <a:ext cx="8496300" cy="6858000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ver" id="589" name="Google Shape;5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7626" y="4835525"/>
            <a:ext cx="4128456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0" name="Google Shape;59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7626" y="4794250"/>
            <a:ext cx="3570650" cy="111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1" name="Google Shape;59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7626" y="3765550"/>
            <a:ext cx="3615412" cy="1262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2" name="Google Shape;59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0001" y="3389312"/>
            <a:ext cx="2573828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3" name="Google Shape;593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42063" y="2503487"/>
            <a:ext cx="2587602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4" name="Google Shape;594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49701" y="2517775"/>
            <a:ext cx="2952586" cy="261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5" name="Google Shape;595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96000" y="590550"/>
            <a:ext cx="5094287" cy="1001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6" name="Google Shape;596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88063" y="7937"/>
            <a:ext cx="3286582" cy="877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7" name="Google Shape;597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49701" y="419100"/>
            <a:ext cx="2632364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" id="598" name="Google Shape;598;p3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043238" y="1962150"/>
            <a:ext cx="2365512" cy="1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9"/>
          <p:cNvSpPr txBox="1"/>
          <p:nvPr/>
        </p:nvSpPr>
        <p:spPr>
          <a:xfrm>
            <a:off x="1001713" y="1495973"/>
            <a:ext cx="269650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CỦNG</a:t>
            </a:r>
            <a:endParaRPr sz="6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39"/>
          <p:cNvSpPr txBox="1"/>
          <p:nvPr/>
        </p:nvSpPr>
        <p:spPr>
          <a:xfrm>
            <a:off x="1883507" y="3442501"/>
            <a:ext cx="224957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CỐ</a:t>
            </a:r>
            <a:endParaRPr sz="6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4400">
        <p14:honeycomb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668514" y="2999755"/>
            <a:ext cx="1995948" cy="155462"/>
          </a:xfrm>
          <a:prstGeom prst="ellipse">
            <a:avLst/>
          </a:prstGeom>
          <a:solidFill>
            <a:srgbClr val="4DA77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71751" y="681887"/>
            <a:ext cx="2189474" cy="2191766"/>
          </a:xfrm>
          <a:custGeom>
            <a:rect b="b" l="l" r="r" t="t"/>
            <a:pathLst>
              <a:path extrusionOk="0" h="607074" w="606439">
                <a:moveTo>
                  <a:pt x="458611" y="83902"/>
                </a:moveTo>
                <a:cubicBezTo>
                  <a:pt x="495491" y="130388"/>
                  <a:pt x="606439" y="279666"/>
                  <a:pt x="606439" y="387213"/>
                </a:cubicBezTo>
                <a:cubicBezTo>
                  <a:pt x="606439" y="468679"/>
                  <a:pt x="540055" y="534956"/>
                  <a:pt x="458611" y="534956"/>
                </a:cubicBezTo>
                <a:cubicBezTo>
                  <a:pt x="377013" y="534956"/>
                  <a:pt x="310629" y="468679"/>
                  <a:pt x="310629" y="387213"/>
                </a:cubicBezTo>
                <a:cubicBezTo>
                  <a:pt x="310629" y="279819"/>
                  <a:pt x="421731" y="130542"/>
                  <a:pt x="458611" y="83902"/>
                </a:cubicBezTo>
                <a:close/>
                <a:moveTo>
                  <a:pt x="205861" y="0"/>
                </a:moveTo>
                <a:lnTo>
                  <a:pt x="225372" y="23013"/>
                </a:lnTo>
                <a:cubicBezTo>
                  <a:pt x="229827" y="28229"/>
                  <a:pt x="293121" y="103404"/>
                  <a:pt x="344740" y="196375"/>
                </a:cubicBezTo>
                <a:cubicBezTo>
                  <a:pt x="333679" y="215399"/>
                  <a:pt x="324154" y="233809"/>
                  <a:pt x="316012" y="251452"/>
                </a:cubicBezTo>
                <a:cubicBezTo>
                  <a:pt x="292046" y="303153"/>
                  <a:pt x="279909" y="348565"/>
                  <a:pt x="279909" y="387226"/>
                </a:cubicBezTo>
                <a:cubicBezTo>
                  <a:pt x="279909" y="431257"/>
                  <a:pt x="295887" y="471606"/>
                  <a:pt x="322464" y="502750"/>
                </a:cubicBezTo>
                <a:cubicBezTo>
                  <a:pt x="333525" y="515790"/>
                  <a:pt x="346584" y="527143"/>
                  <a:pt x="360871" y="536502"/>
                </a:cubicBezTo>
                <a:cubicBezTo>
                  <a:pt x="323079" y="579766"/>
                  <a:pt x="267619" y="607074"/>
                  <a:pt x="205861" y="607074"/>
                </a:cubicBezTo>
                <a:cubicBezTo>
                  <a:pt x="92330" y="607074"/>
                  <a:pt x="0" y="514870"/>
                  <a:pt x="0" y="401494"/>
                </a:cubicBezTo>
                <a:cubicBezTo>
                  <a:pt x="0" y="244394"/>
                  <a:pt x="178669" y="32064"/>
                  <a:pt x="186350" y="23013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3006733" y="2373959"/>
            <a:ext cx="8569959" cy="1220464"/>
          </a:xfrm>
          <a:prstGeom prst="rect">
            <a:avLst/>
          </a:prstGeom>
          <a:solidFill>
            <a:srgbClr val="E1EFD8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2968710" y="3791654"/>
            <a:ext cx="8569959" cy="1313942"/>
          </a:xfrm>
          <a:prstGeom prst="rect">
            <a:avLst/>
          </a:prstGeom>
          <a:solidFill>
            <a:srgbClr val="E1EFD8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3006733" y="5228318"/>
            <a:ext cx="8569959" cy="951231"/>
          </a:xfrm>
          <a:prstGeom prst="rect">
            <a:avLst/>
          </a:prstGeom>
          <a:solidFill>
            <a:srgbClr val="E1EFD8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0795056" y="1777770"/>
            <a:ext cx="604003" cy="860580"/>
          </a:xfrm>
          <a:custGeom>
            <a:rect b="b" l="l" r="r" t="t"/>
            <a:pathLst>
              <a:path extrusionOk="0" h="5111" w="3582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9729807" y="3110333"/>
            <a:ext cx="604003" cy="860580"/>
          </a:xfrm>
          <a:custGeom>
            <a:rect b="b" l="l" r="r" t="t"/>
            <a:pathLst>
              <a:path extrusionOk="0" h="5111" w="3582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0958004" y="4551028"/>
            <a:ext cx="604003" cy="860580"/>
          </a:xfrm>
          <a:custGeom>
            <a:rect b="b" l="l" r="r" t="t"/>
            <a:pathLst>
              <a:path extrusionOk="0" h="5111" w="3582">
                <a:moveTo>
                  <a:pt x="2878" y="1425"/>
                </a:moveTo>
                <a:cubicBezTo>
                  <a:pt x="2515" y="827"/>
                  <a:pt x="2112" y="309"/>
                  <a:pt x="1904" y="54"/>
                </a:cubicBezTo>
                <a:cubicBezTo>
                  <a:pt x="1877" y="20"/>
                  <a:pt x="1835" y="0"/>
                  <a:pt x="1791" y="0"/>
                </a:cubicBezTo>
                <a:cubicBezTo>
                  <a:pt x="1747" y="0"/>
                  <a:pt x="1705" y="20"/>
                  <a:pt x="1677" y="54"/>
                </a:cubicBezTo>
                <a:cubicBezTo>
                  <a:pt x="1469" y="310"/>
                  <a:pt x="1066" y="827"/>
                  <a:pt x="703" y="1426"/>
                </a:cubicBezTo>
                <a:cubicBezTo>
                  <a:pt x="236" y="2197"/>
                  <a:pt x="0" y="2834"/>
                  <a:pt x="0" y="3320"/>
                </a:cubicBezTo>
                <a:cubicBezTo>
                  <a:pt x="0" y="4308"/>
                  <a:pt x="803" y="5111"/>
                  <a:pt x="1791" y="5111"/>
                </a:cubicBezTo>
                <a:cubicBezTo>
                  <a:pt x="2778" y="5111"/>
                  <a:pt x="3582" y="4308"/>
                  <a:pt x="3582" y="3320"/>
                </a:cubicBezTo>
                <a:cubicBezTo>
                  <a:pt x="3582" y="2834"/>
                  <a:pt x="3345" y="2196"/>
                  <a:pt x="2878" y="1425"/>
                </a:cubicBezTo>
                <a:close/>
                <a:moveTo>
                  <a:pt x="2036" y="4452"/>
                </a:moveTo>
                <a:cubicBezTo>
                  <a:pt x="1932" y="4478"/>
                  <a:pt x="1823" y="4492"/>
                  <a:pt x="1714" y="4492"/>
                </a:cubicBezTo>
                <a:cubicBezTo>
                  <a:pt x="1045" y="4492"/>
                  <a:pt x="500" y="3986"/>
                  <a:pt x="500" y="3365"/>
                </a:cubicBezTo>
                <a:cubicBezTo>
                  <a:pt x="500" y="3214"/>
                  <a:pt x="540" y="3039"/>
                  <a:pt x="618" y="2843"/>
                </a:cubicBezTo>
                <a:cubicBezTo>
                  <a:pt x="631" y="2810"/>
                  <a:pt x="669" y="2791"/>
                  <a:pt x="706" y="2799"/>
                </a:cubicBezTo>
                <a:cubicBezTo>
                  <a:pt x="743" y="2807"/>
                  <a:pt x="767" y="2840"/>
                  <a:pt x="764" y="2875"/>
                </a:cubicBezTo>
                <a:cubicBezTo>
                  <a:pt x="759" y="2917"/>
                  <a:pt x="757" y="2958"/>
                  <a:pt x="757" y="2997"/>
                </a:cubicBezTo>
                <a:cubicBezTo>
                  <a:pt x="757" y="3673"/>
                  <a:pt x="1302" y="4240"/>
                  <a:pt x="2025" y="4314"/>
                </a:cubicBezTo>
                <a:cubicBezTo>
                  <a:pt x="2061" y="4318"/>
                  <a:pt x="2089" y="4345"/>
                  <a:pt x="2092" y="4378"/>
                </a:cubicBezTo>
                <a:cubicBezTo>
                  <a:pt x="2094" y="4412"/>
                  <a:pt x="2071" y="4443"/>
                  <a:pt x="2036" y="4452"/>
                </a:cubicBezTo>
                <a:close/>
              </a:path>
            </a:pathLst>
          </a:custGeom>
          <a:solidFill>
            <a:srgbClr val="FFF0A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1790700" y="-12700"/>
            <a:ext cx="8991600" cy="1099353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E1EF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2129422" y="29889"/>
            <a:ext cx="855145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Rockwell"/>
              <a:buNone/>
            </a:pPr>
            <a:r>
              <a:rPr b="1" i="0" lang="en-US" sz="5400" u="none" cap="none" strike="noStrik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AI NHANH, AI ĐÚNG?</a:t>
            </a:r>
            <a:endParaRPr b="1" i="0" sz="5400" u="none" cap="none" strike="noStrike">
              <a:solidFill>
                <a:srgbClr val="FF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2129422" y="1165308"/>
            <a:ext cx="956957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 2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Nhôm và hợp kim của nhôm được dùng để làm gì?</a:t>
            </a:r>
            <a:endParaRPr b="1"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3042345" y="2420390"/>
            <a:ext cx="8557684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Chế tạo dụng cụ làm bếp, làm vỏ của nhiều loại hộp.</a:t>
            </a:r>
            <a:endParaRPr sz="3200">
              <a:solidFill>
                <a:srgbClr val="00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3269641" y="5371147"/>
            <a:ext cx="83303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Cả A và B đều đúng.</a:t>
            </a:r>
            <a:endParaRPr sz="3200">
              <a:solidFill>
                <a:srgbClr val="00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268" name="Google Shape;26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9641" y="5012388"/>
            <a:ext cx="773045" cy="89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3394" y="2407825"/>
            <a:ext cx="777588" cy="77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"/>
          <p:cNvSpPr txBox="1"/>
          <p:nvPr/>
        </p:nvSpPr>
        <p:spPr>
          <a:xfrm>
            <a:off x="3141309" y="3926717"/>
            <a:ext cx="8557684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Làm khung cửa và một số bộ phận của các phương tiện giao thông.</a:t>
            </a:r>
            <a:endParaRPr sz="3200">
              <a:solidFill>
                <a:srgbClr val="00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271" name="Google Shape;27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7747" y="3867588"/>
            <a:ext cx="777588" cy="77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"/>
          <p:cNvPicPr preferRelativeResize="0"/>
          <p:nvPr/>
        </p:nvPicPr>
        <p:blipFill rotWithShape="1">
          <a:blip r:embed="rId5">
            <a:alphaModFix/>
          </a:blip>
          <a:srcRect b="0" l="15647" r="20076" t="0"/>
          <a:stretch/>
        </p:blipFill>
        <p:spPr>
          <a:xfrm>
            <a:off x="-349452" y="1223366"/>
            <a:ext cx="3477514" cy="541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40"/>
          <p:cNvGrpSpPr/>
          <p:nvPr/>
        </p:nvGrpSpPr>
        <p:grpSpPr>
          <a:xfrm>
            <a:off x="4508684" y="1898055"/>
            <a:ext cx="7204343" cy="1390102"/>
            <a:chOff x="6413156" y="2187146"/>
            <a:chExt cx="6852902" cy="543698"/>
          </a:xfrm>
        </p:grpSpPr>
        <p:sp>
          <p:nvSpPr>
            <p:cNvPr id="607" name="Google Shape;607;p40"/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Ôn lại nội dung bài học.</a:t>
              </a:r>
              <a:endParaRPr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09" name="Google Shape;609;p40"/>
          <p:cNvGrpSpPr/>
          <p:nvPr/>
        </p:nvGrpSpPr>
        <p:grpSpPr>
          <a:xfrm>
            <a:off x="4508684" y="3505748"/>
            <a:ext cx="7204343" cy="1390102"/>
            <a:chOff x="6413156" y="2187146"/>
            <a:chExt cx="6852902" cy="543698"/>
          </a:xfrm>
        </p:grpSpPr>
        <p:sp>
          <p:nvSpPr>
            <p:cNvPr id="610" name="Google Shape;610;p40"/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Chuẩn bị bài: </a:t>
              </a:r>
              <a:r>
                <a:rPr b="1" i="1" lang="en-US" sz="3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Gốm xây dựng: gạch, ngói</a:t>
              </a:r>
              <a:endParaRPr b="1" i="1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12" name="Google Shape;612;p40"/>
          <p:cNvSpPr txBox="1"/>
          <p:nvPr/>
        </p:nvSpPr>
        <p:spPr>
          <a:xfrm>
            <a:off x="1280900" y="1828758"/>
            <a:ext cx="224957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</a:t>
            </a:r>
            <a:endParaRPr sz="6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40"/>
          <p:cNvSpPr txBox="1"/>
          <p:nvPr/>
        </p:nvSpPr>
        <p:spPr>
          <a:xfrm>
            <a:off x="2007286" y="3505748"/>
            <a:ext cx="224957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DÒ</a:t>
            </a:r>
            <a:endParaRPr sz="6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40"/>
          <p:cNvPicPr preferRelativeResize="0"/>
          <p:nvPr/>
        </p:nvPicPr>
        <p:blipFill rotWithShape="1">
          <a:blip r:embed="rId3">
            <a:alphaModFix/>
          </a:blip>
          <a:srcRect b="0" l="-1575" r="-1" t="0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1"/>
          <p:cNvSpPr txBox="1"/>
          <p:nvPr/>
        </p:nvSpPr>
        <p:spPr>
          <a:xfrm>
            <a:off x="1007875" y="2648765"/>
            <a:ext cx="369680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HỌC </a:t>
            </a:r>
            <a:endParaRPr b="1" sz="72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1"/>
          <p:cNvSpPr txBox="1"/>
          <p:nvPr/>
        </p:nvSpPr>
        <p:spPr>
          <a:xfrm>
            <a:off x="1899515" y="4580212"/>
            <a:ext cx="451674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hiện: EduFive</a:t>
            </a:r>
            <a:endParaRPr sz="4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1"/>
          <p:cNvSpPr txBox="1"/>
          <p:nvPr/>
        </p:nvSpPr>
        <p:spPr>
          <a:xfrm>
            <a:off x="4157889" y="2677245"/>
            <a:ext cx="313826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TỐT!</a:t>
            </a:r>
            <a:endParaRPr b="1" sz="72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41"/>
          <p:cNvSpPr/>
          <p:nvPr/>
        </p:nvSpPr>
        <p:spPr>
          <a:xfrm>
            <a:off x="1007875" y="1974607"/>
            <a:ext cx="685650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94A73"/>
                </a:solidFill>
                <a:latin typeface="Arial"/>
                <a:ea typeface="Arial"/>
                <a:cs typeface="Arial"/>
                <a:sym typeface="Arial"/>
              </a:rPr>
              <a:t>CHÚC CÁC EM</a:t>
            </a:r>
            <a:endParaRPr sz="4800">
              <a:solidFill>
                <a:srgbClr val="394A7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4000">
        <p14:vortex dir="r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93A8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 txBox="1"/>
          <p:nvPr/>
        </p:nvSpPr>
        <p:spPr>
          <a:xfrm>
            <a:off x="2409381" y="2648765"/>
            <a:ext cx="22953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ĐÁ </a:t>
            </a:r>
            <a:endParaRPr b="1" i="0" sz="72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"/>
          <p:cNvSpPr txBox="1"/>
          <p:nvPr/>
        </p:nvSpPr>
        <p:spPr>
          <a:xfrm>
            <a:off x="2177754" y="3580590"/>
            <a:ext cx="451674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BAE5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91BAE5"/>
                </a:solidFill>
                <a:latin typeface="Arial"/>
                <a:ea typeface="Arial"/>
                <a:cs typeface="Arial"/>
                <a:sym typeface="Arial"/>
              </a:rPr>
              <a:t>Thực hiện: EduFive</a:t>
            </a:r>
            <a:endParaRPr b="0" i="0" sz="4400" u="none" cap="none" strike="noStrike">
              <a:solidFill>
                <a:srgbClr val="91BA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"/>
          <p:cNvSpPr txBox="1"/>
          <p:nvPr/>
        </p:nvSpPr>
        <p:spPr>
          <a:xfrm>
            <a:off x="4157889" y="2677245"/>
            <a:ext cx="22953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VÔI</a:t>
            </a:r>
            <a:endParaRPr b="1" i="0" sz="72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"/>
          <p:cNvSpPr/>
          <p:nvPr/>
        </p:nvSpPr>
        <p:spPr>
          <a:xfrm>
            <a:off x="1007875" y="1974607"/>
            <a:ext cx="685650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A73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394A73"/>
                </a:solidFill>
                <a:latin typeface="Arial"/>
                <a:ea typeface="Arial"/>
                <a:cs typeface="Arial"/>
                <a:sym typeface="Arial"/>
              </a:rPr>
              <a:t>KHOA HỌC</a:t>
            </a:r>
            <a:endParaRPr b="0" i="0" sz="4800" u="none" cap="none" strike="noStrike">
              <a:solidFill>
                <a:srgbClr val="394A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 txBox="1"/>
          <p:nvPr/>
        </p:nvSpPr>
        <p:spPr>
          <a:xfrm>
            <a:off x="805969" y="873459"/>
            <a:ext cx="726032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A73"/>
              </a:buClr>
              <a:buSzPts val="4400"/>
              <a:buFont typeface="Times New Roman"/>
              <a:buNone/>
            </a:pPr>
            <a:r>
              <a:rPr b="0" i="0" lang="en-US" sz="4400" u="none" cap="none" strike="noStrike">
                <a:solidFill>
                  <a:srgbClr val="394A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 ..., ngày ... tháng ... năm ...</a:t>
            </a:r>
            <a:endParaRPr b="0" i="0" sz="4400" u="none" cap="none" strike="noStrike">
              <a:solidFill>
                <a:srgbClr val="394A7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>
    <mc:Choice Requires="p14">
      <p:transition spd="slow" p14:dur="4000">
        <p14:vortex dir="r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6"/>
          <p:cNvGrpSpPr/>
          <p:nvPr/>
        </p:nvGrpSpPr>
        <p:grpSpPr>
          <a:xfrm>
            <a:off x="4508684" y="1552803"/>
            <a:ext cx="7204343" cy="1015663"/>
            <a:chOff x="6413156" y="2187146"/>
            <a:chExt cx="6852902" cy="543698"/>
          </a:xfrm>
        </p:grpSpPr>
        <p:sp>
          <p:nvSpPr>
            <p:cNvPr id="289" name="Google Shape;289;p6"/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imes New Roman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Kể tên một số vùng núi đá vôi, hang động của chúng.</a:t>
              </a:r>
              <a:endParaRPr b="0" i="0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imes New Roman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 b="0" i="0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91" name="Google Shape;291;p6"/>
          <p:cNvGrpSpPr/>
          <p:nvPr/>
        </p:nvGrpSpPr>
        <p:grpSpPr>
          <a:xfrm>
            <a:off x="4508684" y="2852100"/>
            <a:ext cx="7204343" cy="1015663"/>
            <a:chOff x="6413156" y="2187146"/>
            <a:chExt cx="6852902" cy="543698"/>
          </a:xfrm>
        </p:grpSpPr>
        <p:sp>
          <p:nvSpPr>
            <p:cNvPr id="292" name="Google Shape;292;p6"/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imes New Roman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Phát hiện ra tính chất của đá vôi.</a:t>
              </a:r>
              <a:endParaRPr b="0" i="0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imes New Roman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 b="0" i="0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94" name="Google Shape;294;p6"/>
          <p:cNvGrpSpPr/>
          <p:nvPr/>
        </p:nvGrpSpPr>
        <p:grpSpPr>
          <a:xfrm>
            <a:off x="4508684" y="4144450"/>
            <a:ext cx="7204343" cy="1022608"/>
            <a:chOff x="6413156" y="2183428"/>
            <a:chExt cx="6852902" cy="547416"/>
          </a:xfrm>
        </p:grpSpPr>
        <p:sp>
          <p:nvSpPr>
            <p:cNvPr id="295" name="Google Shape;295;p6"/>
            <p:cNvSpPr/>
            <p:nvPr/>
          </p:nvSpPr>
          <p:spPr>
            <a:xfrm>
              <a:off x="7166920" y="2183428"/>
              <a:ext cx="6099138" cy="543600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imes New Roman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Nêu lợi ích của đá vôi.</a:t>
              </a:r>
              <a:endParaRPr b="0" i="0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>
                <a:gd fmla="val 16667" name="adj"/>
              </a:avLst>
            </a:prstGeom>
            <a:solidFill>
              <a:srgbClr val="2E75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imes New Roman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 b="0" i="0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97" name="Google Shape;297;p6"/>
          <p:cNvSpPr txBox="1"/>
          <p:nvPr/>
        </p:nvSpPr>
        <p:spPr>
          <a:xfrm>
            <a:off x="1280900" y="1828758"/>
            <a:ext cx="224957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MỤC</a:t>
            </a:r>
            <a:endParaRPr b="0" i="0" sz="6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6"/>
          <p:cNvSpPr txBox="1"/>
          <p:nvPr/>
        </p:nvSpPr>
        <p:spPr>
          <a:xfrm>
            <a:off x="2007286" y="3505748"/>
            <a:ext cx="224957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TIÊU</a:t>
            </a:r>
            <a:endParaRPr b="0" i="0" sz="6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6"/>
          <p:cNvPicPr preferRelativeResize="0"/>
          <p:nvPr/>
        </p:nvPicPr>
        <p:blipFill rotWithShape="1">
          <a:blip r:embed="rId3">
            <a:alphaModFix/>
          </a:blip>
          <a:srcRect b="0" l="-1575" r="-1" t="0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400">
        <p14:honeycomb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"/>
          <p:cNvSpPr/>
          <p:nvPr/>
        </p:nvSpPr>
        <p:spPr>
          <a:xfrm>
            <a:off x="4482062" y="1379034"/>
            <a:ext cx="3538473" cy="57906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3956787" y="979454"/>
            <a:ext cx="600572" cy="600572"/>
          </a:xfrm>
          <a:prstGeom prst="rect">
            <a:avLst/>
          </a:prstGeom>
          <a:solidFill>
            <a:srgbClr val="FED9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6" name="Google Shape;306;p7"/>
          <p:cNvSpPr txBox="1"/>
          <p:nvPr/>
        </p:nvSpPr>
        <p:spPr>
          <a:xfrm>
            <a:off x="3980969" y="979454"/>
            <a:ext cx="4174665" cy="1052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NỘI DUNG</a:t>
            </a:r>
            <a:endParaRPr sz="4800">
              <a:solidFill>
                <a:srgbClr val="26262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307" name="Google Shape;307;p7"/>
          <p:cNvGrpSpPr/>
          <p:nvPr/>
        </p:nvGrpSpPr>
        <p:grpSpPr>
          <a:xfrm>
            <a:off x="195464" y="2123739"/>
            <a:ext cx="3761323" cy="4381258"/>
            <a:chOff x="1460005" y="2415494"/>
            <a:chExt cx="3028507" cy="3439699"/>
          </a:xfrm>
        </p:grpSpPr>
        <p:sp>
          <p:nvSpPr>
            <p:cNvPr id="308" name="Google Shape;308;p7"/>
            <p:cNvSpPr/>
            <p:nvPr/>
          </p:nvSpPr>
          <p:spPr>
            <a:xfrm rot="-344729">
              <a:off x="1612490" y="2543825"/>
              <a:ext cx="2723536" cy="3183037"/>
            </a:xfrm>
            <a:prstGeom prst="rect">
              <a:avLst/>
            </a:prstGeom>
            <a:solidFill>
              <a:srgbClr val="FED9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764976" y="2415494"/>
              <a:ext cx="2723536" cy="31830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310" name="Google Shape;310;p7"/>
          <p:cNvGrpSpPr/>
          <p:nvPr/>
        </p:nvGrpSpPr>
        <p:grpSpPr>
          <a:xfrm>
            <a:off x="4148083" y="2123739"/>
            <a:ext cx="3708012" cy="4211463"/>
            <a:chOff x="1460005" y="2415494"/>
            <a:chExt cx="3028507" cy="3439699"/>
          </a:xfrm>
        </p:grpSpPr>
        <p:sp>
          <p:nvSpPr>
            <p:cNvPr id="311" name="Google Shape;311;p7"/>
            <p:cNvSpPr/>
            <p:nvPr/>
          </p:nvSpPr>
          <p:spPr>
            <a:xfrm rot="-344729">
              <a:off x="1612490" y="2543825"/>
              <a:ext cx="2723536" cy="3183037"/>
            </a:xfrm>
            <a:prstGeom prst="rect">
              <a:avLst/>
            </a:prstGeom>
            <a:solidFill>
              <a:srgbClr val="FED9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764976" y="2415494"/>
              <a:ext cx="2723536" cy="31830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313" name="Google Shape;313;p7"/>
          <p:cNvGrpSpPr/>
          <p:nvPr/>
        </p:nvGrpSpPr>
        <p:grpSpPr>
          <a:xfrm>
            <a:off x="8043076" y="2123738"/>
            <a:ext cx="3713589" cy="4217798"/>
            <a:chOff x="1460005" y="2415494"/>
            <a:chExt cx="3028507" cy="3439701"/>
          </a:xfrm>
        </p:grpSpPr>
        <p:sp>
          <p:nvSpPr>
            <p:cNvPr id="314" name="Google Shape;314;p7"/>
            <p:cNvSpPr/>
            <p:nvPr/>
          </p:nvSpPr>
          <p:spPr>
            <a:xfrm rot="-344729">
              <a:off x="1612490" y="2543826"/>
              <a:ext cx="2723536" cy="3183038"/>
            </a:xfrm>
            <a:prstGeom prst="rect">
              <a:avLst/>
            </a:prstGeom>
            <a:solidFill>
              <a:srgbClr val="FED9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764976" y="2415494"/>
              <a:ext cx="2723536" cy="31830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316" name="Google Shape;316;p7"/>
          <p:cNvSpPr/>
          <p:nvPr/>
        </p:nvSpPr>
        <p:spPr>
          <a:xfrm>
            <a:off x="819732" y="2165749"/>
            <a:ext cx="3149146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MỘT SỐ VÙNG NÚI ĐÁ VÔI CÙNG HANG ĐỘNG CỦA CHÚNG.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"/>
          <p:cNvSpPr/>
          <p:nvPr/>
        </p:nvSpPr>
        <p:spPr>
          <a:xfrm>
            <a:off x="4695694" y="3273745"/>
            <a:ext cx="303678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TÍNH CHẤT CỦA ĐÁ VÔI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7"/>
          <p:cNvPicPr preferRelativeResize="0"/>
          <p:nvPr/>
        </p:nvPicPr>
        <p:blipFill rotWithShape="1">
          <a:blip r:embed="rId3">
            <a:alphaModFix/>
          </a:blip>
          <a:srcRect b="0" l="30570" r="0" t="0"/>
          <a:stretch/>
        </p:blipFill>
        <p:spPr>
          <a:xfrm rot="-723167">
            <a:off x="-74430" y="626000"/>
            <a:ext cx="1146902" cy="1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7"/>
          <p:cNvPicPr preferRelativeResize="0"/>
          <p:nvPr/>
        </p:nvPicPr>
        <p:blipFill rotWithShape="1">
          <a:blip r:embed="rId4">
            <a:alphaModFix/>
          </a:blip>
          <a:srcRect b="41985" l="53830" r="0" t="0"/>
          <a:stretch/>
        </p:blipFill>
        <p:spPr>
          <a:xfrm flipH="1">
            <a:off x="10741678" y="1580026"/>
            <a:ext cx="1520384" cy="148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7"/>
          <p:cNvPicPr preferRelativeResize="0"/>
          <p:nvPr/>
        </p:nvPicPr>
        <p:blipFill rotWithShape="1">
          <a:blip r:embed="rId5">
            <a:alphaModFix/>
          </a:blip>
          <a:srcRect b="0" l="0" r="44069" t="16271"/>
          <a:stretch/>
        </p:blipFill>
        <p:spPr>
          <a:xfrm flipH="1" rot="-593619">
            <a:off x="6180262" y="4961638"/>
            <a:ext cx="1442658" cy="168161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7"/>
          <p:cNvSpPr txBox="1"/>
          <p:nvPr/>
        </p:nvSpPr>
        <p:spPr>
          <a:xfrm>
            <a:off x="8317601" y="3175782"/>
            <a:ext cx="317638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LỢI ÍCH CỦA ĐÁ VÔI.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"/>
          <p:cNvSpPr txBox="1"/>
          <p:nvPr/>
        </p:nvSpPr>
        <p:spPr>
          <a:xfrm>
            <a:off x="2489200" y="1953220"/>
            <a:ext cx="721360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MỘT SỐ VÙNG NÚI ĐÁ VÔI CÙNG HANG ĐỘNG CỦA CHÚNG.</a:t>
            </a:r>
            <a:endParaRPr b="1" sz="4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9"/>
          <p:cNvSpPr/>
          <p:nvPr/>
        </p:nvSpPr>
        <p:spPr>
          <a:xfrm>
            <a:off x="973566" y="0"/>
            <a:ext cx="5846334" cy="3143250"/>
          </a:xfrm>
          <a:prstGeom prst="cloudCallout">
            <a:avLst>
              <a:gd fmla="val -48521" name="adj1"/>
              <a:gd fmla="val 49849" name="adj2"/>
            </a:avLst>
          </a:prstGeom>
          <a:solidFill>
            <a:srgbClr val="DDEAF6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9"/>
          <p:cNvSpPr txBox="1"/>
          <p:nvPr/>
        </p:nvSpPr>
        <p:spPr>
          <a:xfrm>
            <a:off x="1779567" y="434876"/>
            <a:ext cx="476694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 sát hình 1,2,3 và video hãy kể tên một số vùng núi đá vôi mà em biết.</a:t>
            </a:r>
            <a:endParaRPr/>
          </a:p>
        </p:txBody>
      </p:sp>
      <p:pic>
        <p:nvPicPr>
          <p:cNvPr id="335" name="Google Shape;3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43200"/>
            <a:ext cx="191338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2019-07-18T08:04:35Z</dcterms:created>
  <dc:creator>HP</dc:creator>
</cp:coreProperties>
</file>