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6858000" cx="12192000"/>
  <p:notesSz cx="6858000" cy="9144000"/>
  <p:embeddedFontLst>
    <p:embeddedFont>
      <p:font typeface="Cookie"/>
      <p:regular r:id="rId15"/>
    </p:embeddedFont>
    <p:embeddedFont>
      <p:font typeface="Flamenco"/>
      <p:regular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77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7" roundtripDataSignature="AMtx7mjP/YFPDmZeLC+HAC7E+SAzdDBE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772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Cookie-regular.fntdata"/><Relationship Id="rId14" Type="http://schemas.openxmlformats.org/officeDocument/2006/relationships/slide" Target="slides/slide9.xml"/><Relationship Id="rId17" Type="http://customschemas.google.com/relationships/presentationmetadata" Target="metadata"/><Relationship Id="rId16" Type="http://schemas.openxmlformats.org/officeDocument/2006/relationships/font" Target="fonts/Flamenc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vi-V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>
  <p:cSld name="节标题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1"/>
          <p:cNvPicPr preferRelativeResize="0"/>
          <p:nvPr/>
        </p:nvPicPr>
        <p:blipFill rotWithShape="1">
          <a:blip r:embed="rId2">
            <a:alphaModFix/>
          </a:blip>
          <a:srcRect b="47099" l="0" r="0" t="0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 id="20" name="Google Shape;20;p11"/>
          <p:cNvSpPr/>
          <p:nvPr/>
        </p:nvSpPr>
        <p:spPr>
          <a:xfrm>
            <a:off x="1412868" y="-9991"/>
            <a:ext cx="9366263" cy="6877982"/>
          </a:xfrm>
          <a:custGeom>
            <a:rect b="b" l="l" r="r" t="t"/>
            <a:pathLst>
              <a:path extrusionOk="0" h="6861345" w="9343606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标题和内容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2"/>
          <p:cNvPicPr preferRelativeResize="0"/>
          <p:nvPr/>
        </p:nvPicPr>
        <p:blipFill rotWithShape="1">
          <a:blip r:embed="rId2">
            <a:alphaModFix/>
          </a:blip>
          <a:srcRect b="47099" l="0" r="0" t="0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 id="23" name="Google Shape;23;p12"/>
          <p:cNvSpPr/>
          <p:nvPr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>
  <p:cSld name="标题幻灯片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13"/>
          <p:cNvPicPr preferRelativeResize="0"/>
          <p:nvPr/>
        </p:nvPicPr>
        <p:blipFill rotWithShape="1">
          <a:blip r:embed="rId2">
            <a:alphaModFix/>
          </a:blip>
          <a:srcRect b="47099" l="0" r="0" t="0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6" name="Google Shape;36;p1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" name="Google Shape;38;p1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4" name="Google Shape;54;p1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5" name="Google Shape;5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5" name="Google Shape;15;p10"/>
          <p:cNvSpPr/>
          <p:nvPr/>
        </p:nvSpPr>
        <p:spPr>
          <a:xfrm>
            <a:off x="13850566" y="-1439694"/>
            <a:ext cx="661481" cy="622571"/>
          </a:xfrm>
          <a:prstGeom prst="ellipse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0"/>
          <p:cNvSpPr/>
          <p:nvPr/>
        </p:nvSpPr>
        <p:spPr>
          <a:xfrm>
            <a:off x="-2375170" y="7723761"/>
            <a:ext cx="661481" cy="622571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0"/>
          <p:cNvSpPr/>
          <p:nvPr/>
        </p:nvSpPr>
        <p:spPr>
          <a:xfrm>
            <a:off x="3240977" y="7265605"/>
            <a:ext cx="643637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EduFive - THIẾT KẾ GIÁO ÁN ĐIỆN TỬ LỚP 5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THIÊN CẨM: 090 260 9443 (ZALO , FACEBOOK)</a:t>
            </a:r>
            <a:endParaRPr b="1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Relationship Id="rId6" Type="http://schemas.openxmlformats.org/officeDocument/2006/relationships/image" Target="../media/image4.png"/><Relationship Id="rId7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5" Type="http://schemas.openxmlformats.org/officeDocument/2006/relationships/image" Target="../media/image31.png"/><Relationship Id="rId6" Type="http://schemas.openxmlformats.org/officeDocument/2006/relationships/image" Target="../media/image18.png"/><Relationship Id="rId7" Type="http://schemas.openxmlformats.org/officeDocument/2006/relationships/image" Target="../media/image22.png"/><Relationship Id="rId8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9.png"/><Relationship Id="rId7" Type="http://schemas.openxmlformats.org/officeDocument/2006/relationships/image" Target="../media/image39.png"/><Relationship Id="rId8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"/>
          <p:cNvPicPr preferRelativeResize="0"/>
          <p:nvPr/>
        </p:nvPicPr>
        <p:blipFill rotWithShape="1">
          <a:blip r:embed="rId3">
            <a:alphaModFix/>
          </a:blip>
          <a:srcRect b="76623" l="0" r="32462" t="0"/>
          <a:stretch/>
        </p:blipFill>
        <p:spPr>
          <a:xfrm>
            <a:off x="0" y="0"/>
            <a:ext cx="4162520" cy="2161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"/>
          <p:cNvPicPr preferRelativeResize="0"/>
          <p:nvPr/>
        </p:nvPicPr>
        <p:blipFill rotWithShape="1">
          <a:blip r:embed="rId4">
            <a:alphaModFix/>
          </a:blip>
          <a:srcRect b="76623" l="0" r="32462" t="0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"/>
          <p:cNvSpPr/>
          <p:nvPr/>
        </p:nvSpPr>
        <p:spPr>
          <a:xfrm>
            <a:off x="3052453" y="450613"/>
            <a:ext cx="630493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9600" u="none" cap="none" strike="noStrike">
                <a:solidFill>
                  <a:srgbClr val="B0E53B"/>
                </a:solidFill>
                <a:latin typeface="Cookie"/>
                <a:ea typeface="Cookie"/>
                <a:cs typeface="Cookie"/>
                <a:sym typeface="Cookie"/>
              </a:rPr>
              <a:t>KỂ CHUYỆN</a:t>
            </a:r>
            <a:endParaRPr/>
          </a:p>
        </p:txBody>
      </p:sp>
      <p:sp>
        <p:nvSpPr>
          <p:cNvPr id="84" name="Google Shape;84;p1"/>
          <p:cNvSpPr/>
          <p:nvPr/>
        </p:nvSpPr>
        <p:spPr>
          <a:xfrm>
            <a:off x="3165556" y="2180514"/>
            <a:ext cx="6333785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6000" u="none" cap="none" strike="noStrike">
                <a:solidFill>
                  <a:srgbClr val="FFFF00"/>
                </a:solidFill>
                <a:latin typeface="Cookie"/>
                <a:ea typeface="Cookie"/>
                <a:cs typeface="Cookie"/>
                <a:sym typeface="Cookie"/>
              </a:rPr>
              <a:t>KỂ CHUYỆN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6000" u="none" cap="none" strike="noStrike">
                <a:solidFill>
                  <a:srgbClr val="FFFF00"/>
                </a:solidFill>
                <a:latin typeface="Cookie"/>
                <a:ea typeface="Cookie"/>
                <a:cs typeface="Cookie"/>
                <a:sym typeface="Cookie"/>
              </a:rPr>
              <a:t>ĐƯỢC CHỨNG KIẾN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6000" u="none" cap="none" strike="noStrike">
                <a:solidFill>
                  <a:srgbClr val="FFFF00"/>
                </a:solidFill>
                <a:latin typeface="Cookie"/>
                <a:ea typeface="Cookie"/>
                <a:cs typeface="Cookie"/>
                <a:sym typeface="Cookie"/>
              </a:rPr>
              <a:t>THAM GIA</a:t>
            </a:r>
            <a:endParaRPr b="1" i="0" sz="6000" u="none" cap="none" strike="noStrike">
              <a:solidFill>
                <a:srgbClr val="FFFF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46040" y="2743200"/>
            <a:ext cx="3551113" cy="422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6">
            <a:alphaModFix/>
          </a:blip>
          <a:srcRect b="44414" l="2091" r="8917" t="7923"/>
          <a:stretch/>
        </p:blipFill>
        <p:spPr>
          <a:xfrm>
            <a:off x="-453474" y="2969530"/>
            <a:ext cx="4372331" cy="3770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 b="76623" l="0" r="32462" t="0"/>
          <a:stretch/>
        </p:blipFill>
        <p:spPr>
          <a:xfrm>
            <a:off x="0" y="0"/>
            <a:ext cx="4162520" cy="2161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4">
            <a:alphaModFix/>
          </a:blip>
          <a:srcRect b="76623" l="0" r="32462" t="0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/>
          <p:nvPr/>
        </p:nvSpPr>
        <p:spPr>
          <a:xfrm>
            <a:off x="1817696" y="3912684"/>
            <a:ext cx="1246209" cy="1050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2081260" y="684017"/>
            <a:ext cx="8864714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3A6D"/>
              </a:buClr>
              <a:buSzPts val="4000"/>
              <a:buFont typeface="Cookie"/>
              <a:buNone/>
            </a:pPr>
            <a:r>
              <a:rPr b="1" i="0" lang="vi-VN" sz="4000" u="none" cap="none" strike="noStrike">
                <a:solidFill>
                  <a:srgbClr val="FF3A6D"/>
                </a:solidFill>
                <a:latin typeface="Cookie"/>
                <a:ea typeface="Cookie"/>
                <a:cs typeface="Cookie"/>
                <a:sym typeface="Cookie"/>
              </a:rPr>
              <a:t>Chọn một trong hai đề sau đây:</a:t>
            </a: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2885579" y="2086490"/>
            <a:ext cx="7155001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Kể về một việc làm tốt của em hoặc những người xung quanh để bảo vệ môi trường.</a:t>
            </a: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2885579" y="4230159"/>
            <a:ext cx="7155001" cy="733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Kể về một hành động dũng cảm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bảo vệ môi trường.</a:t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 b="59326" l="2000" r="71440" t="11852"/>
          <a:stretch/>
        </p:blipFill>
        <p:spPr>
          <a:xfrm>
            <a:off x="1902573" y="1904134"/>
            <a:ext cx="1102476" cy="129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 b="44973" l="17657" r="55783" t="26205"/>
          <a:stretch/>
        </p:blipFill>
        <p:spPr>
          <a:xfrm>
            <a:off x="1826081" y="3919278"/>
            <a:ext cx="990185" cy="116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7">
            <a:alphaModFix/>
          </a:blip>
          <a:srcRect b="69667" l="0" r="53462" t="0"/>
          <a:stretch/>
        </p:blipFill>
        <p:spPr>
          <a:xfrm>
            <a:off x="8158487" y="3251200"/>
            <a:ext cx="3929050" cy="3866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/>
          <p:nvPr/>
        </p:nvSpPr>
        <p:spPr>
          <a:xfrm>
            <a:off x="4289594" y="-142647"/>
            <a:ext cx="8664406" cy="7180760"/>
          </a:xfrm>
          <a:custGeom>
            <a:rect b="b" l="l" r="r" t="t"/>
            <a:pathLst>
              <a:path extrusionOk="0" h="7180760" w="8664406">
                <a:moveTo>
                  <a:pt x="3006" y="2933425"/>
                </a:moveTo>
                <a:cubicBezTo>
                  <a:pt x="-20277" y="1968225"/>
                  <a:pt x="85556" y="870780"/>
                  <a:pt x="536406" y="333147"/>
                </a:cubicBezTo>
                <a:cubicBezTo>
                  <a:pt x="987256" y="-197599"/>
                  <a:pt x="1931290" y="77567"/>
                  <a:pt x="2301707" y="28347"/>
                </a:cubicBezTo>
                <a:cubicBezTo>
                  <a:pt x="2672124" y="-20873"/>
                  <a:pt x="2172589" y="46291"/>
                  <a:pt x="2758906" y="37825"/>
                </a:cubicBezTo>
                <a:cubicBezTo>
                  <a:pt x="3829940" y="-7667"/>
                  <a:pt x="4964473" y="99240"/>
                  <a:pt x="5870407" y="28348"/>
                </a:cubicBezTo>
                <a:lnTo>
                  <a:pt x="8143706" y="37825"/>
                </a:lnTo>
                <a:lnTo>
                  <a:pt x="8664406" y="5765525"/>
                </a:lnTo>
                <a:cubicBezTo>
                  <a:pt x="8664406" y="7820632"/>
                  <a:pt x="5512689" y="7013821"/>
                  <a:pt x="4181306" y="7073625"/>
                </a:cubicBezTo>
                <a:cubicBezTo>
                  <a:pt x="2849923" y="7133429"/>
                  <a:pt x="1251839" y="6761464"/>
                  <a:pt x="676106" y="6124347"/>
                </a:cubicBezTo>
                <a:cubicBezTo>
                  <a:pt x="100373" y="5487230"/>
                  <a:pt x="26289" y="3898625"/>
                  <a:pt x="3006" y="2933425"/>
                </a:cubicBezTo>
                <a:close/>
              </a:path>
            </a:pathLst>
          </a:custGeom>
          <a:solidFill>
            <a:srgbClr val="B6E0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-266700" y="258507"/>
            <a:ext cx="5588000" cy="990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i="0" lang="vi-VN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Gợi ý đề 1: </a:t>
            </a:r>
            <a:endParaRPr/>
          </a:p>
        </p:txBody>
      </p:sp>
      <p:sp>
        <p:nvSpPr>
          <p:cNvPr id="106" name="Google Shape;106;p3"/>
          <p:cNvSpPr txBox="1"/>
          <p:nvPr/>
        </p:nvSpPr>
        <p:spPr>
          <a:xfrm>
            <a:off x="5337734" y="1616697"/>
            <a:ext cx="6715338" cy="449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a) Giữ vệ sinh nhà cửa, trường lớp, xóm làng, đường phố (thường xuyên quét dọn nhà cửa, lau bàn ghế sạch sẽ, tham gia làm vệ sinh ở xóm làng, đường phố, không xả rác bừa bãi, giữ sạch nguồn nước…).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b) Trồng cây, chăm sóc cây.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c) Bảo vệ, chăm sóc các loài vật có ích.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d) Khuyên bảo bạn bè, các em nhỏ, người xung quanh giữ vệ sinh chung, không bẻ cành, hái hoa ở nơi công cộng, không bắn chim.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e) Phát hiện và ngăn chặn các hành vi phá hoại môi trường.</a:t>
            </a:r>
            <a:endParaRPr/>
          </a:p>
        </p:txBody>
      </p:sp>
      <p:sp>
        <p:nvSpPr>
          <p:cNvPr id="107" name="Google Shape;107;p3"/>
          <p:cNvSpPr txBox="1"/>
          <p:nvPr/>
        </p:nvSpPr>
        <p:spPr>
          <a:xfrm>
            <a:off x="5562371" y="293054"/>
            <a:ext cx="630045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Những việc làm tốt để bảo vệ môi trường:</a:t>
            </a: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232104" y="1249235"/>
            <a:ext cx="3756521" cy="3284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343119" y="1268874"/>
            <a:ext cx="373271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400" u="none" cap="none" strike="noStrike">
                <a:solidFill>
                  <a:srgbClr val="ED7D31"/>
                </a:solidFill>
                <a:latin typeface="Flamenco"/>
                <a:ea typeface="Flamenco"/>
                <a:cs typeface="Flamenco"/>
                <a:sym typeface="Flamenco"/>
              </a:rPr>
              <a:t>Kể về một việc làm tốt của em hoặc những người xung quanh để bảo vệ môi trường.</a:t>
            </a:r>
            <a:endParaRPr/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 b="0" l="7526" r="0" t="0"/>
          <a:stretch/>
        </p:blipFill>
        <p:spPr>
          <a:xfrm>
            <a:off x="475559" y="2944411"/>
            <a:ext cx="2885625" cy="189361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9818" y="4698202"/>
            <a:ext cx="2707611" cy="1606583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289594" y="-142647"/>
            <a:ext cx="8664406" cy="7180760"/>
          </a:xfrm>
          <a:custGeom>
            <a:rect b="b" l="l" r="r" t="t"/>
            <a:pathLst>
              <a:path extrusionOk="0" h="7180760" w="8664406">
                <a:moveTo>
                  <a:pt x="3006" y="2933425"/>
                </a:moveTo>
                <a:cubicBezTo>
                  <a:pt x="-20277" y="1968225"/>
                  <a:pt x="85556" y="870780"/>
                  <a:pt x="536406" y="333147"/>
                </a:cubicBezTo>
                <a:cubicBezTo>
                  <a:pt x="987256" y="-197599"/>
                  <a:pt x="1931290" y="77567"/>
                  <a:pt x="2301707" y="28347"/>
                </a:cubicBezTo>
                <a:cubicBezTo>
                  <a:pt x="2672124" y="-20873"/>
                  <a:pt x="2172589" y="46291"/>
                  <a:pt x="2758906" y="37825"/>
                </a:cubicBezTo>
                <a:cubicBezTo>
                  <a:pt x="3829940" y="-7667"/>
                  <a:pt x="4964473" y="99240"/>
                  <a:pt x="5870407" y="28348"/>
                </a:cubicBezTo>
                <a:lnTo>
                  <a:pt x="8143706" y="37825"/>
                </a:lnTo>
                <a:lnTo>
                  <a:pt x="8664406" y="5765525"/>
                </a:lnTo>
                <a:cubicBezTo>
                  <a:pt x="8664406" y="7820632"/>
                  <a:pt x="5512689" y="7013821"/>
                  <a:pt x="4181306" y="7073625"/>
                </a:cubicBezTo>
                <a:cubicBezTo>
                  <a:pt x="2849923" y="7133429"/>
                  <a:pt x="1251839" y="6761464"/>
                  <a:pt x="676106" y="6124347"/>
                </a:cubicBezTo>
                <a:cubicBezTo>
                  <a:pt x="100373" y="5487230"/>
                  <a:pt x="26289" y="3898625"/>
                  <a:pt x="3006" y="2933425"/>
                </a:cubicBezTo>
                <a:close/>
              </a:path>
            </a:pathLst>
          </a:custGeom>
          <a:solidFill>
            <a:srgbClr val="B6E0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-266700" y="258507"/>
            <a:ext cx="5588000" cy="990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i="0" lang="vi-VN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Gợi ý đề 2: </a:t>
            </a:r>
            <a:endParaRPr/>
          </a:p>
        </p:txBody>
      </p:sp>
      <p:sp>
        <p:nvSpPr>
          <p:cNvPr id="118" name="Google Shape;118;p4"/>
          <p:cNvSpPr txBox="1"/>
          <p:nvPr/>
        </p:nvSpPr>
        <p:spPr>
          <a:xfrm>
            <a:off x="5064104" y="1493383"/>
            <a:ext cx="7136037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a/ Đấu tranh quyết liệt với những hành vi phá hoại môi trường: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- Khai thác gỗ bừa bãi.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- Săn bắn thú rừng bừa bãi.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- Buôn bán động vật hoang dã.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- Đánh bắt cá bằng thuốc nổ, bằng điện.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- Làm ô nhiễm nguồn nước (xả chất độc hại vào nguồn nước sinh hoạt).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- Làm ô nhiễm không khí (xả khói, chất độc hại vào không khí….) 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b/ Quên mình bảo vệ môi trường: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- Dũng cảm dập tắt các đám cháy rừng, khắc phục các tai nạn gây hại cho môi trường.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- Bất chấp nguy hiểm, vào rừng sâu tìm các loài thú quý để có biện pháp bảo vệ chúng.</a:t>
            </a:r>
            <a:endParaRPr/>
          </a:p>
        </p:txBody>
      </p:sp>
      <p:sp>
        <p:nvSpPr>
          <p:cNvPr id="119" name="Google Shape;119;p4"/>
          <p:cNvSpPr txBox="1"/>
          <p:nvPr/>
        </p:nvSpPr>
        <p:spPr>
          <a:xfrm>
            <a:off x="4691743" y="293054"/>
            <a:ext cx="717108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Những hành động dũng cảm bảo vệ môi trường:</a:t>
            </a:r>
            <a:endParaRPr/>
          </a:p>
        </p:txBody>
      </p:sp>
      <p:sp>
        <p:nvSpPr>
          <p:cNvPr id="120" name="Google Shape;120;p4"/>
          <p:cNvSpPr/>
          <p:nvPr/>
        </p:nvSpPr>
        <p:spPr>
          <a:xfrm>
            <a:off x="232104" y="1249235"/>
            <a:ext cx="3756521" cy="3284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 txBox="1"/>
          <p:nvPr/>
        </p:nvSpPr>
        <p:spPr>
          <a:xfrm>
            <a:off x="343119" y="1268874"/>
            <a:ext cx="373271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400" u="none" cap="none" strike="noStrike">
                <a:solidFill>
                  <a:srgbClr val="ED7D31"/>
                </a:solidFill>
                <a:latin typeface="Flamenco"/>
                <a:ea typeface="Flamenco"/>
                <a:cs typeface="Flamenco"/>
                <a:sym typeface="Flamenco"/>
              </a:rPr>
              <a:t>Kể về một hành động dũng cảm bảo vệ môi trường.</a:t>
            </a:r>
            <a:endParaRPr/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312" y="2325805"/>
            <a:ext cx="3036103" cy="211262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descr="Hướng dẫn chữa đề số 12 môn Tiếng Việt - Học Tốt Blog" id="123" name="Google Shape;123;p4"/>
          <p:cNvPicPr preferRelativeResize="0"/>
          <p:nvPr/>
        </p:nvPicPr>
        <p:blipFill rotWithShape="1">
          <a:blip r:embed="rId4">
            <a:alphaModFix/>
          </a:blip>
          <a:srcRect b="4446" l="1505" r="2003" t="1623"/>
          <a:stretch/>
        </p:blipFill>
        <p:spPr>
          <a:xfrm>
            <a:off x="1286386" y="4438427"/>
            <a:ext cx="3591537" cy="203562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99321"/>
            <a:ext cx="2182557" cy="6358679"/>
          </a:xfrm>
          <a:prstGeom prst="rect">
            <a:avLst/>
          </a:prstGeom>
          <a:noFill/>
          <a:ln>
            <a:noFill/>
          </a:ln>
          <a:effectLst>
            <a:outerShdw blurRad="25400" rotWithShape="0" algn="bl" dir="18900000" dist="25400">
              <a:srgbClr val="000000">
                <a:alpha val="40000"/>
              </a:srgbClr>
            </a:outerShdw>
          </a:effectLst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6972" y="0"/>
            <a:ext cx="4273296" cy="6858000"/>
          </a:xfrm>
          <a:prstGeom prst="rect">
            <a:avLst/>
          </a:prstGeom>
          <a:noFill/>
          <a:ln>
            <a:noFill/>
          </a:ln>
          <a:effectLst>
            <a:outerShdw blurRad="25400" rotWithShape="0" algn="br" dir="13500000" dist="25400">
              <a:srgbClr val="000000">
                <a:alpha val="40000"/>
              </a:srgbClr>
            </a:outerShdw>
          </a:effectLst>
        </p:spPr>
      </p:pic>
      <p:grpSp>
        <p:nvGrpSpPr>
          <p:cNvPr id="130" name="Google Shape;130;p5"/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131" name="Google Shape;131;p5"/>
            <p:cNvPicPr preferRelativeResize="0"/>
            <p:nvPr/>
          </p:nvPicPr>
          <p:blipFill rotWithShape="1">
            <a:blip r:embed="rId5">
              <a:alphaModFix/>
            </a:blip>
            <a:srcRect b="31602" l="0" r="0" t="54199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5"/>
            <p:cNvPicPr preferRelativeResize="0"/>
            <p:nvPr/>
          </p:nvPicPr>
          <p:blipFill rotWithShape="1">
            <a:blip r:embed="rId5">
              <a:alphaModFix/>
            </a:blip>
            <a:srcRect b="31602" l="0" r="0" t="54199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5"/>
            <p:cNvPicPr preferRelativeResize="0"/>
            <p:nvPr/>
          </p:nvPicPr>
          <p:blipFill rotWithShape="1">
            <a:blip r:embed="rId5">
              <a:alphaModFix/>
            </a:blip>
            <a:srcRect b="31602" l="0" r="12814" t="54199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" name="Google Shape;134;p5"/>
          <p:cNvSpPr/>
          <p:nvPr/>
        </p:nvSpPr>
        <p:spPr>
          <a:xfrm>
            <a:off x="835715" y="401642"/>
            <a:ext cx="4127835" cy="2099465"/>
          </a:xfrm>
          <a:prstGeom prst="cloud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1091278" y="1154432"/>
            <a:ext cx="358793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200" u="none" cap="none" strike="noStrike">
                <a:solidFill>
                  <a:srgbClr val="00B050"/>
                </a:solidFill>
                <a:latin typeface="Flamenco"/>
                <a:ea typeface="Flamenco"/>
                <a:cs typeface="Flamenco"/>
                <a:sym typeface="Flamenco"/>
              </a:rPr>
              <a:t>Câu hỏi tham khảo</a:t>
            </a:r>
            <a:endParaRPr b="1" i="0" sz="3200" u="none" cap="none" strike="noStrike">
              <a:solidFill>
                <a:srgbClr val="00B050"/>
              </a:solidFill>
              <a:latin typeface="Flamenco"/>
              <a:ea typeface="Flamenco"/>
              <a:cs typeface="Flamenco"/>
              <a:sym typeface="Flamenco"/>
            </a:endParaRPr>
          </a:p>
        </p:txBody>
      </p:sp>
      <p:grpSp>
        <p:nvGrpSpPr>
          <p:cNvPr id="136" name="Google Shape;136;p5"/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descr="Cartoon students Royalty Free Vector Image - VectorStock" id="137" name="Google Shape;137;p5"/>
            <p:cNvPicPr preferRelativeResize="0"/>
            <p:nvPr/>
          </p:nvPicPr>
          <p:blipFill rotWithShape="1">
            <a:blip r:embed="rId6">
              <a:alphaModFix/>
            </a:blip>
            <a:srcRect b="16144" l="0" r="48966" t="8014"/>
            <a:stretch/>
          </p:blipFill>
          <p:spPr>
            <a:xfrm>
              <a:off x="3528816" y="1219200"/>
              <a:ext cx="3240675" cy="5201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hiếu niên tiền phong quàng khăn đỏ minh họa" id="138" name="Google Shape;138;p5"/>
            <p:cNvPicPr preferRelativeResize="0"/>
            <p:nvPr/>
          </p:nvPicPr>
          <p:blipFill rotWithShape="1">
            <a:blip r:embed="rId7">
              <a:alphaModFix/>
            </a:blip>
            <a:srcRect b="59763" l="40608" r="36413" t="21674"/>
            <a:stretch/>
          </p:blipFill>
          <p:spPr>
            <a:xfrm>
              <a:off x="5143311" y="3939601"/>
              <a:ext cx="598231" cy="7268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" name="Google Shape;139;p5"/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descr="Cartoon students Royalty Free Vector Image - VectorStock" id="140" name="Google Shape;140;p5"/>
            <p:cNvPicPr preferRelativeResize="0"/>
            <p:nvPr/>
          </p:nvPicPr>
          <p:blipFill rotWithShape="1">
            <a:blip r:embed="rId8">
              <a:alphaModFix/>
            </a:blip>
            <a:srcRect b="14665" l="50000" r="2188" t="3901"/>
            <a:stretch/>
          </p:blipFill>
          <p:spPr>
            <a:xfrm>
              <a:off x="12843095" y="658761"/>
              <a:ext cx="3036002" cy="5584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rtoon students Royalty Free Vector Image - VectorStock" id="141" name="Google Shape;141;p5"/>
            <p:cNvPicPr preferRelativeResize="0"/>
            <p:nvPr/>
          </p:nvPicPr>
          <p:blipFill rotWithShape="1">
            <a:blip r:embed="rId9">
              <a:alphaModFix/>
            </a:blip>
            <a:srcRect b="65943" l="61370" r="32414" t="27835"/>
            <a:stretch/>
          </p:blipFill>
          <p:spPr>
            <a:xfrm flipH="1">
              <a:off x="14311255" y="2498177"/>
              <a:ext cx="394637" cy="426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hiếu niên tiền phong quàng khăn đỏ minh họa" id="142" name="Google Shape;142;p5"/>
            <p:cNvPicPr preferRelativeResize="0"/>
            <p:nvPr/>
          </p:nvPicPr>
          <p:blipFill rotWithShape="1">
            <a:blip r:embed="rId10">
              <a:alphaModFix/>
            </a:blip>
            <a:srcRect b="59763" l="40608" r="36413" t="21674"/>
            <a:stretch/>
          </p:blipFill>
          <p:spPr>
            <a:xfrm flipH="1">
              <a:off x="13853347" y="3659766"/>
              <a:ext cx="598231" cy="7268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3" name="Google Shape;143;p5"/>
          <p:cNvSpPr/>
          <p:nvPr/>
        </p:nvSpPr>
        <p:spPr>
          <a:xfrm rot="-10628867">
            <a:off x="3197393" y="2205055"/>
            <a:ext cx="6325079" cy="3975220"/>
          </a:xfrm>
          <a:prstGeom prst="cloud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4056547" y="3107700"/>
            <a:ext cx="4782001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400" u="none" cap="none" strike="noStrike">
                <a:solidFill>
                  <a:srgbClr val="002060"/>
                </a:solidFill>
                <a:latin typeface="Flamenco"/>
                <a:ea typeface="Flamenco"/>
                <a:cs typeface="Flamenco"/>
                <a:sym typeface="Flamenco"/>
              </a:rPr>
              <a:t>- Bạn cảm thấy như thế nào khi tham gia việc này ?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400" u="none" cap="none" strike="noStrike">
                <a:solidFill>
                  <a:srgbClr val="002060"/>
                </a:solidFill>
                <a:latin typeface="Flamenco"/>
                <a:ea typeface="Flamenco"/>
                <a:cs typeface="Flamenco"/>
                <a:sym typeface="Flamenco"/>
              </a:rPr>
              <a:t>- Theo bạn việc làm đó có ý nghĩa như thế nào ?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400" u="none" cap="none" strike="noStrike">
                <a:solidFill>
                  <a:srgbClr val="002060"/>
                </a:solidFill>
                <a:latin typeface="Flamenco"/>
                <a:ea typeface="Flamenco"/>
                <a:cs typeface="Flamenco"/>
                <a:sym typeface="Flamenco"/>
              </a:rPr>
              <a:t>- Bạn có cảm nghĩ gì khi chứng kiến việc làm đó ?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400" u="none" cap="none" strike="noStrike">
                <a:solidFill>
                  <a:srgbClr val="002060"/>
                </a:solidFill>
                <a:latin typeface="Flamenco"/>
                <a:ea typeface="Flamenco"/>
                <a:cs typeface="Flamenco"/>
                <a:sym typeface="Flamenco"/>
              </a:rPr>
              <a:t>- Nếu là bạn, bạn sẽ làm gì khi đó ?</a:t>
            </a:r>
            <a:endParaRPr b="1" i="0" sz="2400" u="none" cap="none" strike="noStrike">
              <a:solidFill>
                <a:srgbClr val="002060"/>
              </a:solidFill>
              <a:latin typeface="Flamenco"/>
              <a:ea typeface="Flamenco"/>
              <a:cs typeface="Flamenco"/>
              <a:sym typeface="Flamenc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 b="76623" l="0" r="32462" t="0"/>
          <a:stretch/>
        </p:blipFill>
        <p:spPr>
          <a:xfrm>
            <a:off x="0" y="0"/>
            <a:ext cx="4162520" cy="2161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4">
            <a:alphaModFix/>
          </a:blip>
          <a:srcRect b="76623" l="0" r="32462" t="0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/>
          <p:nvPr/>
        </p:nvSpPr>
        <p:spPr>
          <a:xfrm>
            <a:off x="3420974" y="148107"/>
            <a:ext cx="5338320" cy="1862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11500" u="none" cap="none" strike="noStrike">
                <a:solidFill>
                  <a:srgbClr val="B0E53B"/>
                </a:solidFill>
                <a:latin typeface="Cookie"/>
                <a:ea typeface="Cookie"/>
                <a:cs typeface="Cookie"/>
                <a:sym typeface="Cookie"/>
              </a:rPr>
              <a:t>LIÊN HỆ</a:t>
            </a:r>
            <a:endParaRPr b="1" i="0" sz="11500" u="none" cap="none" strike="noStrike">
              <a:solidFill>
                <a:srgbClr val="B0E53B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pic>
        <p:nvPicPr>
          <p:cNvPr descr="9 hành động nhỏ nhưng mang lại ý nghĩa lớn cho môi trường chúng ta" id="152" name="Google Shape;15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22055" y="2104181"/>
            <a:ext cx="6136158" cy="4816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99321"/>
            <a:ext cx="2182557" cy="6358679"/>
          </a:xfrm>
          <a:prstGeom prst="rect">
            <a:avLst/>
          </a:prstGeom>
          <a:noFill/>
          <a:ln>
            <a:noFill/>
          </a:ln>
          <a:effectLst>
            <a:outerShdw blurRad="25400" rotWithShape="0" algn="bl" dir="18900000" dist="25400">
              <a:srgbClr val="000000">
                <a:alpha val="40000"/>
              </a:srgbClr>
            </a:outerShdw>
          </a:effectLst>
        </p:spPr>
      </p:pic>
      <p:pic>
        <p:nvPicPr>
          <p:cNvPr id="163" name="Google Shape;16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6972" y="0"/>
            <a:ext cx="4273296" cy="6858000"/>
          </a:xfrm>
          <a:prstGeom prst="rect">
            <a:avLst/>
          </a:prstGeom>
          <a:noFill/>
          <a:ln>
            <a:noFill/>
          </a:ln>
          <a:effectLst>
            <a:outerShdw blurRad="25400" rotWithShape="0" algn="br" dir="13500000" dist="25400">
              <a:srgbClr val="000000">
                <a:alpha val="40000"/>
              </a:srgbClr>
            </a:outerShdw>
          </a:effectLst>
        </p:spPr>
      </p:pic>
      <p:grpSp>
        <p:nvGrpSpPr>
          <p:cNvPr id="164" name="Google Shape;164;p8"/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165" name="Google Shape;165;p8"/>
            <p:cNvPicPr preferRelativeResize="0"/>
            <p:nvPr/>
          </p:nvPicPr>
          <p:blipFill rotWithShape="1">
            <a:blip r:embed="rId5">
              <a:alphaModFix/>
            </a:blip>
            <a:srcRect b="31602" l="0" r="0" t="54199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8"/>
            <p:cNvPicPr preferRelativeResize="0"/>
            <p:nvPr/>
          </p:nvPicPr>
          <p:blipFill rotWithShape="1">
            <a:blip r:embed="rId5">
              <a:alphaModFix/>
            </a:blip>
            <a:srcRect b="31602" l="0" r="0" t="54199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8"/>
            <p:cNvPicPr preferRelativeResize="0"/>
            <p:nvPr/>
          </p:nvPicPr>
          <p:blipFill rotWithShape="1">
            <a:blip r:embed="rId5">
              <a:alphaModFix/>
            </a:blip>
            <a:srcRect b="31602" l="0" r="12814" t="54199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8"/>
          <p:cNvSpPr/>
          <p:nvPr/>
        </p:nvSpPr>
        <p:spPr>
          <a:xfrm rot="-10628867">
            <a:off x="1414359" y="418478"/>
            <a:ext cx="9521605" cy="5768625"/>
          </a:xfrm>
          <a:prstGeom prst="cloud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707972" y="2943932"/>
            <a:ext cx="6776615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000" u="none" cap="none" strike="noStrike">
                <a:solidFill>
                  <a:srgbClr val="002060"/>
                </a:solidFill>
                <a:latin typeface="Flamenco"/>
                <a:ea typeface="Flamenco"/>
                <a:cs typeface="Flamenco"/>
                <a:sym typeface="Flamenco"/>
              </a:rPr>
              <a:t>- Kể câu chuyện được được chứng kiến, tham gia cho bạn bè và người thân.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000" u="none" cap="none" strike="noStrike">
                <a:solidFill>
                  <a:srgbClr val="002060"/>
                </a:solidFill>
                <a:latin typeface="Flamenco"/>
                <a:ea typeface="Flamenco"/>
                <a:cs typeface="Flamenco"/>
                <a:sym typeface="Flamenco"/>
              </a:rPr>
              <a:t>- Sưu tầm những câu chuyện có nội dung Bảo vệ môi trường.</a:t>
            </a:r>
            <a:endParaRPr b="1" i="0" sz="3000" u="none" cap="none" strike="noStrike">
              <a:solidFill>
                <a:srgbClr val="002060"/>
              </a:solidFill>
              <a:latin typeface="Flamenco"/>
              <a:ea typeface="Flamenco"/>
              <a:cs typeface="Flamenco"/>
              <a:sym typeface="Flamenco"/>
            </a:endParaRPr>
          </a:p>
        </p:txBody>
      </p:sp>
      <p:grpSp>
        <p:nvGrpSpPr>
          <p:cNvPr id="170" name="Google Shape;170;p8"/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descr="Cartoon students Royalty Free Vector Image - VectorStock" id="171" name="Google Shape;171;p8"/>
            <p:cNvPicPr preferRelativeResize="0"/>
            <p:nvPr/>
          </p:nvPicPr>
          <p:blipFill rotWithShape="1">
            <a:blip r:embed="rId6">
              <a:alphaModFix/>
            </a:blip>
            <a:srcRect b="16144" l="0" r="48966" t="8014"/>
            <a:stretch/>
          </p:blipFill>
          <p:spPr>
            <a:xfrm>
              <a:off x="3528816" y="1219200"/>
              <a:ext cx="3240675" cy="5201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hiếu niên tiền phong quàng khăn đỏ minh họa" id="172" name="Google Shape;172;p8"/>
            <p:cNvPicPr preferRelativeResize="0"/>
            <p:nvPr/>
          </p:nvPicPr>
          <p:blipFill rotWithShape="1">
            <a:blip r:embed="rId7">
              <a:alphaModFix/>
            </a:blip>
            <a:srcRect b="59763" l="40608" r="36413" t="21674"/>
            <a:stretch/>
          </p:blipFill>
          <p:spPr>
            <a:xfrm>
              <a:off x="5143311" y="3939601"/>
              <a:ext cx="598231" cy="7268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3" name="Google Shape;173;p8"/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descr="Cartoon students Royalty Free Vector Image - VectorStock" id="174" name="Google Shape;174;p8"/>
            <p:cNvPicPr preferRelativeResize="0"/>
            <p:nvPr/>
          </p:nvPicPr>
          <p:blipFill rotWithShape="1">
            <a:blip r:embed="rId8">
              <a:alphaModFix/>
            </a:blip>
            <a:srcRect b="14665" l="50000" r="2188" t="3901"/>
            <a:stretch/>
          </p:blipFill>
          <p:spPr>
            <a:xfrm>
              <a:off x="12843095" y="658761"/>
              <a:ext cx="3036002" cy="5584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rtoon students Royalty Free Vector Image - VectorStock" id="175" name="Google Shape;175;p8"/>
            <p:cNvPicPr preferRelativeResize="0"/>
            <p:nvPr/>
          </p:nvPicPr>
          <p:blipFill rotWithShape="1">
            <a:blip r:embed="rId9">
              <a:alphaModFix/>
            </a:blip>
            <a:srcRect b="65943" l="61370" r="32414" t="27835"/>
            <a:stretch/>
          </p:blipFill>
          <p:spPr>
            <a:xfrm flipH="1">
              <a:off x="14311255" y="2498177"/>
              <a:ext cx="394637" cy="426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hiếu niên tiền phong quàng khăn đỏ minh họa" id="176" name="Google Shape;176;p8"/>
            <p:cNvPicPr preferRelativeResize="0"/>
            <p:nvPr/>
          </p:nvPicPr>
          <p:blipFill rotWithShape="1">
            <a:blip r:embed="rId10">
              <a:alphaModFix/>
            </a:blip>
            <a:srcRect b="59763" l="40608" r="36413" t="21674"/>
            <a:stretch/>
          </p:blipFill>
          <p:spPr>
            <a:xfrm flipH="1">
              <a:off x="13853347" y="3659766"/>
              <a:ext cx="598231" cy="7268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Google Shape;177;p8"/>
          <p:cNvSpPr/>
          <p:nvPr/>
        </p:nvSpPr>
        <p:spPr>
          <a:xfrm>
            <a:off x="3995130" y="1147222"/>
            <a:ext cx="4305987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8800" u="none" cap="none" strike="noStrike">
                <a:solidFill>
                  <a:srgbClr val="B0E53B"/>
                </a:solidFill>
                <a:latin typeface="Cookie"/>
                <a:ea typeface="Cookie"/>
                <a:cs typeface="Cookie"/>
                <a:sym typeface="Cookie"/>
              </a:rPr>
              <a:t>Dặn dò:</a:t>
            </a:r>
            <a:endParaRPr b="1" i="0" sz="8800" u="none" cap="none" strike="noStrike">
              <a:solidFill>
                <a:srgbClr val="B0E53B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99321"/>
            <a:ext cx="2182557" cy="6358679"/>
          </a:xfrm>
          <a:prstGeom prst="rect">
            <a:avLst/>
          </a:prstGeom>
          <a:noFill/>
          <a:ln>
            <a:noFill/>
          </a:ln>
          <a:effectLst>
            <a:outerShdw blurRad="25400" rotWithShape="0" algn="bl" dir="18900000" dist="25400">
              <a:srgbClr val="000000">
                <a:alpha val="40000"/>
              </a:srgbClr>
            </a:outerShdw>
          </a:effectLst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6972" y="0"/>
            <a:ext cx="4273296" cy="6858000"/>
          </a:xfrm>
          <a:prstGeom prst="rect">
            <a:avLst/>
          </a:prstGeom>
          <a:noFill/>
          <a:ln>
            <a:noFill/>
          </a:ln>
          <a:effectLst>
            <a:outerShdw blurRad="25400" rotWithShape="0" algn="br" dir="13500000" dist="25400">
              <a:srgbClr val="000000">
                <a:alpha val="40000"/>
              </a:srgbClr>
            </a:outerShdw>
          </a:effectLst>
        </p:spPr>
      </p:pic>
      <p:grpSp>
        <p:nvGrpSpPr>
          <p:cNvPr id="184" name="Google Shape;184;p9"/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185" name="Google Shape;185;p9"/>
            <p:cNvPicPr preferRelativeResize="0"/>
            <p:nvPr/>
          </p:nvPicPr>
          <p:blipFill rotWithShape="1">
            <a:blip r:embed="rId5">
              <a:alphaModFix/>
            </a:blip>
            <a:srcRect b="31602" l="0" r="0" t="54199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9"/>
            <p:cNvPicPr preferRelativeResize="0"/>
            <p:nvPr/>
          </p:nvPicPr>
          <p:blipFill rotWithShape="1">
            <a:blip r:embed="rId5">
              <a:alphaModFix/>
            </a:blip>
            <a:srcRect b="31602" l="0" r="0" t="54199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9"/>
            <p:cNvPicPr preferRelativeResize="0"/>
            <p:nvPr/>
          </p:nvPicPr>
          <p:blipFill rotWithShape="1">
            <a:blip r:embed="rId5">
              <a:alphaModFix/>
            </a:blip>
            <a:srcRect b="31602" l="0" r="12814" t="54199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9"/>
          <p:cNvSpPr/>
          <p:nvPr/>
        </p:nvSpPr>
        <p:spPr>
          <a:xfrm rot="-10628867">
            <a:off x="1414359" y="418478"/>
            <a:ext cx="9521605" cy="5768625"/>
          </a:xfrm>
          <a:prstGeom prst="cloud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" name="Google Shape;189;p9"/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descr="Cartoon students Royalty Free Vector Image - VectorStock" id="190" name="Google Shape;190;p9"/>
            <p:cNvPicPr preferRelativeResize="0"/>
            <p:nvPr/>
          </p:nvPicPr>
          <p:blipFill rotWithShape="1">
            <a:blip r:embed="rId6">
              <a:alphaModFix/>
            </a:blip>
            <a:srcRect b="16144" l="0" r="48966" t="8014"/>
            <a:stretch/>
          </p:blipFill>
          <p:spPr>
            <a:xfrm>
              <a:off x="3528816" y="1219200"/>
              <a:ext cx="3240675" cy="5201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hiếu niên tiền phong quàng khăn đỏ minh họa" id="191" name="Google Shape;191;p9"/>
            <p:cNvPicPr preferRelativeResize="0"/>
            <p:nvPr/>
          </p:nvPicPr>
          <p:blipFill rotWithShape="1">
            <a:blip r:embed="rId7">
              <a:alphaModFix/>
            </a:blip>
            <a:srcRect b="59763" l="40608" r="36413" t="21674"/>
            <a:stretch/>
          </p:blipFill>
          <p:spPr>
            <a:xfrm>
              <a:off x="5143311" y="3939601"/>
              <a:ext cx="598231" cy="7268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2" name="Google Shape;192;p9"/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descr="Cartoon students Royalty Free Vector Image - VectorStock" id="193" name="Google Shape;193;p9"/>
            <p:cNvPicPr preferRelativeResize="0"/>
            <p:nvPr/>
          </p:nvPicPr>
          <p:blipFill rotWithShape="1">
            <a:blip r:embed="rId8">
              <a:alphaModFix/>
            </a:blip>
            <a:srcRect b="14665" l="50000" r="2188" t="3901"/>
            <a:stretch/>
          </p:blipFill>
          <p:spPr>
            <a:xfrm>
              <a:off x="12843095" y="658761"/>
              <a:ext cx="3036002" cy="5584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rtoon students Royalty Free Vector Image - VectorStock" id="194" name="Google Shape;194;p9"/>
            <p:cNvPicPr preferRelativeResize="0"/>
            <p:nvPr/>
          </p:nvPicPr>
          <p:blipFill rotWithShape="1">
            <a:blip r:embed="rId9">
              <a:alphaModFix/>
            </a:blip>
            <a:srcRect b="65943" l="61370" r="32414" t="27835"/>
            <a:stretch/>
          </p:blipFill>
          <p:spPr>
            <a:xfrm flipH="1">
              <a:off x="14311255" y="2498177"/>
              <a:ext cx="394637" cy="426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hiếu niên tiền phong quàng khăn đỏ minh họa" id="195" name="Google Shape;195;p9"/>
            <p:cNvPicPr preferRelativeResize="0"/>
            <p:nvPr/>
          </p:nvPicPr>
          <p:blipFill rotWithShape="1">
            <a:blip r:embed="rId7">
              <a:alphaModFix/>
            </a:blip>
            <a:srcRect b="59763" l="40608" r="36413" t="21674"/>
            <a:stretch/>
          </p:blipFill>
          <p:spPr>
            <a:xfrm flipH="1">
              <a:off x="13853347" y="3659766"/>
              <a:ext cx="598231" cy="7268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6" name="Google Shape;196;p9"/>
          <p:cNvSpPr/>
          <p:nvPr/>
        </p:nvSpPr>
        <p:spPr>
          <a:xfrm>
            <a:off x="2496034" y="2250217"/>
            <a:ext cx="6916317" cy="283308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38100">
                  <a:solidFill>
                    <a:srgbClr val="FF3399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A3D1"/>
                </a:solidFill>
                <a:latin typeface="Calibri"/>
              </a:rPr>
              <a:t>Bài học đến đây là kết thúc</a:t>
            </a:r>
            <a:br>
              <a:rPr b="1" i="0">
                <a:ln cap="flat" cmpd="sng" w="38100">
                  <a:solidFill>
                    <a:srgbClr val="FF3399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A3D1"/>
                </a:solidFill>
                <a:latin typeface="Calibri"/>
              </a:rPr>
            </a:br>
            <a:r>
              <a:rPr b="1" i="0">
                <a:ln cap="flat" cmpd="sng" w="38100">
                  <a:solidFill>
                    <a:srgbClr val="FF3399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A3D1"/>
                </a:solidFill>
                <a:latin typeface="Calibri"/>
              </a:rPr>
              <a:t>Thân ái chào các em!</a:t>
            </a:r>
            <a:br>
              <a:rPr b="1" i="0">
                <a:ln cap="flat" cmpd="sng" w="38100">
                  <a:solidFill>
                    <a:srgbClr val="FF3399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A3D1"/>
                </a:solidFill>
                <a:latin typeface="Calibri"/>
              </a:rPr>
            </a:br>
            <a:r>
              <a:rPr b="1" i="0">
                <a:ln cap="flat" cmpd="sng" w="38100">
                  <a:solidFill>
                    <a:srgbClr val="FF3399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A3D1"/>
                </a:solidFill>
                <a:latin typeface="Calibri"/>
              </a:rPr>
              <a:t>Chúc các em nhiều sức khỏe</a:t>
            </a:r>
            <a:br>
              <a:rPr b="1" i="0">
                <a:ln cap="flat" cmpd="sng" w="38100">
                  <a:solidFill>
                    <a:srgbClr val="FF3399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A3D1"/>
                </a:solidFill>
                <a:latin typeface="Calibri"/>
              </a:rPr>
            </a:br>
            <a:r>
              <a:rPr b="1" i="0">
                <a:ln cap="flat" cmpd="sng" w="38100">
                  <a:solidFill>
                    <a:srgbClr val="FF3399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A3D1"/>
                </a:solidFill>
                <a:latin typeface="Calibri"/>
              </a:rPr>
              <a:t>Và học tập thật tốt nhé!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2020-03-06T04:18:41Z</dcterms:created>
  <dc:creator>Anzichen</dc:creator>
</cp:coreProperties>
</file>