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37"/>
  </p:notesMasterIdLst>
  <p:sldIdLst>
    <p:sldId id="269" r:id="rId2"/>
    <p:sldId id="256" r:id="rId3"/>
    <p:sldId id="290" r:id="rId4"/>
    <p:sldId id="291" r:id="rId5"/>
    <p:sldId id="292" r:id="rId6"/>
    <p:sldId id="293" r:id="rId7"/>
    <p:sldId id="294" r:id="rId8"/>
    <p:sldId id="297" r:id="rId9"/>
    <p:sldId id="303" r:id="rId10"/>
    <p:sldId id="295" r:id="rId11"/>
    <p:sldId id="258" r:id="rId12"/>
    <p:sldId id="298" r:id="rId13"/>
    <p:sldId id="299" r:id="rId14"/>
    <p:sldId id="300" r:id="rId15"/>
    <p:sldId id="301" r:id="rId16"/>
    <p:sldId id="302" r:id="rId17"/>
    <p:sldId id="304" r:id="rId18"/>
    <p:sldId id="296" r:id="rId19"/>
    <p:sldId id="307" r:id="rId20"/>
    <p:sldId id="308" r:id="rId21"/>
    <p:sldId id="309" r:id="rId22"/>
    <p:sldId id="306" r:id="rId23"/>
    <p:sldId id="310" r:id="rId24"/>
    <p:sldId id="311" r:id="rId25"/>
    <p:sldId id="276" r:id="rId26"/>
    <p:sldId id="312" r:id="rId27"/>
    <p:sldId id="313" r:id="rId28"/>
    <p:sldId id="315" r:id="rId29"/>
    <p:sldId id="314" r:id="rId30"/>
    <p:sldId id="317" r:id="rId31"/>
    <p:sldId id="316" r:id="rId32"/>
    <p:sldId id="261" r:id="rId33"/>
    <p:sldId id="318" r:id="rId34"/>
    <p:sldId id="345" r:id="rId35"/>
    <p:sldId id="346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5CA0EE"/>
    <a:srgbClr val="FF6B7F"/>
    <a:srgbClr val="FFB428"/>
    <a:srgbClr val="B26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D31534-E59F-4C96-ACDF-B5D63863D418}">
  <a:tblStyle styleId="{BFD31534-E59F-4C96-ACDF-B5D63863D4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>
        <p:scale>
          <a:sx n="50" d="100"/>
          <a:sy n="50" d="100"/>
        </p:scale>
        <p:origin x="1312" y="4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8e6adb91be_1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8e6adb91be_1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2658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588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52022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9445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1109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96693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8037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7519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1097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91009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378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5392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84542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98305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1" name="Google Shape;1151;g531051f14c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2" name="Google Shape;1152;g531051f14c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0582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18932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1291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8e6adb91be_1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8e6adb91be_1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3305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01390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8e6adb91be_1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8e6adb91be_1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4283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57880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8e6adb91b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8e6adb91b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68619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09197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19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47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9157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74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8e6adb91be_1_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8e6adb91be_1_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927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433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8429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848238" y="680381"/>
            <a:ext cx="7962550" cy="4121675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3429000" y="2010914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3294450" y="2224165"/>
            <a:ext cx="2555100" cy="15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dk2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0"/>
          <p:cNvSpPr/>
          <p:nvPr/>
        </p:nvSpPr>
        <p:spPr>
          <a:xfrm rot="7563395">
            <a:off x="5544417" y="3444416"/>
            <a:ext cx="5316301" cy="3506950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30"/>
          <p:cNvSpPr txBox="1">
            <a:spLocks noGrp="1"/>
          </p:cNvSpPr>
          <p:nvPr>
            <p:ph type="ctrTitle"/>
          </p:nvPr>
        </p:nvSpPr>
        <p:spPr>
          <a:xfrm>
            <a:off x="2346300" y="1844850"/>
            <a:ext cx="4451400" cy="145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346" name="Google Shape;346;p30"/>
          <p:cNvGrpSpPr/>
          <p:nvPr/>
        </p:nvGrpSpPr>
        <p:grpSpPr>
          <a:xfrm>
            <a:off x="2683896" y="791269"/>
            <a:ext cx="5388338" cy="2929638"/>
            <a:chOff x="2607700" y="717519"/>
            <a:chExt cx="5388338" cy="2929638"/>
          </a:xfrm>
        </p:grpSpPr>
        <p:sp>
          <p:nvSpPr>
            <p:cNvPr id="347" name="Google Shape;347;p30"/>
            <p:cNvSpPr/>
            <p:nvPr/>
          </p:nvSpPr>
          <p:spPr>
            <a:xfrm>
              <a:off x="7505438" y="34803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899138" y="235268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2607700" y="7175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1749450" y="2059425"/>
            <a:ext cx="5645100" cy="92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5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2982150" y="2999950"/>
            <a:ext cx="3179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227950" y="1462125"/>
            <a:ext cx="4688100" cy="73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SECTION_HEADER_1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357981" y="188081"/>
            <a:ext cx="8167600" cy="4494738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7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2598906" y="-702305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349613" y="451781"/>
            <a:ext cx="8384975" cy="4461413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3">
    <p:bg>
      <p:bgPr>
        <a:solidFill>
          <a:schemeClr val="dk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5"/>
          <p:cNvGrpSpPr/>
          <p:nvPr/>
        </p:nvGrpSpPr>
        <p:grpSpPr>
          <a:xfrm>
            <a:off x="806813" y="451781"/>
            <a:ext cx="7927775" cy="4512168"/>
            <a:chOff x="843688" y="378031"/>
            <a:chExt cx="7927775" cy="4512168"/>
          </a:xfrm>
        </p:grpSpPr>
        <p:sp>
          <p:nvSpPr>
            <p:cNvPr id="188" name="Google Shape;188;p15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843688" y="36505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2642150" y="4793300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3" name="Google Shape;193;p15"/>
          <p:cNvSpPr/>
          <p:nvPr/>
        </p:nvSpPr>
        <p:spPr>
          <a:xfrm rot="4262482" flipH="1">
            <a:off x="5874033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15"/>
          <p:cNvSpPr/>
          <p:nvPr/>
        </p:nvSpPr>
        <p:spPr>
          <a:xfrm rot="-6537518" flipH="1">
            <a:off x="-2045494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1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ctrTitle" idx="2"/>
          </p:nvPr>
        </p:nvSpPr>
        <p:spPr>
          <a:xfrm>
            <a:off x="847775" y="2021919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subTitle" idx="1"/>
          </p:nvPr>
        </p:nvSpPr>
        <p:spPr>
          <a:xfrm>
            <a:off x="713225" y="2235144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ctrTitle" idx="3"/>
          </p:nvPr>
        </p:nvSpPr>
        <p:spPr>
          <a:xfrm>
            <a:off x="3429000" y="2021932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4"/>
          </p:nvPr>
        </p:nvSpPr>
        <p:spPr>
          <a:xfrm>
            <a:off x="3294450" y="2235157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ctrTitle" idx="5"/>
          </p:nvPr>
        </p:nvSpPr>
        <p:spPr>
          <a:xfrm>
            <a:off x="6010225" y="2021919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subTitle" idx="6"/>
          </p:nvPr>
        </p:nvSpPr>
        <p:spPr>
          <a:xfrm>
            <a:off x="5875675" y="2235144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ctrTitle" idx="7"/>
          </p:nvPr>
        </p:nvSpPr>
        <p:spPr>
          <a:xfrm>
            <a:off x="2139696" y="3679426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ubTitle" idx="8"/>
          </p:nvPr>
        </p:nvSpPr>
        <p:spPr>
          <a:xfrm>
            <a:off x="2005146" y="3892651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ctrTitle" idx="9"/>
          </p:nvPr>
        </p:nvSpPr>
        <p:spPr>
          <a:xfrm>
            <a:off x="4718304" y="3679426"/>
            <a:ext cx="2286000" cy="35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subTitle" idx="13"/>
          </p:nvPr>
        </p:nvSpPr>
        <p:spPr>
          <a:xfrm>
            <a:off x="4583754" y="3892651"/>
            <a:ext cx="25551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bg>
      <p:bgPr>
        <a:solidFill>
          <a:schemeClr val="dk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/>
          <p:nvPr/>
        </p:nvSpPr>
        <p:spPr>
          <a:xfrm rot="3984320" flipH="1">
            <a:off x="6430959" y="-699646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6" name="Google Shape;226;p18"/>
          <p:cNvGrpSpPr/>
          <p:nvPr/>
        </p:nvGrpSpPr>
        <p:grpSpPr>
          <a:xfrm>
            <a:off x="654413" y="299381"/>
            <a:ext cx="8080175" cy="4248613"/>
            <a:chOff x="691288" y="225631"/>
            <a:chExt cx="8080175" cy="4248613"/>
          </a:xfrm>
        </p:grpSpPr>
        <p:sp>
          <p:nvSpPr>
            <p:cNvPr id="227" name="Google Shape;227;p18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228;p18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229;p18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230;p18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231;p18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2" name="Google Shape;232;p1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bg>
      <p:bgPr>
        <a:solidFill>
          <a:schemeClr val="dk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9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235" name="Google Shape;235;p19"/>
            <p:cNvSpPr/>
            <p:nvPr/>
          </p:nvSpPr>
          <p:spPr>
            <a:xfrm>
              <a:off x="8871363" y="15667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236;p19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237;p19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238;p19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239;p19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240;p19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41" name="Google Shape;241;p19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2" name="Google Shape;242;p1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B23CB20-B12C-4088-B0C1-1576382542B2}"/>
              </a:ext>
            </a:extLst>
          </p:cNvPr>
          <p:cNvSpPr/>
          <p:nvPr userDrawn="1"/>
        </p:nvSpPr>
        <p:spPr>
          <a:xfrm>
            <a:off x="12138498" y="-1439694"/>
            <a:ext cx="661481" cy="622571"/>
          </a:xfrm>
          <a:prstGeom prst="ellipse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4B4354-3C8B-4C1F-A0F5-D95CBFC716DD}"/>
              </a:ext>
            </a:extLst>
          </p:cNvPr>
          <p:cNvSpPr/>
          <p:nvPr userDrawn="1"/>
        </p:nvSpPr>
        <p:spPr>
          <a:xfrm>
            <a:off x="-4087238" y="7723761"/>
            <a:ext cx="661481" cy="622571"/>
          </a:xfrm>
          <a:prstGeom prst="ellipse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008282-8C3C-4D47-8061-3C3FE7AB1B7E}"/>
              </a:ext>
            </a:extLst>
          </p:cNvPr>
          <p:cNvSpPr/>
          <p:nvPr userDrawn="1"/>
        </p:nvSpPr>
        <p:spPr>
          <a:xfrm>
            <a:off x="1353811" y="5536536"/>
            <a:ext cx="64363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Calibri" panose="020F0502020204030204" pitchFamily="34" charset="0"/>
              </a:rPr>
              <a:t>EduFive - THIẾT KẾ GIÁO ÁN ĐIỆN TỬ LỚP 5</a:t>
            </a:r>
          </a:p>
          <a:p>
            <a:pPr algn="ctr"/>
            <a:r>
              <a:rPr lang="vi-VN" sz="2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Calibri" panose="020F0502020204030204" pitchFamily="34" charset="0"/>
              </a:rPr>
              <a:t>THIÊN CẨM: 090 260 9443 (ZALO , FACEBOOK)</a:t>
            </a:r>
            <a:endParaRPr lang="en-US" sz="22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9" r:id="rId6"/>
    <p:sldLayoutId id="2147483661" r:id="rId7"/>
    <p:sldLayoutId id="2147483664" r:id="rId8"/>
    <p:sldLayoutId id="2147483665" r:id="rId9"/>
    <p:sldLayoutId id="2147483672" r:id="rId10"/>
    <p:sldLayoutId id="2147483675" r:id="rId11"/>
    <p:sldLayoutId id="214748367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microsoft.com/office/2007/relationships/hdphoto" Target="../media/hdphoto4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3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sv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sv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sv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9D02DC2-D9E1-4F8B-8196-507EE0D05864}"/>
              </a:ext>
            </a:extLst>
          </p:cNvPr>
          <p:cNvSpPr/>
          <p:nvPr/>
        </p:nvSpPr>
        <p:spPr>
          <a:xfrm rot="18939298">
            <a:off x="-1488792" y="-636919"/>
            <a:ext cx="3085663" cy="2418408"/>
          </a:xfrm>
          <a:custGeom>
            <a:avLst/>
            <a:gdLst>
              <a:gd name="connsiteX0" fmla="*/ 0 w 2637750"/>
              <a:gd name="connsiteY0" fmla="*/ 885945 h 1771889"/>
              <a:gd name="connsiteX1" fmla="*/ 1318875 w 2637750"/>
              <a:gd name="connsiteY1" fmla="*/ 0 h 1771889"/>
              <a:gd name="connsiteX2" fmla="*/ 2637750 w 2637750"/>
              <a:gd name="connsiteY2" fmla="*/ 885945 h 1771889"/>
              <a:gd name="connsiteX3" fmla="*/ 1318875 w 2637750"/>
              <a:gd name="connsiteY3" fmla="*/ 1771890 h 1771889"/>
              <a:gd name="connsiteX4" fmla="*/ 0 w 2637750"/>
              <a:gd name="connsiteY4" fmla="*/ 885945 h 1771889"/>
              <a:gd name="connsiteX0" fmla="*/ 0 w 2945758"/>
              <a:gd name="connsiteY0" fmla="*/ 887891 h 1775083"/>
              <a:gd name="connsiteX1" fmla="*/ 1318875 w 2945758"/>
              <a:gd name="connsiteY1" fmla="*/ 1946 h 1775083"/>
              <a:gd name="connsiteX2" fmla="*/ 2945758 w 2945758"/>
              <a:gd name="connsiteY2" fmla="*/ 724261 h 1775083"/>
              <a:gd name="connsiteX3" fmla="*/ 1318875 w 2945758"/>
              <a:gd name="connsiteY3" fmla="*/ 1773836 h 1775083"/>
              <a:gd name="connsiteX4" fmla="*/ 0 w 2945758"/>
              <a:gd name="connsiteY4" fmla="*/ 887891 h 1775083"/>
              <a:gd name="connsiteX0" fmla="*/ 0 w 2962285"/>
              <a:gd name="connsiteY0" fmla="*/ 887009 h 1774970"/>
              <a:gd name="connsiteX1" fmla="*/ 1318875 w 2962285"/>
              <a:gd name="connsiteY1" fmla="*/ 1064 h 1774970"/>
              <a:gd name="connsiteX2" fmla="*/ 2945758 w 2962285"/>
              <a:gd name="connsiteY2" fmla="*/ 723379 h 1774970"/>
              <a:gd name="connsiteX3" fmla="*/ 1839952 w 2962285"/>
              <a:gd name="connsiteY3" fmla="*/ 1117110 h 1774970"/>
              <a:gd name="connsiteX4" fmla="*/ 1318875 w 2962285"/>
              <a:gd name="connsiteY4" fmla="*/ 1772954 h 1774970"/>
              <a:gd name="connsiteX5" fmla="*/ 0 w 2962285"/>
              <a:gd name="connsiteY5" fmla="*/ 887009 h 1774970"/>
              <a:gd name="connsiteX0" fmla="*/ 6311 w 2968596"/>
              <a:gd name="connsiteY0" fmla="*/ 887009 h 1773045"/>
              <a:gd name="connsiteX1" fmla="*/ 1325186 w 2968596"/>
              <a:gd name="connsiteY1" fmla="*/ 1064 h 1773045"/>
              <a:gd name="connsiteX2" fmla="*/ 2952069 w 2968596"/>
              <a:gd name="connsiteY2" fmla="*/ 723379 h 1773045"/>
              <a:gd name="connsiteX3" fmla="*/ 1846263 w 2968596"/>
              <a:gd name="connsiteY3" fmla="*/ 1117110 h 1773045"/>
              <a:gd name="connsiteX4" fmla="*/ 1325186 w 2968596"/>
              <a:gd name="connsiteY4" fmla="*/ 1772954 h 1773045"/>
              <a:gd name="connsiteX5" fmla="*/ 846167 w 2968596"/>
              <a:gd name="connsiteY5" fmla="*/ 1070458 h 1773045"/>
              <a:gd name="connsiteX6" fmla="*/ 6311 w 2968596"/>
              <a:gd name="connsiteY6" fmla="*/ 887009 h 1773045"/>
              <a:gd name="connsiteX0" fmla="*/ 6311 w 2968596"/>
              <a:gd name="connsiteY0" fmla="*/ 887009 h 1468482"/>
              <a:gd name="connsiteX1" fmla="*/ 1325186 w 2968596"/>
              <a:gd name="connsiteY1" fmla="*/ 1064 h 1468482"/>
              <a:gd name="connsiteX2" fmla="*/ 2952069 w 2968596"/>
              <a:gd name="connsiteY2" fmla="*/ 723379 h 1468482"/>
              <a:gd name="connsiteX3" fmla="*/ 1846263 w 2968596"/>
              <a:gd name="connsiteY3" fmla="*/ 1117110 h 1468482"/>
              <a:gd name="connsiteX4" fmla="*/ 1264438 w 2968596"/>
              <a:gd name="connsiteY4" fmla="*/ 1468244 h 1468482"/>
              <a:gd name="connsiteX5" fmla="*/ 846167 w 2968596"/>
              <a:gd name="connsiteY5" fmla="*/ 1070458 h 1468482"/>
              <a:gd name="connsiteX6" fmla="*/ 6311 w 2968596"/>
              <a:gd name="connsiteY6" fmla="*/ 887009 h 1468482"/>
              <a:gd name="connsiteX0" fmla="*/ 6311 w 2990753"/>
              <a:gd name="connsiteY0" fmla="*/ 886867 h 1468261"/>
              <a:gd name="connsiteX1" fmla="*/ 1325186 w 2990753"/>
              <a:gd name="connsiteY1" fmla="*/ 922 h 1468261"/>
              <a:gd name="connsiteX2" fmla="*/ 2952069 w 2990753"/>
              <a:gd name="connsiteY2" fmla="*/ 723237 h 1468261"/>
              <a:gd name="connsiteX3" fmla="*/ 2484050 w 2990753"/>
              <a:gd name="connsiteY3" fmla="*/ 1362847 h 1468261"/>
              <a:gd name="connsiteX4" fmla="*/ 1846263 w 2990753"/>
              <a:gd name="connsiteY4" fmla="*/ 1116968 h 1468261"/>
              <a:gd name="connsiteX5" fmla="*/ 1264438 w 2990753"/>
              <a:gd name="connsiteY5" fmla="*/ 1468102 h 1468261"/>
              <a:gd name="connsiteX6" fmla="*/ 846167 w 2990753"/>
              <a:gd name="connsiteY6" fmla="*/ 1070316 h 1468261"/>
              <a:gd name="connsiteX7" fmla="*/ 6311 w 2990753"/>
              <a:gd name="connsiteY7" fmla="*/ 886867 h 146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0753" h="1468261">
                <a:moveTo>
                  <a:pt x="6311" y="886867"/>
                </a:moveTo>
                <a:cubicBezTo>
                  <a:pt x="86148" y="708635"/>
                  <a:pt x="834226" y="28194"/>
                  <a:pt x="1325186" y="922"/>
                </a:cubicBezTo>
                <a:cubicBezTo>
                  <a:pt x="1816146" y="-26350"/>
                  <a:pt x="2778265" y="559521"/>
                  <a:pt x="2952069" y="723237"/>
                </a:cubicBezTo>
                <a:cubicBezTo>
                  <a:pt x="3125873" y="886953"/>
                  <a:pt x="2668351" y="1297225"/>
                  <a:pt x="2484050" y="1362847"/>
                </a:cubicBezTo>
                <a:cubicBezTo>
                  <a:pt x="2299749" y="1428469"/>
                  <a:pt x="2030192" y="1036154"/>
                  <a:pt x="1846263" y="1116968"/>
                </a:cubicBezTo>
                <a:cubicBezTo>
                  <a:pt x="1662334" y="1197782"/>
                  <a:pt x="1431121" y="1475877"/>
                  <a:pt x="1264438" y="1468102"/>
                </a:cubicBezTo>
                <a:cubicBezTo>
                  <a:pt x="1097755" y="1460327"/>
                  <a:pt x="1065979" y="1217973"/>
                  <a:pt x="846167" y="1070316"/>
                </a:cubicBezTo>
                <a:cubicBezTo>
                  <a:pt x="626355" y="922659"/>
                  <a:pt x="-73526" y="1065099"/>
                  <a:pt x="6311" y="8868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91" name="Google Shape;891;p49"/>
          <p:cNvGrpSpPr/>
          <p:nvPr/>
        </p:nvGrpSpPr>
        <p:grpSpPr>
          <a:xfrm rot="-1765296">
            <a:off x="6990109" y="175065"/>
            <a:ext cx="661771" cy="680768"/>
            <a:chOff x="2510200" y="3361463"/>
            <a:chExt cx="488700" cy="510950"/>
          </a:xfrm>
        </p:grpSpPr>
        <p:sp>
          <p:nvSpPr>
            <p:cNvPr id="892" name="Google Shape;892;p4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896" name="Google Shape;896;p49"/>
          <p:cNvGrpSpPr/>
          <p:nvPr/>
        </p:nvGrpSpPr>
        <p:grpSpPr>
          <a:xfrm rot="544829">
            <a:off x="8074768" y="3906936"/>
            <a:ext cx="322982" cy="326452"/>
            <a:chOff x="2079900" y="3077638"/>
            <a:chExt cx="367775" cy="382800"/>
          </a:xfrm>
        </p:grpSpPr>
        <p:sp>
          <p:nvSpPr>
            <p:cNvPr id="897" name="Google Shape;897;p4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901" name="Google Shape;901;p49"/>
          <p:cNvGrpSpPr/>
          <p:nvPr/>
        </p:nvGrpSpPr>
        <p:grpSpPr>
          <a:xfrm rot="-632919" flipH="1">
            <a:off x="1102086" y="745439"/>
            <a:ext cx="467272" cy="486536"/>
            <a:chOff x="2079900" y="3077638"/>
            <a:chExt cx="367775" cy="382800"/>
          </a:xfrm>
        </p:grpSpPr>
        <p:sp>
          <p:nvSpPr>
            <p:cNvPr id="902" name="Google Shape;902;p4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43C13A2-035E-46D8-B6E3-992C9B6A7D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28" t="686" r="1749" b="65161"/>
          <a:stretch/>
        </p:blipFill>
        <p:spPr>
          <a:xfrm flipH="1">
            <a:off x="-175960" y="2498412"/>
            <a:ext cx="2929657" cy="28809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153C8B6-0973-40F7-91F2-24A097A71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29" t="62589" r="-5443" b="2212"/>
          <a:stretch/>
        </p:blipFill>
        <p:spPr>
          <a:xfrm>
            <a:off x="6398489" y="2632758"/>
            <a:ext cx="3440205" cy="2969187"/>
          </a:xfrm>
          <a:prstGeom prst="rect">
            <a:avLst/>
          </a:prstGeom>
        </p:spPr>
      </p:pic>
      <p:grpSp>
        <p:nvGrpSpPr>
          <p:cNvPr id="24" name="Google Shape;393;p36">
            <a:extLst>
              <a:ext uri="{FF2B5EF4-FFF2-40B4-BE49-F238E27FC236}">
                <a16:creationId xmlns:a16="http://schemas.microsoft.com/office/drawing/2014/main" id="{74E06DC1-0C78-47E9-A3EE-1017F499FE4C}"/>
              </a:ext>
            </a:extLst>
          </p:cNvPr>
          <p:cNvGrpSpPr/>
          <p:nvPr/>
        </p:nvGrpSpPr>
        <p:grpSpPr>
          <a:xfrm rot="1655306">
            <a:off x="8080482" y="273264"/>
            <a:ext cx="840619" cy="842907"/>
            <a:chOff x="1818025" y="1413863"/>
            <a:chExt cx="507900" cy="585524"/>
          </a:xfrm>
        </p:grpSpPr>
        <p:sp>
          <p:nvSpPr>
            <p:cNvPr id="25" name="Google Shape;394;p36">
              <a:extLst>
                <a:ext uri="{FF2B5EF4-FFF2-40B4-BE49-F238E27FC236}">
                  <a16:creationId xmlns:a16="http://schemas.microsoft.com/office/drawing/2014/main" id="{FFB874F3-545C-417A-ACC9-A0E7C9ECAF14}"/>
                </a:ext>
              </a:extLst>
            </p:cNvPr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" name="Google Shape;395;p36">
              <a:extLst>
                <a:ext uri="{FF2B5EF4-FFF2-40B4-BE49-F238E27FC236}">
                  <a16:creationId xmlns:a16="http://schemas.microsoft.com/office/drawing/2014/main" id="{FA92FA0A-8E71-4966-8805-8365C4D4CF3C}"/>
                </a:ext>
              </a:extLst>
            </p:cNvPr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396;p36">
              <a:extLst>
                <a:ext uri="{FF2B5EF4-FFF2-40B4-BE49-F238E27FC236}">
                  <a16:creationId xmlns:a16="http://schemas.microsoft.com/office/drawing/2014/main" id="{BB2A76FC-6114-49CA-AC9D-8B02F6A0E56F}"/>
                </a:ext>
              </a:extLst>
            </p:cNvPr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" name="Google Shape;397;p36">
              <a:extLst>
                <a:ext uri="{FF2B5EF4-FFF2-40B4-BE49-F238E27FC236}">
                  <a16:creationId xmlns:a16="http://schemas.microsoft.com/office/drawing/2014/main" id="{B12DF75B-288D-45AD-B1F1-BC754C1159A9}"/>
                </a:ext>
              </a:extLst>
            </p:cNvPr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" name="Google Shape;398;p36">
            <a:extLst>
              <a:ext uri="{FF2B5EF4-FFF2-40B4-BE49-F238E27FC236}">
                <a16:creationId xmlns:a16="http://schemas.microsoft.com/office/drawing/2014/main" id="{045B2885-070F-4025-A236-6E802EF2E094}"/>
              </a:ext>
            </a:extLst>
          </p:cNvPr>
          <p:cNvGrpSpPr/>
          <p:nvPr/>
        </p:nvGrpSpPr>
        <p:grpSpPr>
          <a:xfrm rot="1151168" flipH="1" flipV="1">
            <a:off x="3201827" y="3710991"/>
            <a:ext cx="2469931" cy="1280056"/>
            <a:chOff x="6535806" y="3518108"/>
            <a:chExt cx="2536111" cy="1314354"/>
          </a:xfrm>
        </p:grpSpPr>
        <p:grpSp>
          <p:nvGrpSpPr>
            <p:cNvPr id="30" name="Google Shape;399;p36">
              <a:extLst>
                <a:ext uri="{FF2B5EF4-FFF2-40B4-BE49-F238E27FC236}">
                  <a16:creationId xmlns:a16="http://schemas.microsoft.com/office/drawing/2014/main" id="{4DBC5A79-9CEC-4CE0-A51A-9935363EBDEA}"/>
                </a:ext>
              </a:extLst>
            </p:cNvPr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38" name="Google Shape;400;p36">
                <a:extLst>
                  <a:ext uri="{FF2B5EF4-FFF2-40B4-BE49-F238E27FC236}">
                    <a16:creationId xmlns:a16="http://schemas.microsoft.com/office/drawing/2014/main" id="{D7D1F658-0553-4C22-8554-50C509D562F8}"/>
                  </a:ext>
                </a:extLst>
              </p:cNvPr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9" name="Google Shape;401;p36">
                <a:extLst>
                  <a:ext uri="{FF2B5EF4-FFF2-40B4-BE49-F238E27FC236}">
                    <a16:creationId xmlns:a16="http://schemas.microsoft.com/office/drawing/2014/main" id="{3A7FFCA2-50FE-4FE4-A313-8A198A1AB133}"/>
                  </a:ext>
                </a:extLst>
              </p:cNvPr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1" name="Google Shape;402;p36">
              <a:extLst>
                <a:ext uri="{FF2B5EF4-FFF2-40B4-BE49-F238E27FC236}">
                  <a16:creationId xmlns:a16="http://schemas.microsoft.com/office/drawing/2014/main" id="{DC683E64-DFA6-41E7-B872-59EC244D5B75}"/>
                </a:ext>
              </a:extLst>
            </p:cNvPr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32" name="Google Shape;403;p36">
                <a:extLst>
                  <a:ext uri="{FF2B5EF4-FFF2-40B4-BE49-F238E27FC236}">
                    <a16:creationId xmlns:a16="http://schemas.microsoft.com/office/drawing/2014/main" id="{375BA257-2268-40D1-95D3-3239CA4343B5}"/>
                  </a:ext>
                </a:extLst>
              </p:cNvPr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3" name="Google Shape;404;p36">
                <a:extLst>
                  <a:ext uri="{FF2B5EF4-FFF2-40B4-BE49-F238E27FC236}">
                    <a16:creationId xmlns:a16="http://schemas.microsoft.com/office/drawing/2014/main" id="{9A78CD8E-44F3-4114-98A7-57382FFB4F29}"/>
                  </a:ext>
                </a:extLst>
              </p:cNvPr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4" name="Google Shape;405;p36">
                <a:extLst>
                  <a:ext uri="{FF2B5EF4-FFF2-40B4-BE49-F238E27FC236}">
                    <a16:creationId xmlns:a16="http://schemas.microsoft.com/office/drawing/2014/main" id="{108E7B55-3B96-4B74-82E2-E1B1C424A5FC}"/>
                  </a:ext>
                </a:extLst>
              </p:cNvPr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" name="Google Shape;406;p36">
                <a:extLst>
                  <a:ext uri="{FF2B5EF4-FFF2-40B4-BE49-F238E27FC236}">
                    <a16:creationId xmlns:a16="http://schemas.microsoft.com/office/drawing/2014/main" id="{BA8374DE-DFA0-48A1-A3A2-640A59818F45}"/>
                  </a:ext>
                </a:extLst>
              </p:cNvPr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" name="Google Shape;407;p36">
                <a:extLst>
                  <a:ext uri="{FF2B5EF4-FFF2-40B4-BE49-F238E27FC236}">
                    <a16:creationId xmlns:a16="http://schemas.microsoft.com/office/drawing/2014/main" id="{91B5C48D-898E-4F97-B463-86FF925B9563}"/>
                  </a:ext>
                </a:extLst>
              </p:cNvPr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7" name="Google Shape;408;p36">
                <a:extLst>
                  <a:ext uri="{FF2B5EF4-FFF2-40B4-BE49-F238E27FC236}">
                    <a16:creationId xmlns:a16="http://schemas.microsoft.com/office/drawing/2014/main" id="{8A32784A-506B-4A1F-B0B9-357CAF7A66E9}"/>
                  </a:ext>
                </a:extLst>
              </p:cNvPr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0" name="Google Shape;421;p36">
            <a:extLst>
              <a:ext uri="{FF2B5EF4-FFF2-40B4-BE49-F238E27FC236}">
                <a16:creationId xmlns:a16="http://schemas.microsoft.com/office/drawing/2014/main" id="{B1A12605-FDE2-47BC-8B97-EE74EFDFDE3F}"/>
              </a:ext>
            </a:extLst>
          </p:cNvPr>
          <p:cNvGrpSpPr/>
          <p:nvPr/>
        </p:nvGrpSpPr>
        <p:grpSpPr>
          <a:xfrm rot="1362545" flipH="1">
            <a:off x="1626333" y="294212"/>
            <a:ext cx="284440" cy="296111"/>
            <a:chOff x="2079900" y="3077638"/>
            <a:chExt cx="367775" cy="382800"/>
          </a:xfrm>
        </p:grpSpPr>
        <p:sp>
          <p:nvSpPr>
            <p:cNvPr id="41" name="Google Shape;422;p36">
              <a:extLst>
                <a:ext uri="{FF2B5EF4-FFF2-40B4-BE49-F238E27FC236}">
                  <a16:creationId xmlns:a16="http://schemas.microsoft.com/office/drawing/2014/main" id="{467ACAD8-7B65-498A-A9BA-82BB05BC2750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423;p36">
              <a:extLst>
                <a:ext uri="{FF2B5EF4-FFF2-40B4-BE49-F238E27FC236}">
                  <a16:creationId xmlns:a16="http://schemas.microsoft.com/office/drawing/2014/main" id="{F1011E76-EDD1-47C3-8174-C0FF38C1D04E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424;p36">
              <a:extLst>
                <a:ext uri="{FF2B5EF4-FFF2-40B4-BE49-F238E27FC236}">
                  <a16:creationId xmlns:a16="http://schemas.microsoft.com/office/drawing/2014/main" id="{E96DD6E0-41B5-43D9-A54A-F4095DB5B060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425;p36">
              <a:extLst>
                <a:ext uri="{FF2B5EF4-FFF2-40B4-BE49-F238E27FC236}">
                  <a16:creationId xmlns:a16="http://schemas.microsoft.com/office/drawing/2014/main" id="{34AC5FD9-F601-4482-8977-8A4B1B5FFDA3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4964C40F-EF4A-4BD0-84FC-5683E3346EC1}"/>
              </a:ext>
            </a:extLst>
          </p:cNvPr>
          <p:cNvSpPr/>
          <p:nvPr/>
        </p:nvSpPr>
        <p:spPr>
          <a:xfrm>
            <a:off x="404099" y="1014739"/>
            <a:ext cx="867252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800" b="1" cap="none" spc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ll" panose="02040603050506020204" pitchFamily="18" charset="0"/>
              </a:rPr>
              <a:t>KHOA HỌC</a:t>
            </a:r>
          </a:p>
          <a:p>
            <a:pPr algn="ctr"/>
            <a:r>
              <a:rPr lang="vi-VN" sz="8800" b="1" cap="none" spc="0">
                <a:ln w="38100" cmpd="sng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ell" panose="02040603050506020204" pitchFamily="18" charset="0"/>
              </a:rPr>
              <a:t>LỚP 5</a:t>
            </a:r>
            <a:endParaRPr lang="en-US" sz="8800" b="1" cap="none" spc="0" dirty="0">
              <a:ln w="38100" cmpd="sng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Bell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39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7445606" y="192811"/>
            <a:ext cx="661771" cy="680768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8337508" y="689422"/>
            <a:ext cx="641652" cy="668105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1793990" y="4411704"/>
            <a:ext cx="371396" cy="375435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D27ADE7-E696-4336-B98D-ED1C09F692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24" r="18195" b="48855"/>
          <a:stretch/>
        </p:blipFill>
        <p:spPr>
          <a:xfrm flipH="1">
            <a:off x="3890000" y="-546299"/>
            <a:ext cx="5705078" cy="5689799"/>
          </a:xfrm>
          <a:prstGeom prst="rect">
            <a:avLst/>
          </a:prstGeom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161D797A-A10A-42EA-8F0C-A7F6B9F82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154" y="1788429"/>
            <a:ext cx="5804034" cy="298907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CB3587C-CA5B-4CDF-B579-34EE8326B9A4}"/>
              </a:ext>
            </a:extLst>
          </p:cNvPr>
          <p:cNvSpPr txBox="1"/>
          <p:nvPr/>
        </p:nvSpPr>
        <p:spPr>
          <a:xfrm>
            <a:off x="906034" y="2443371"/>
            <a:ext cx="431542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360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Em hãy kể một số đồ dùng làm bằng Nhôm ?</a:t>
            </a:r>
            <a:endParaRPr lang="en-US" sz="360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Flamenc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83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892802" y="165976"/>
            <a:ext cx="7336788" cy="1051438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8"/>
          <p:cNvGrpSpPr/>
          <p:nvPr/>
        </p:nvGrpSpPr>
        <p:grpSpPr>
          <a:xfrm rot="-1765296">
            <a:off x="8349306" y="3072048"/>
            <a:ext cx="661771" cy="680768"/>
            <a:chOff x="2510200" y="3361463"/>
            <a:chExt cx="488700" cy="510950"/>
          </a:xfrm>
        </p:grpSpPr>
        <p:sp>
          <p:nvSpPr>
            <p:cNvPr id="524" name="Google Shape;524;p38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8"/>
          <p:cNvGrpSpPr/>
          <p:nvPr/>
        </p:nvGrpSpPr>
        <p:grpSpPr>
          <a:xfrm rot="632919">
            <a:off x="8294300" y="713645"/>
            <a:ext cx="641652" cy="668105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8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534" name="Google Shape;534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79B863A-AC2D-4000-A15A-024D5D1BAFF8}"/>
              </a:ext>
            </a:extLst>
          </p:cNvPr>
          <p:cNvSpPr txBox="1"/>
          <p:nvPr/>
        </p:nvSpPr>
        <p:spPr>
          <a:xfrm>
            <a:off x="2049978" y="383557"/>
            <a:ext cx="70059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3600">
                <a:ln w="0"/>
                <a:solidFill>
                  <a:srgbClr val="FFB42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Đồ dùng nhà bếp và sinh hoạt</a:t>
            </a:r>
            <a:endParaRPr lang="en-US" sz="3600">
              <a:ln w="0"/>
              <a:solidFill>
                <a:srgbClr val="FFB42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Flamenc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Hình ảnh 2">
            <a:extLst>
              <a:ext uri="{FF2B5EF4-FFF2-40B4-BE49-F238E27FC236}">
                <a16:creationId xmlns:a16="http://schemas.microsoft.com/office/drawing/2014/main" id="{BB27EE10-9BC0-4D0E-9A81-A5EAA1074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333" y="1587989"/>
            <a:ext cx="2411453" cy="32547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Hình ảnh 3">
            <a:extLst>
              <a:ext uri="{FF2B5EF4-FFF2-40B4-BE49-F238E27FC236}">
                <a16:creationId xmlns:a16="http://schemas.microsoft.com/office/drawing/2014/main" id="{2A7A5856-B6F8-487D-AB4C-234901653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3241" y="3417884"/>
            <a:ext cx="1385863" cy="1385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Hình ảnh 4">
            <a:extLst>
              <a:ext uri="{FF2B5EF4-FFF2-40B4-BE49-F238E27FC236}">
                <a16:creationId xmlns:a16="http://schemas.microsoft.com/office/drawing/2014/main" id="{3642259B-5436-4C31-9C3B-C50E72C0A0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684" y="3431949"/>
            <a:ext cx="1385863" cy="1385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ùng nồi nhôm nấu ăn có gây hại cho sức khoẻ? | VTV.VN">
            <a:extLst>
              <a:ext uri="{FF2B5EF4-FFF2-40B4-BE49-F238E27FC236}">
                <a16:creationId xmlns:a16="http://schemas.microsoft.com/office/drawing/2014/main" id="{F0FB12AF-1AF0-4A18-8DB2-112F7456F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86" y="1652064"/>
            <a:ext cx="1711242" cy="1404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a vá sạn bằng nhựa, gỗ hay inox, nhôm để sử dụng hàng ngày?">
            <a:extLst>
              <a:ext uri="{FF2B5EF4-FFF2-40B4-BE49-F238E27FC236}">
                <a16:creationId xmlns:a16="http://schemas.microsoft.com/office/drawing/2014/main" id="{BF11B785-99B5-40BA-AB28-7DEA2CFE0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25" y="1637935"/>
            <a:ext cx="2270543" cy="1414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ẢO NHÔM SÂU LÒNG-NHÔM GÒ SIZE 40X47CM | Lazada.vn">
            <a:extLst>
              <a:ext uri="{FF2B5EF4-FFF2-40B4-BE49-F238E27FC236}">
                <a16:creationId xmlns:a16="http://schemas.microsoft.com/office/drawing/2014/main" id="{E9E864DD-AAB3-4AB1-87EE-2788208E2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385" y="3434470"/>
            <a:ext cx="2508193" cy="13458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ộ 6 lon nhôm làm đá cao 7cm - 42.000đ">
            <a:extLst>
              <a:ext uri="{FF2B5EF4-FFF2-40B4-BE49-F238E27FC236}">
                <a16:creationId xmlns:a16="http://schemas.microsoft.com/office/drawing/2014/main" id="{22D7F334-239B-42BF-BF24-8CFB8E3FA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603" y="1637935"/>
            <a:ext cx="1404097" cy="1404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892802" y="165976"/>
            <a:ext cx="7336788" cy="1051438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3" name="Google Shape;523;p38"/>
          <p:cNvGrpSpPr/>
          <p:nvPr/>
        </p:nvGrpSpPr>
        <p:grpSpPr>
          <a:xfrm rot="-1765296">
            <a:off x="8349306" y="3072048"/>
            <a:ext cx="661771" cy="680768"/>
            <a:chOff x="2510200" y="3361463"/>
            <a:chExt cx="488700" cy="510950"/>
          </a:xfrm>
        </p:grpSpPr>
        <p:sp>
          <p:nvSpPr>
            <p:cNvPr id="524" name="Google Shape;524;p38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8"/>
          <p:cNvGrpSpPr/>
          <p:nvPr/>
        </p:nvGrpSpPr>
        <p:grpSpPr>
          <a:xfrm rot="632919">
            <a:off x="8294300" y="713645"/>
            <a:ext cx="641652" cy="668105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3" name="Google Shape;533;p38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534" name="Google Shape;534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79B863A-AC2D-4000-A15A-024D5D1BAFF8}"/>
              </a:ext>
            </a:extLst>
          </p:cNvPr>
          <p:cNvSpPr txBox="1"/>
          <p:nvPr/>
        </p:nvSpPr>
        <p:spPr>
          <a:xfrm>
            <a:off x="1066984" y="153532"/>
            <a:ext cx="700593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>
                <a:ln w="0"/>
                <a:solidFill>
                  <a:srgbClr val="FFB42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Làm cần ăng ten và</a:t>
            </a:r>
          </a:p>
          <a:p>
            <a:pPr algn="ctr"/>
            <a:r>
              <a:rPr lang="vi-VN" sz="3200">
                <a:ln w="0"/>
                <a:solidFill>
                  <a:srgbClr val="FFB42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một số dụng cụ máy móc.</a:t>
            </a:r>
          </a:p>
        </p:txBody>
      </p:sp>
      <p:pic>
        <p:nvPicPr>
          <p:cNvPr id="2" name="Picture 2" descr="Tìm hiểu về tính năng và bảng giá giá rẻ, chất lượng của các loại anten">
            <a:extLst>
              <a:ext uri="{FF2B5EF4-FFF2-40B4-BE49-F238E27FC236}">
                <a16:creationId xmlns:a16="http://schemas.microsoft.com/office/drawing/2014/main" id="{B1138378-9ED1-4F2B-AD2E-2AC59336E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795" y="2104946"/>
            <a:ext cx="3570517" cy="1724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Dvb-t/dvb-t2 Ăng Ten Ngoài Trời Hdtv Kỹ Thuật Số Yagi Antenna Atsc/isdb-t  Tương Thích Mô Hình Không Có. Hd-2612c - Buy Tv Antenna,Thu Truyền  Hình,Yagi Ăng-ten Product on Alibaba.com">
            <a:extLst>
              <a:ext uri="{FF2B5EF4-FFF2-40B4-BE49-F238E27FC236}">
                <a16:creationId xmlns:a16="http://schemas.microsoft.com/office/drawing/2014/main" id="{5A86A487-34CB-4086-AD6E-89FEE62BA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17" y="1711758"/>
            <a:ext cx="2668554" cy="26685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21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892802" y="165976"/>
            <a:ext cx="7336788" cy="1051438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23" name="Google Shape;523;p38"/>
          <p:cNvGrpSpPr/>
          <p:nvPr/>
        </p:nvGrpSpPr>
        <p:grpSpPr>
          <a:xfrm rot="-1765296">
            <a:off x="8307491" y="4142560"/>
            <a:ext cx="661771" cy="680768"/>
            <a:chOff x="2510200" y="3361463"/>
            <a:chExt cx="488700" cy="510950"/>
          </a:xfrm>
        </p:grpSpPr>
        <p:sp>
          <p:nvSpPr>
            <p:cNvPr id="524" name="Google Shape;524;p38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28" name="Google Shape;528;p38"/>
          <p:cNvGrpSpPr/>
          <p:nvPr/>
        </p:nvGrpSpPr>
        <p:grpSpPr>
          <a:xfrm rot="632919">
            <a:off x="8294300" y="713645"/>
            <a:ext cx="641652" cy="668105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33" name="Google Shape;533;p38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534" name="Google Shape;534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79B863A-AC2D-4000-A15A-024D5D1BAFF8}"/>
              </a:ext>
            </a:extLst>
          </p:cNvPr>
          <p:cNvSpPr txBox="1"/>
          <p:nvPr/>
        </p:nvSpPr>
        <p:spPr>
          <a:xfrm>
            <a:off x="1066984" y="153532"/>
            <a:ext cx="700593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>
                <a:ln w="0"/>
                <a:solidFill>
                  <a:srgbClr val="FFB42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Làm tay lái xe đạp, </a:t>
            </a:r>
          </a:p>
          <a:p>
            <a:pPr algn="ctr"/>
            <a:r>
              <a:rPr lang="vi-VN" sz="3200">
                <a:ln w="0"/>
                <a:solidFill>
                  <a:srgbClr val="FFB42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thang nhôm và cửa sổ.</a:t>
            </a:r>
          </a:p>
        </p:txBody>
      </p:sp>
      <p:pic>
        <p:nvPicPr>
          <p:cNvPr id="21" name="Picture 57" descr="20110110091212Tay_lai">
            <a:extLst>
              <a:ext uri="{FF2B5EF4-FFF2-40B4-BE49-F238E27FC236}">
                <a16:creationId xmlns:a16="http://schemas.microsoft.com/office/drawing/2014/main" id="{E8BB1D7E-753D-4D63-834A-F5A5C0202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1" y="1867613"/>
            <a:ext cx="2994678" cy="22601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ửa nhôm kính là gì? - AGC Việt Nam">
            <a:extLst>
              <a:ext uri="{FF2B5EF4-FFF2-40B4-BE49-F238E27FC236}">
                <a16:creationId xmlns:a16="http://schemas.microsoft.com/office/drawing/2014/main" id="{0C7061EC-F9AD-4977-B845-DA8F71D9E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34" y="1867613"/>
            <a:ext cx="2028825" cy="2257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ang nhôm rút Hàn quốc JALS-46 - META.vn">
            <a:extLst>
              <a:ext uri="{FF2B5EF4-FFF2-40B4-BE49-F238E27FC236}">
                <a16:creationId xmlns:a16="http://schemas.microsoft.com/office/drawing/2014/main" id="{47E2601B-3E31-4C1C-9F43-E5C3E7A40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69" y="1849599"/>
            <a:ext cx="2646900" cy="2257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7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892802" y="165976"/>
            <a:ext cx="7336788" cy="1051438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23" name="Google Shape;523;p38"/>
          <p:cNvGrpSpPr/>
          <p:nvPr/>
        </p:nvGrpSpPr>
        <p:grpSpPr>
          <a:xfrm rot="-1765296">
            <a:off x="8307491" y="4142560"/>
            <a:ext cx="661771" cy="680768"/>
            <a:chOff x="2510200" y="3361463"/>
            <a:chExt cx="488700" cy="510950"/>
          </a:xfrm>
        </p:grpSpPr>
        <p:sp>
          <p:nvSpPr>
            <p:cNvPr id="524" name="Google Shape;524;p38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28" name="Google Shape;528;p38"/>
          <p:cNvGrpSpPr/>
          <p:nvPr/>
        </p:nvGrpSpPr>
        <p:grpSpPr>
          <a:xfrm rot="632919">
            <a:off x="8294300" y="713645"/>
            <a:ext cx="641652" cy="668105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33" name="Google Shape;533;p38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534" name="Google Shape;534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79B863A-AC2D-4000-A15A-024D5D1BAFF8}"/>
              </a:ext>
            </a:extLst>
          </p:cNvPr>
          <p:cNvSpPr txBox="1"/>
          <p:nvPr/>
        </p:nvSpPr>
        <p:spPr>
          <a:xfrm>
            <a:off x="1066984" y="359533"/>
            <a:ext cx="700593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>
                <a:ln w="0"/>
                <a:solidFill>
                  <a:srgbClr val="FFB42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Làm vỏ của nhiều loại đồ hộp</a:t>
            </a:r>
          </a:p>
        </p:txBody>
      </p:sp>
      <p:pic>
        <p:nvPicPr>
          <p:cNvPr id="23" name="Hình ảnh 1">
            <a:extLst>
              <a:ext uri="{FF2B5EF4-FFF2-40B4-BE49-F238E27FC236}">
                <a16:creationId xmlns:a16="http://schemas.microsoft.com/office/drawing/2014/main" id="{D97397EF-8DF4-470F-88E9-1C568511A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619" y="1957712"/>
            <a:ext cx="4315269" cy="2517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Bao Bì Kim Loại (Lon Thiếc - Tincans) Giá Rẻ Nhất Tháng 11/2021">
            <a:extLst>
              <a:ext uri="{FF2B5EF4-FFF2-40B4-BE49-F238E27FC236}">
                <a16:creationId xmlns:a16="http://schemas.microsoft.com/office/drawing/2014/main" id="{2C174481-4D76-4D7D-9527-FBD3A3D19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2" y="1971462"/>
            <a:ext cx="3258552" cy="25088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89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892802" y="165976"/>
            <a:ext cx="7336788" cy="1051438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23" name="Google Shape;523;p38"/>
          <p:cNvGrpSpPr/>
          <p:nvPr/>
        </p:nvGrpSpPr>
        <p:grpSpPr>
          <a:xfrm rot="-1765296">
            <a:off x="8307491" y="4142560"/>
            <a:ext cx="661771" cy="680768"/>
            <a:chOff x="2510200" y="3361463"/>
            <a:chExt cx="488700" cy="510950"/>
          </a:xfrm>
        </p:grpSpPr>
        <p:sp>
          <p:nvSpPr>
            <p:cNvPr id="524" name="Google Shape;524;p38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28" name="Google Shape;528;p38"/>
          <p:cNvGrpSpPr/>
          <p:nvPr/>
        </p:nvGrpSpPr>
        <p:grpSpPr>
          <a:xfrm rot="632919">
            <a:off x="8294300" y="713645"/>
            <a:ext cx="641652" cy="668105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33" name="Google Shape;533;p38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534" name="Google Shape;534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79B863A-AC2D-4000-A15A-024D5D1BAFF8}"/>
              </a:ext>
            </a:extLst>
          </p:cNvPr>
          <p:cNvSpPr txBox="1"/>
          <p:nvPr/>
        </p:nvSpPr>
        <p:spPr>
          <a:xfrm>
            <a:off x="1067844" y="331808"/>
            <a:ext cx="70059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2400">
                <a:ln w="0"/>
                <a:solidFill>
                  <a:srgbClr val="FFB42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Một số bộ phận của các phương tiện giao thông: </a:t>
            </a:r>
          </a:p>
          <a:p>
            <a:pPr algn="ctr"/>
            <a:r>
              <a:rPr lang="vi-VN" sz="2400">
                <a:ln w="0"/>
                <a:solidFill>
                  <a:srgbClr val="FFB42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tàu hoả, ô tô, máy bay, tàu thuỷ, tên lửa …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229842-DEDB-4F46-9B0F-C93537518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36" y="1517225"/>
            <a:ext cx="2575619" cy="19317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Những sai lầm lớn khi bảo dưỡng xe ô tô 2021">
            <a:extLst>
              <a:ext uri="{FF2B5EF4-FFF2-40B4-BE49-F238E27FC236}">
                <a16:creationId xmlns:a16="http://schemas.microsoft.com/office/drawing/2014/main" id="{7A96D07B-D00E-4C73-9427-89B2E2557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05" y="3157482"/>
            <a:ext cx="2426723" cy="1820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D60E3E-6A00-4984-B260-82BFF2E3FD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85" y="1517225"/>
            <a:ext cx="2669001" cy="20017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Hình ảnh 3">
            <a:extLst>
              <a:ext uri="{FF2B5EF4-FFF2-40B4-BE49-F238E27FC236}">
                <a16:creationId xmlns:a16="http://schemas.microsoft.com/office/drawing/2014/main" id="{E187666E-4781-4130-BA2E-8DE429C195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9517" y="3127427"/>
            <a:ext cx="2262025" cy="1820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44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" name="Google Shape;544;p39"/>
          <p:cNvGrpSpPr/>
          <p:nvPr/>
        </p:nvGrpSpPr>
        <p:grpSpPr>
          <a:xfrm rot="1790415">
            <a:off x="219131" y="3780428"/>
            <a:ext cx="1262614" cy="1129518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97753" y="3483987"/>
            <a:ext cx="322982" cy="326452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7445606" y="192811"/>
            <a:ext cx="661771" cy="680768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1793990" y="4411704"/>
            <a:ext cx="371396" cy="375435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EA8C2D7E-6DBF-48DD-9B11-64A574C0BE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24" r="18195" b="48855"/>
          <a:stretch/>
        </p:blipFill>
        <p:spPr>
          <a:xfrm flipH="1">
            <a:off x="3898803" y="-546299"/>
            <a:ext cx="5705078" cy="5689799"/>
          </a:xfrm>
          <a:prstGeom prst="rect">
            <a:avLst/>
          </a:prstGeom>
        </p:spPr>
      </p:pic>
      <p:sp>
        <p:nvSpPr>
          <p:cNvPr id="542" name="Google Shape;542;p39"/>
          <p:cNvSpPr/>
          <p:nvPr/>
        </p:nvSpPr>
        <p:spPr>
          <a:xfrm>
            <a:off x="-109979" y="240067"/>
            <a:ext cx="4921068" cy="372919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" name="Text Box 2">
            <a:extLst>
              <a:ext uri="{FF2B5EF4-FFF2-40B4-BE49-F238E27FC236}">
                <a16:creationId xmlns:a16="http://schemas.microsoft.com/office/drawing/2014/main" id="{E9ECB044-45C6-4B9E-AFFB-91A8A0EE5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06" y="1028722"/>
            <a:ext cx="399356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Nhôm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rãi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bếp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xoong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chảo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mâm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thau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thìa</a:t>
            </a:r>
            <a:r>
              <a:rPr lang="en-US" altLang="vi-VN" sz="2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,…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vỏ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hộp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;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khung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cửa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giao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tàu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hoả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, ô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tô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máy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bay,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tàu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thuỷ</a:t>
            </a:r>
            <a:r>
              <a:rPr lang="en-US" altLang="vi-VN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47" name="Text Box 35">
            <a:extLst>
              <a:ext uri="{FF2B5EF4-FFF2-40B4-BE49-F238E27FC236}">
                <a16:creationId xmlns:a16="http://schemas.microsoft.com/office/drawing/2014/main" id="{9D8317DA-11E9-4D5C-B7AD-F77CB153E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468" y="670356"/>
            <a:ext cx="3751369" cy="33855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B4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Guanine" panose="02040603050506020204" pitchFamily="18" charset="0"/>
                <a:cs typeface="Times New Roman" pitchFamily="18" charset="0"/>
              </a:rPr>
              <a:t> MỘT SỐ ĐỒ DÙNG BẰNG NHÔM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B4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Guanine" panose="0204060305050602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6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42"/>
          <p:cNvGrpSpPr/>
          <p:nvPr/>
        </p:nvGrpSpPr>
        <p:grpSpPr>
          <a:xfrm rot="-632919" flipH="1">
            <a:off x="55734" y="53087"/>
            <a:ext cx="641652" cy="668105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Google Shape;637;p41">
            <a:extLst>
              <a:ext uri="{FF2B5EF4-FFF2-40B4-BE49-F238E27FC236}">
                <a16:creationId xmlns:a16="http://schemas.microsoft.com/office/drawing/2014/main" id="{2D7F98F1-9652-449E-B13D-51D43F8534A3}"/>
              </a:ext>
            </a:extLst>
          </p:cNvPr>
          <p:cNvSpPr/>
          <p:nvPr/>
        </p:nvSpPr>
        <p:spPr>
          <a:xfrm>
            <a:off x="346412" y="1030335"/>
            <a:ext cx="7742017" cy="279991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 w="76200">
            <a:solidFill>
              <a:srgbClr val="FF6B7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D554C-63AB-40D5-B501-24DFAAB06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710" y="2115361"/>
            <a:ext cx="3257202" cy="3257202"/>
          </a:xfrm>
          <a:prstGeom prst="rect">
            <a:avLst/>
          </a:prstGeom>
        </p:spPr>
      </p:pic>
      <p:sp>
        <p:nvSpPr>
          <p:cNvPr id="18" name="Text Box 3">
            <a:hlinkClick r:id="rId4" action="ppaction://hlinksldjump"/>
            <a:extLst>
              <a:ext uri="{FF2B5EF4-FFF2-40B4-BE49-F238E27FC236}">
                <a16:creationId xmlns:a16="http://schemas.microsoft.com/office/drawing/2014/main" id="{D4EC1808-22EB-48D0-A6D8-9FD396389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47" y="1567638"/>
            <a:ext cx="7622310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vi-VN" altLang="en-US" sz="4400" b="1">
                <a:solidFill>
                  <a:srgbClr val="FF6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Tìm hiểu</a:t>
            </a:r>
          </a:p>
          <a:p>
            <a:pPr algn="ctr">
              <a:spcBef>
                <a:spcPts val="600"/>
              </a:spcBef>
            </a:pPr>
            <a:r>
              <a:rPr lang="vi-VN" altLang="en-US" sz="4400" b="1">
                <a:solidFill>
                  <a:srgbClr val="FF6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tính chất của nhôm</a:t>
            </a:r>
            <a:endParaRPr lang="en-US" altLang="en-US" sz="4400" b="1" dirty="0">
              <a:solidFill>
                <a:srgbClr val="FF6B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0788DC7-D5A3-4DF5-B0C0-8F2619E9C7A3}"/>
              </a:ext>
            </a:extLst>
          </p:cNvPr>
          <p:cNvSpPr/>
          <p:nvPr/>
        </p:nvSpPr>
        <p:spPr>
          <a:xfrm>
            <a:off x="3662069" y="300825"/>
            <a:ext cx="1193800" cy="1193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6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94117A1-2B11-4B49-BE84-19EE2C0AD7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363" y="393535"/>
            <a:ext cx="753211" cy="100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4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42"/>
          <p:cNvGrpSpPr/>
          <p:nvPr/>
        </p:nvGrpSpPr>
        <p:grpSpPr>
          <a:xfrm rot="-632919" flipH="1">
            <a:off x="55734" y="53087"/>
            <a:ext cx="641652" cy="668105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CF66EA6-7807-4BD7-BDAC-5DF5AA0833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24" r="18195" b="48855"/>
          <a:stretch/>
        </p:blipFill>
        <p:spPr>
          <a:xfrm flipH="1">
            <a:off x="3898803" y="-546299"/>
            <a:ext cx="5705078" cy="5689799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9CB896EA-F7A9-47D3-9582-01BCBB4F4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154" y="1788429"/>
            <a:ext cx="5804034" cy="29890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819038-6235-4D6D-9008-82DA1F8C3F1F}"/>
              </a:ext>
            </a:extLst>
          </p:cNvPr>
          <p:cNvSpPr txBox="1"/>
          <p:nvPr/>
        </p:nvSpPr>
        <p:spPr>
          <a:xfrm>
            <a:off x="906034" y="2443371"/>
            <a:ext cx="431542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Nhôm có những</a:t>
            </a:r>
          </a:p>
          <a:p>
            <a:pPr algn="ctr"/>
            <a:r>
              <a:rPr lang="vi-VN" sz="360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tính chất gì ?</a:t>
            </a:r>
            <a:endParaRPr lang="en-US" sz="360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Flamenc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9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892802" y="165976"/>
            <a:ext cx="7336788" cy="1051438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38"/>
          <p:cNvGrpSpPr/>
          <p:nvPr/>
        </p:nvGrpSpPr>
        <p:grpSpPr>
          <a:xfrm rot="632919">
            <a:off x="8294300" y="713645"/>
            <a:ext cx="641652" cy="668105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79B863A-AC2D-4000-A15A-024D5D1BAFF8}"/>
              </a:ext>
            </a:extLst>
          </p:cNvPr>
          <p:cNvSpPr txBox="1"/>
          <p:nvPr/>
        </p:nvSpPr>
        <p:spPr>
          <a:xfrm>
            <a:off x="1937628" y="373451"/>
            <a:ext cx="70059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3600">
                <a:ln w="0"/>
                <a:solidFill>
                  <a:srgbClr val="FFB42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Có màu trắng bạc, có ánh kim</a:t>
            </a:r>
            <a:endParaRPr lang="pl-PL" sz="3600">
              <a:ln w="0"/>
              <a:solidFill>
                <a:srgbClr val="FFB42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Flamenc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98786DB0-B10B-4D94-B184-41319FBF4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94" y="1434839"/>
            <a:ext cx="4414786" cy="34394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oogle Shape;523;p38">
            <a:extLst>
              <a:ext uri="{FF2B5EF4-FFF2-40B4-BE49-F238E27FC236}">
                <a16:creationId xmlns:a16="http://schemas.microsoft.com/office/drawing/2014/main" id="{6A91E7CC-1CDC-4063-9B57-D9307C3339DB}"/>
              </a:ext>
            </a:extLst>
          </p:cNvPr>
          <p:cNvGrpSpPr/>
          <p:nvPr/>
        </p:nvGrpSpPr>
        <p:grpSpPr>
          <a:xfrm rot="-1765296">
            <a:off x="8349306" y="3072048"/>
            <a:ext cx="661771" cy="680768"/>
            <a:chOff x="2510200" y="3361463"/>
            <a:chExt cx="488700" cy="510950"/>
          </a:xfrm>
        </p:grpSpPr>
        <p:sp>
          <p:nvSpPr>
            <p:cNvPr id="29" name="Google Shape;524;p38">
              <a:extLst>
                <a:ext uri="{FF2B5EF4-FFF2-40B4-BE49-F238E27FC236}">
                  <a16:creationId xmlns:a16="http://schemas.microsoft.com/office/drawing/2014/main" id="{F0140AB2-40D9-44EB-B432-27618DE0D7F6}"/>
                </a:ext>
              </a:extLst>
            </p:cNvPr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5;p38">
              <a:extLst>
                <a:ext uri="{FF2B5EF4-FFF2-40B4-BE49-F238E27FC236}">
                  <a16:creationId xmlns:a16="http://schemas.microsoft.com/office/drawing/2014/main" id="{4166DDAE-C955-42FA-B6EA-1C114D42EBB0}"/>
                </a:ext>
              </a:extLst>
            </p:cNvPr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6;p38">
              <a:extLst>
                <a:ext uri="{FF2B5EF4-FFF2-40B4-BE49-F238E27FC236}">
                  <a16:creationId xmlns:a16="http://schemas.microsoft.com/office/drawing/2014/main" id="{32715C59-4FAD-48DA-B9FC-7D4478DD4BD7}"/>
                </a:ext>
              </a:extLst>
            </p:cNvPr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7;p38">
              <a:extLst>
                <a:ext uri="{FF2B5EF4-FFF2-40B4-BE49-F238E27FC236}">
                  <a16:creationId xmlns:a16="http://schemas.microsoft.com/office/drawing/2014/main" id="{A16299E7-B47A-4A3B-983A-4C1EE3DE6CCC}"/>
                </a:ext>
              </a:extLst>
            </p:cNvPr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528;p38">
            <a:extLst>
              <a:ext uri="{FF2B5EF4-FFF2-40B4-BE49-F238E27FC236}">
                <a16:creationId xmlns:a16="http://schemas.microsoft.com/office/drawing/2014/main" id="{534EC3C6-BF08-432E-9558-52BAC4E34D9F}"/>
              </a:ext>
            </a:extLst>
          </p:cNvPr>
          <p:cNvGrpSpPr/>
          <p:nvPr/>
        </p:nvGrpSpPr>
        <p:grpSpPr>
          <a:xfrm rot="632919">
            <a:off x="1051507" y="3514536"/>
            <a:ext cx="641652" cy="668105"/>
            <a:chOff x="2079900" y="3077638"/>
            <a:chExt cx="367775" cy="382800"/>
          </a:xfrm>
        </p:grpSpPr>
        <p:sp>
          <p:nvSpPr>
            <p:cNvPr id="34" name="Google Shape;529;p38">
              <a:extLst>
                <a:ext uri="{FF2B5EF4-FFF2-40B4-BE49-F238E27FC236}">
                  <a16:creationId xmlns:a16="http://schemas.microsoft.com/office/drawing/2014/main" id="{9E942085-9A2B-4E16-9D2F-F11B47AE0240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0;p38">
              <a:extLst>
                <a:ext uri="{FF2B5EF4-FFF2-40B4-BE49-F238E27FC236}">
                  <a16:creationId xmlns:a16="http://schemas.microsoft.com/office/drawing/2014/main" id="{3819AD7B-676B-4FBE-9B0D-B51DDEFE1FFD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31;p38">
              <a:extLst>
                <a:ext uri="{FF2B5EF4-FFF2-40B4-BE49-F238E27FC236}">
                  <a16:creationId xmlns:a16="http://schemas.microsoft.com/office/drawing/2014/main" id="{FE921DD8-29D1-4FB8-BCAF-0318C2761A0A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32;p38">
              <a:extLst>
                <a:ext uri="{FF2B5EF4-FFF2-40B4-BE49-F238E27FC236}">
                  <a16:creationId xmlns:a16="http://schemas.microsoft.com/office/drawing/2014/main" id="{C39228AE-ECB1-4388-AEFE-23FF89D5F9B7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533;p38">
            <a:extLst>
              <a:ext uri="{FF2B5EF4-FFF2-40B4-BE49-F238E27FC236}">
                <a16:creationId xmlns:a16="http://schemas.microsoft.com/office/drawing/2014/main" id="{06EC24E0-D5D3-43F8-AE39-77B8FE331853}"/>
              </a:ext>
            </a:extLst>
          </p:cNvPr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39" name="Google Shape;534;p38">
              <a:extLst>
                <a:ext uri="{FF2B5EF4-FFF2-40B4-BE49-F238E27FC236}">
                  <a16:creationId xmlns:a16="http://schemas.microsoft.com/office/drawing/2014/main" id="{E54A6474-E071-4737-9D73-C7FE65B3B008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35;p38">
              <a:extLst>
                <a:ext uri="{FF2B5EF4-FFF2-40B4-BE49-F238E27FC236}">
                  <a16:creationId xmlns:a16="http://schemas.microsoft.com/office/drawing/2014/main" id="{23E8FB33-D5A0-4293-918D-572CD3BC6FE0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36;p38">
              <a:extLst>
                <a:ext uri="{FF2B5EF4-FFF2-40B4-BE49-F238E27FC236}">
                  <a16:creationId xmlns:a16="http://schemas.microsoft.com/office/drawing/2014/main" id="{D54DFC8D-05D0-4B8A-AF49-0A978F9EACA0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7;p38">
              <a:extLst>
                <a:ext uri="{FF2B5EF4-FFF2-40B4-BE49-F238E27FC236}">
                  <a16:creationId xmlns:a16="http://schemas.microsoft.com/office/drawing/2014/main" id="{852F04ED-D3F5-4642-9B91-6C82C579859F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326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C565169-37F5-4346-8F53-5223F92ED0E2}"/>
              </a:ext>
            </a:extLst>
          </p:cNvPr>
          <p:cNvSpPr/>
          <p:nvPr/>
        </p:nvSpPr>
        <p:spPr>
          <a:xfrm>
            <a:off x="1959172" y="1738241"/>
            <a:ext cx="5342349" cy="13845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115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KHỞI</a:t>
            </a:r>
            <a:r>
              <a:rPr lang="en-US" sz="115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 ĐỘNG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892802" y="165976"/>
            <a:ext cx="7336788" cy="1051438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38"/>
          <p:cNvGrpSpPr/>
          <p:nvPr/>
        </p:nvGrpSpPr>
        <p:grpSpPr>
          <a:xfrm rot="632919">
            <a:off x="8294300" y="713645"/>
            <a:ext cx="641652" cy="668105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79B863A-AC2D-4000-A15A-024D5D1BAFF8}"/>
              </a:ext>
            </a:extLst>
          </p:cNvPr>
          <p:cNvSpPr txBox="1"/>
          <p:nvPr/>
        </p:nvSpPr>
        <p:spPr>
          <a:xfrm>
            <a:off x="1937628" y="373451"/>
            <a:ext cx="70059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3600">
                <a:ln w="0"/>
                <a:solidFill>
                  <a:srgbClr val="FFB42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Có thể kéo thành sợi, dát mỏng</a:t>
            </a:r>
            <a:endParaRPr lang="pl-PL" sz="3600">
              <a:ln w="0"/>
              <a:solidFill>
                <a:srgbClr val="FFB42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Flamenc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oogle Shape;523;p38">
            <a:extLst>
              <a:ext uri="{FF2B5EF4-FFF2-40B4-BE49-F238E27FC236}">
                <a16:creationId xmlns:a16="http://schemas.microsoft.com/office/drawing/2014/main" id="{6A91E7CC-1CDC-4063-9B57-D9307C3339DB}"/>
              </a:ext>
            </a:extLst>
          </p:cNvPr>
          <p:cNvGrpSpPr/>
          <p:nvPr/>
        </p:nvGrpSpPr>
        <p:grpSpPr>
          <a:xfrm rot="-1765296">
            <a:off x="8349306" y="3072048"/>
            <a:ext cx="661771" cy="680768"/>
            <a:chOff x="2510200" y="3361463"/>
            <a:chExt cx="488700" cy="510950"/>
          </a:xfrm>
        </p:grpSpPr>
        <p:sp>
          <p:nvSpPr>
            <p:cNvPr id="29" name="Google Shape;524;p38">
              <a:extLst>
                <a:ext uri="{FF2B5EF4-FFF2-40B4-BE49-F238E27FC236}">
                  <a16:creationId xmlns:a16="http://schemas.microsoft.com/office/drawing/2014/main" id="{F0140AB2-40D9-44EB-B432-27618DE0D7F6}"/>
                </a:ext>
              </a:extLst>
            </p:cNvPr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5;p38">
              <a:extLst>
                <a:ext uri="{FF2B5EF4-FFF2-40B4-BE49-F238E27FC236}">
                  <a16:creationId xmlns:a16="http://schemas.microsoft.com/office/drawing/2014/main" id="{4166DDAE-C955-42FA-B6EA-1C114D42EBB0}"/>
                </a:ext>
              </a:extLst>
            </p:cNvPr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6;p38">
              <a:extLst>
                <a:ext uri="{FF2B5EF4-FFF2-40B4-BE49-F238E27FC236}">
                  <a16:creationId xmlns:a16="http://schemas.microsoft.com/office/drawing/2014/main" id="{32715C59-4FAD-48DA-B9FC-7D4478DD4BD7}"/>
                </a:ext>
              </a:extLst>
            </p:cNvPr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7;p38">
              <a:extLst>
                <a:ext uri="{FF2B5EF4-FFF2-40B4-BE49-F238E27FC236}">
                  <a16:creationId xmlns:a16="http://schemas.microsoft.com/office/drawing/2014/main" id="{A16299E7-B47A-4A3B-983A-4C1EE3DE6CCC}"/>
                </a:ext>
              </a:extLst>
            </p:cNvPr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528;p38">
            <a:extLst>
              <a:ext uri="{FF2B5EF4-FFF2-40B4-BE49-F238E27FC236}">
                <a16:creationId xmlns:a16="http://schemas.microsoft.com/office/drawing/2014/main" id="{534EC3C6-BF08-432E-9558-52BAC4E34D9F}"/>
              </a:ext>
            </a:extLst>
          </p:cNvPr>
          <p:cNvGrpSpPr/>
          <p:nvPr/>
        </p:nvGrpSpPr>
        <p:grpSpPr>
          <a:xfrm rot="632919">
            <a:off x="523489" y="2842618"/>
            <a:ext cx="641652" cy="668105"/>
            <a:chOff x="2079900" y="3077638"/>
            <a:chExt cx="367775" cy="382800"/>
          </a:xfrm>
        </p:grpSpPr>
        <p:sp>
          <p:nvSpPr>
            <p:cNvPr id="34" name="Google Shape;529;p38">
              <a:extLst>
                <a:ext uri="{FF2B5EF4-FFF2-40B4-BE49-F238E27FC236}">
                  <a16:creationId xmlns:a16="http://schemas.microsoft.com/office/drawing/2014/main" id="{9E942085-9A2B-4E16-9D2F-F11B47AE0240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0;p38">
              <a:extLst>
                <a:ext uri="{FF2B5EF4-FFF2-40B4-BE49-F238E27FC236}">
                  <a16:creationId xmlns:a16="http://schemas.microsoft.com/office/drawing/2014/main" id="{3819AD7B-676B-4FBE-9B0D-B51DDEFE1FFD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31;p38">
              <a:extLst>
                <a:ext uri="{FF2B5EF4-FFF2-40B4-BE49-F238E27FC236}">
                  <a16:creationId xmlns:a16="http://schemas.microsoft.com/office/drawing/2014/main" id="{FE921DD8-29D1-4FB8-BCAF-0318C2761A0A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32;p38">
              <a:extLst>
                <a:ext uri="{FF2B5EF4-FFF2-40B4-BE49-F238E27FC236}">
                  <a16:creationId xmlns:a16="http://schemas.microsoft.com/office/drawing/2014/main" id="{C39228AE-ECB1-4388-AEFE-23FF89D5F9B7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533;p38">
            <a:extLst>
              <a:ext uri="{FF2B5EF4-FFF2-40B4-BE49-F238E27FC236}">
                <a16:creationId xmlns:a16="http://schemas.microsoft.com/office/drawing/2014/main" id="{06EC24E0-D5D3-43F8-AE39-77B8FE331853}"/>
              </a:ext>
            </a:extLst>
          </p:cNvPr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39" name="Google Shape;534;p38">
              <a:extLst>
                <a:ext uri="{FF2B5EF4-FFF2-40B4-BE49-F238E27FC236}">
                  <a16:creationId xmlns:a16="http://schemas.microsoft.com/office/drawing/2014/main" id="{E54A6474-E071-4737-9D73-C7FE65B3B008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35;p38">
              <a:extLst>
                <a:ext uri="{FF2B5EF4-FFF2-40B4-BE49-F238E27FC236}">
                  <a16:creationId xmlns:a16="http://schemas.microsoft.com/office/drawing/2014/main" id="{23E8FB33-D5A0-4293-918D-572CD3BC6FE0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36;p38">
              <a:extLst>
                <a:ext uri="{FF2B5EF4-FFF2-40B4-BE49-F238E27FC236}">
                  <a16:creationId xmlns:a16="http://schemas.microsoft.com/office/drawing/2014/main" id="{D54DFC8D-05D0-4B8A-AF49-0A978F9EACA0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7;p38">
              <a:extLst>
                <a:ext uri="{FF2B5EF4-FFF2-40B4-BE49-F238E27FC236}">
                  <a16:creationId xmlns:a16="http://schemas.microsoft.com/office/drawing/2014/main" id="{852F04ED-D3F5-4642-9B91-6C82C579859F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4">
            <a:extLst>
              <a:ext uri="{FF2B5EF4-FFF2-40B4-BE49-F238E27FC236}">
                <a16:creationId xmlns:a16="http://schemas.microsoft.com/office/drawing/2014/main" id="{D31CF131-D4F0-461A-B4DD-2210F03E4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23" y="1630532"/>
            <a:ext cx="2966147" cy="2966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>
            <a:extLst>
              <a:ext uri="{FF2B5EF4-FFF2-40B4-BE49-F238E27FC236}">
                <a16:creationId xmlns:a16="http://schemas.microsoft.com/office/drawing/2014/main" id="{7380BDB5-820E-42D4-BA9D-9F982850E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085" y="1630532"/>
            <a:ext cx="2915873" cy="29661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64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892802" y="165976"/>
            <a:ext cx="7336788" cy="1051438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8" name="Google Shape;528;p38"/>
          <p:cNvGrpSpPr/>
          <p:nvPr/>
        </p:nvGrpSpPr>
        <p:grpSpPr>
          <a:xfrm rot="632919">
            <a:off x="8294300" y="713645"/>
            <a:ext cx="641652" cy="668105"/>
            <a:chOff x="2079900" y="3077638"/>
            <a:chExt cx="367775" cy="382800"/>
          </a:xfrm>
        </p:grpSpPr>
        <p:sp>
          <p:nvSpPr>
            <p:cNvPr id="529" name="Google Shape;529;p3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79B863A-AC2D-4000-A15A-024D5D1BAFF8}"/>
              </a:ext>
            </a:extLst>
          </p:cNvPr>
          <p:cNvSpPr txBox="1"/>
          <p:nvPr/>
        </p:nvSpPr>
        <p:spPr>
          <a:xfrm>
            <a:off x="1672795" y="368909"/>
            <a:ext cx="700593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3600">
                <a:ln w="0"/>
                <a:solidFill>
                  <a:srgbClr val="FFB42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Dẫn điện được dùng làm dây điện</a:t>
            </a:r>
            <a:endParaRPr lang="pl-PL" sz="3600">
              <a:ln w="0"/>
              <a:solidFill>
                <a:srgbClr val="FFB428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Flamenc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oogle Shape;523;p38">
            <a:extLst>
              <a:ext uri="{FF2B5EF4-FFF2-40B4-BE49-F238E27FC236}">
                <a16:creationId xmlns:a16="http://schemas.microsoft.com/office/drawing/2014/main" id="{6A91E7CC-1CDC-4063-9B57-D9307C3339DB}"/>
              </a:ext>
            </a:extLst>
          </p:cNvPr>
          <p:cNvGrpSpPr/>
          <p:nvPr/>
        </p:nvGrpSpPr>
        <p:grpSpPr>
          <a:xfrm rot="-1765296">
            <a:off x="8349306" y="3072048"/>
            <a:ext cx="661771" cy="680768"/>
            <a:chOff x="2510200" y="3361463"/>
            <a:chExt cx="488700" cy="510950"/>
          </a:xfrm>
        </p:grpSpPr>
        <p:sp>
          <p:nvSpPr>
            <p:cNvPr id="29" name="Google Shape;524;p38">
              <a:extLst>
                <a:ext uri="{FF2B5EF4-FFF2-40B4-BE49-F238E27FC236}">
                  <a16:creationId xmlns:a16="http://schemas.microsoft.com/office/drawing/2014/main" id="{F0140AB2-40D9-44EB-B432-27618DE0D7F6}"/>
                </a:ext>
              </a:extLst>
            </p:cNvPr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25;p38">
              <a:extLst>
                <a:ext uri="{FF2B5EF4-FFF2-40B4-BE49-F238E27FC236}">
                  <a16:creationId xmlns:a16="http://schemas.microsoft.com/office/drawing/2014/main" id="{4166DDAE-C955-42FA-B6EA-1C114D42EBB0}"/>
                </a:ext>
              </a:extLst>
            </p:cNvPr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26;p38">
              <a:extLst>
                <a:ext uri="{FF2B5EF4-FFF2-40B4-BE49-F238E27FC236}">
                  <a16:creationId xmlns:a16="http://schemas.microsoft.com/office/drawing/2014/main" id="{32715C59-4FAD-48DA-B9FC-7D4478DD4BD7}"/>
                </a:ext>
              </a:extLst>
            </p:cNvPr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27;p38">
              <a:extLst>
                <a:ext uri="{FF2B5EF4-FFF2-40B4-BE49-F238E27FC236}">
                  <a16:creationId xmlns:a16="http://schemas.microsoft.com/office/drawing/2014/main" id="{A16299E7-B47A-4A3B-983A-4C1EE3DE6CCC}"/>
                </a:ext>
              </a:extLst>
            </p:cNvPr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528;p38">
            <a:extLst>
              <a:ext uri="{FF2B5EF4-FFF2-40B4-BE49-F238E27FC236}">
                <a16:creationId xmlns:a16="http://schemas.microsoft.com/office/drawing/2014/main" id="{534EC3C6-BF08-432E-9558-52BAC4E34D9F}"/>
              </a:ext>
            </a:extLst>
          </p:cNvPr>
          <p:cNvGrpSpPr/>
          <p:nvPr/>
        </p:nvGrpSpPr>
        <p:grpSpPr>
          <a:xfrm rot="632919">
            <a:off x="523489" y="2842618"/>
            <a:ext cx="641652" cy="668105"/>
            <a:chOff x="2079900" y="3077638"/>
            <a:chExt cx="367775" cy="382800"/>
          </a:xfrm>
        </p:grpSpPr>
        <p:sp>
          <p:nvSpPr>
            <p:cNvPr id="34" name="Google Shape;529;p38">
              <a:extLst>
                <a:ext uri="{FF2B5EF4-FFF2-40B4-BE49-F238E27FC236}">
                  <a16:creationId xmlns:a16="http://schemas.microsoft.com/office/drawing/2014/main" id="{9E942085-9A2B-4E16-9D2F-F11B47AE0240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30;p38">
              <a:extLst>
                <a:ext uri="{FF2B5EF4-FFF2-40B4-BE49-F238E27FC236}">
                  <a16:creationId xmlns:a16="http://schemas.microsoft.com/office/drawing/2014/main" id="{3819AD7B-676B-4FBE-9B0D-B51DDEFE1FFD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31;p38">
              <a:extLst>
                <a:ext uri="{FF2B5EF4-FFF2-40B4-BE49-F238E27FC236}">
                  <a16:creationId xmlns:a16="http://schemas.microsoft.com/office/drawing/2014/main" id="{FE921DD8-29D1-4FB8-BCAF-0318C2761A0A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32;p38">
              <a:extLst>
                <a:ext uri="{FF2B5EF4-FFF2-40B4-BE49-F238E27FC236}">
                  <a16:creationId xmlns:a16="http://schemas.microsoft.com/office/drawing/2014/main" id="{C39228AE-ECB1-4388-AEFE-23FF89D5F9B7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533;p38">
            <a:extLst>
              <a:ext uri="{FF2B5EF4-FFF2-40B4-BE49-F238E27FC236}">
                <a16:creationId xmlns:a16="http://schemas.microsoft.com/office/drawing/2014/main" id="{06EC24E0-D5D3-43F8-AE39-77B8FE331853}"/>
              </a:ext>
            </a:extLst>
          </p:cNvPr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39" name="Google Shape;534;p38">
              <a:extLst>
                <a:ext uri="{FF2B5EF4-FFF2-40B4-BE49-F238E27FC236}">
                  <a16:creationId xmlns:a16="http://schemas.microsoft.com/office/drawing/2014/main" id="{E54A6474-E071-4737-9D73-C7FE65B3B008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35;p38">
              <a:extLst>
                <a:ext uri="{FF2B5EF4-FFF2-40B4-BE49-F238E27FC236}">
                  <a16:creationId xmlns:a16="http://schemas.microsoft.com/office/drawing/2014/main" id="{23E8FB33-D5A0-4293-918D-572CD3BC6FE0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536;p38">
              <a:extLst>
                <a:ext uri="{FF2B5EF4-FFF2-40B4-BE49-F238E27FC236}">
                  <a16:creationId xmlns:a16="http://schemas.microsoft.com/office/drawing/2014/main" id="{D54DFC8D-05D0-4B8A-AF49-0A978F9EACA0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537;p38">
              <a:extLst>
                <a:ext uri="{FF2B5EF4-FFF2-40B4-BE49-F238E27FC236}">
                  <a16:creationId xmlns:a16="http://schemas.microsoft.com/office/drawing/2014/main" id="{852F04ED-D3F5-4642-9B91-6C82C579859F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" name="Picture 5">
            <a:extLst>
              <a:ext uri="{FF2B5EF4-FFF2-40B4-BE49-F238E27FC236}">
                <a16:creationId xmlns:a16="http://schemas.microsoft.com/office/drawing/2014/main" id="{7F81D46E-3E14-444B-8BD8-CA36E80B4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078" y="1444914"/>
            <a:ext cx="4589120" cy="34635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92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70">
            <a:extLst>
              <a:ext uri="{FF2B5EF4-FFF2-40B4-BE49-F238E27FC236}">
                <a16:creationId xmlns:a16="http://schemas.microsoft.com/office/drawing/2014/main" id="{01D87075-66E8-4936-8DB9-24FC1F3DE36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243485"/>
              </p:ext>
            </p:extLst>
          </p:nvPr>
        </p:nvGraphicFramePr>
        <p:xfrm>
          <a:off x="112712" y="225825"/>
          <a:ext cx="8839200" cy="4829561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56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Nhôm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Nhôm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85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B7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Nguồn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B7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B7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gốc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6B7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09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B7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Tính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6B7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6B7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6B7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84" name="Google Shape;684;p42"/>
          <p:cNvGrpSpPr/>
          <p:nvPr/>
        </p:nvGrpSpPr>
        <p:grpSpPr>
          <a:xfrm rot="-632919" flipH="1">
            <a:off x="16100" y="18170"/>
            <a:ext cx="564119" cy="54344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8357294" y="4536833"/>
            <a:ext cx="371396" cy="375435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Text Box 52">
            <a:extLst>
              <a:ext uri="{FF2B5EF4-FFF2-40B4-BE49-F238E27FC236}">
                <a16:creationId xmlns:a16="http://schemas.microsoft.com/office/drawing/2014/main" id="{54CD4601-B435-453F-BD21-E10343046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887" y="1170959"/>
            <a:ext cx="7162800" cy="4616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cs typeface="Times New Roman" pitchFamily="18" charset="0"/>
              </a:rPr>
              <a:t>-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cs typeface="Times New Roman" pitchFamily="18" charset="0"/>
              </a:rPr>
              <a:t>Được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cs typeface="Times New Roman" pitchFamily="18" charset="0"/>
              </a:rPr>
              <a:t>sản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cs typeface="Times New Roman" pitchFamily="18" charset="0"/>
              </a:rPr>
              <a:t>xuất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cs typeface="Times New Roman" pitchFamily="18" charset="0"/>
              </a:rPr>
              <a:t>từ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cs typeface="Times New Roman" pitchFamily="18" charset="0"/>
              </a:rPr>
              <a:t>quặng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cs typeface="Times New Roman" pitchFamily="18" charset="0"/>
              </a:rPr>
              <a:t>nhôm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/>
                <a:cs typeface="Times New Roman" pitchFamily="18" charset="0"/>
              </a:rPr>
              <a:t>.</a:t>
            </a:r>
          </a:p>
        </p:txBody>
      </p:sp>
      <p:sp>
        <p:nvSpPr>
          <p:cNvPr id="17" name="Text Box 55">
            <a:extLst>
              <a:ext uri="{FF2B5EF4-FFF2-40B4-BE49-F238E27FC236}">
                <a16:creationId xmlns:a16="http://schemas.microsoft.com/office/drawing/2014/main" id="{EAA653D7-A056-4762-B871-F9BC67DAC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4" y="4383465"/>
            <a:ext cx="41148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vi-VN" sz="2400" b="1">
                <a:solidFill>
                  <a:srgbClr val="00B0F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b="1">
                <a:solidFill>
                  <a:srgbClr val="00B0F0"/>
                </a:solidFill>
                <a:latin typeface="Times New Roman" panose="02020603050405020304" pitchFamily="18" charset="0"/>
              </a:rPr>
              <a:t>Dẫn điện, dẫn nhiệt tốt.</a:t>
            </a:r>
          </a:p>
        </p:txBody>
      </p:sp>
      <p:sp>
        <p:nvSpPr>
          <p:cNvPr id="18" name="Text Box 56">
            <a:extLst>
              <a:ext uri="{FF2B5EF4-FFF2-40B4-BE49-F238E27FC236}">
                <a16:creationId xmlns:a16="http://schemas.microsoft.com/office/drawing/2014/main" id="{FCC49419-B2D7-4578-B1BE-F73D21D30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4637" y="2300665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vi-VN" sz="2400" b="1">
                <a:solidFill>
                  <a:srgbClr val="00B0F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b="1">
                <a:solidFill>
                  <a:srgbClr val="00B0F0"/>
                </a:solidFill>
                <a:latin typeface="Times New Roman" panose="02020603050405020304" pitchFamily="18" charset="0"/>
              </a:rPr>
              <a:t>Có màu trắng bạc, có ánh kim.</a:t>
            </a:r>
          </a:p>
        </p:txBody>
      </p:sp>
      <p:sp>
        <p:nvSpPr>
          <p:cNvPr id="19" name="Text Box 57">
            <a:extLst>
              <a:ext uri="{FF2B5EF4-FFF2-40B4-BE49-F238E27FC236}">
                <a16:creationId xmlns:a16="http://schemas.microsoft.com/office/drawing/2014/main" id="{193F75A1-6964-4149-8CE5-406E0F6A5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4" y="2819778"/>
            <a:ext cx="3657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vi-VN" sz="2400" b="1">
                <a:solidFill>
                  <a:srgbClr val="00B0F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b="1">
                <a:solidFill>
                  <a:srgbClr val="00B0F0"/>
                </a:solidFill>
                <a:latin typeface="Times New Roman" panose="02020603050405020304" pitchFamily="18" charset="0"/>
              </a:rPr>
              <a:t>Nhẹ </a:t>
            </a:r>
            <a:r>
              <a:rPr lang="en-US" altLang="vi-VN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sắt</a:t>
            </a:r>
            <a:r>
              <a:rPr lang="en-US" altLang="vi-V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0" name="Text Box 58">
            <a:extLst>
              <a:ext uri="{FF2B5EF4-FFF2-40B4-BE49-F238E27FC236}">
                <a16:creationId xmlns:a16="http://schemas.microsoft.com/office/drawing/2014/main" id="{D1284D1C-1DBB-4BA4-99C0-48D76B427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887" y="3338890"/>
            <a:ext cx="52578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vi-VN" sz="2400" b="1">
                <a:solidFill>
                  <a:srgbClr val="00B0F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b="1">
                <a:solidFill>
                  <a:srgbClr val="00B0F0"/>
                </a:solidFill>
                <a:latin typeface="Times New Roman" panose="02020603050405020304" pitchFamily="18" charset="0"/>
              </a:rPr>
              <a:t>Có </a:t>
            </a:r>
            <a:r>
              <a:rPr lang="en-US" altLang="vi-VN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vi-V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sợi</a:t>
            </a:r>
            <a:r>
              <a:rPr lang="en-US" altLang="vi-V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dát</a:t>
            </a:r>
            <a:r>
              <a:rPr lang="en-US" altLang="vi-V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mỏng</a:t>
            </a:r>
            <a:r>
              <a:rPr lang="en-US" altLang="vi-VN" sz="2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1" name="Text Box 59">
            <a:extLst>
              <a:ext uri="{FF2B5EF4-FFF2-40B4-BE49-F238E27FC236}">
                <a16:creationId xmlns:a16="http://schemas.microsoft.com/office/drawing/2014/main" id="{22E14216-2169-4C92-AAB3-B52BD8C64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2412" y="3864353"/>
            <a:ext cx="6979703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vi-VN" sz="2400" b="1">
                <a:solidFill>
                  <a:srgbClr val="00B0F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b="1">
                <a:solidFill>
                  <a:srgbClr val="00B0F0"/>
                </a:solidFill>
                <a:latin typeface="Times New Roman" panose="02020603050405020304" pitchFamily="18" charset="0"/>
              </a:rPr>
              <a:t>Không bị gỉ nhưng có thể bị một số a-xít ăn mòn.</a:t>
            </a:r>
          </a:p>
        </p:txBody>
      </p:sp>
      <p:pic>
        <p:nvPicPr>
          <p:cNvPr id="22" name="Hình ảnh 1">
            <a:extLst>
              <a:ext uri="{FF2B5EF4-FFF2-40B4-BE49-F238E27FC236}">
                <a16:creationId xmlns:a16="http://schemas.microsoft.com/office/drawing/2014/main" id="{129EFCED-AF37-46AD-B122-9386D0811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88174" y="964697"/>
            <a:ext cx="1783614" cy="1101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910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42"/>
          <p:cNvGrpSpPr/>
          <p:nvPr/>
        </p:nvGrpSpPr>
        <p:grpSpPr>
          <a:xfrm rot="-632919" flipH="1">
            <a:off x="55734" y="53087"/>
            <a:ext cx="641652" cy="668105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Google Shape;637;p41">
            <a:extLst>
              <a:ext uri="{FF2B5EF4-FFF2-40B4-BE49-F238E27FC236}">
                <a16:creationId xmlns:a16="http://schemas.microsoft.com/office/drawing/2014/main" id="{2D7F98F1-9652-449E-B13D-51D43F8534A3}"/>
              </a:ext>
            </a:extLst>
          </p:cNvPr>
          <p:cNvSpPr/>
          <p:nvPr/>
        </p:nvSpPr>
        <p:spPr>
          <a:xfrm>
            <a:off x="346412" y="1030335"/>
            <a:ext cx="7742017" cy="279991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 w="76200">
            <a:solidFill>
              <a:srgbClr val="5CA0E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D554C-63AB-40D5-B501-24DFAAB06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710" y="2115361"/>
            <a:ext cx="3257202" cy="3257202"/>
          </a:xfrm>
          <a:prstGeom prst="rect">
            <a:avLst/>
          </a:prstGeom>
        </p:spPr>
      </p:pic>
      <p:sp>
        <p:nvSpPr>
          <p:cNvPr id="17" name="Text Box 3">
            <a:hlinkClick r:id="rId4" action="ppaction://hlinksldjump"/>
            <a:extLst>
              <a:ext uri="{FF2B5EF4-FFF2-40B4-BE49-F238E27FC236}">
                <a16:creationId xmlns:a16="http://schemas.microsoft.com/office/drawing/2014/main" id="{CA645580-94D8-4DF2-8584-713147DA5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120" y="1587149"/>
            <a:ext cx="6989618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4000" b="1">
                <a:solidFill>
                  <a:srgbClr val="5CA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Cách bảo quản đồ dùng bằng nhôm hoặc </a:t>
            </a:r>
            <a:endParaRPr lang="vi-VN" altLang="en-US" sz="4000" b="1">
              <a:solidFill>
                <a:srgbClr val="5CA0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altLang="en-US" sz="4000" b="1">
                <a:solidFill>
                  <a:srgbClr val="5CA0E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hợp kim của nhôm</a:t>
            </a:r>
            <a:endParaRPr lang="en-US" altLang="en-US" sz="4000" b="1" dirty="0">
              <a:solidFill>
                <a:srgbClr val="5CA0E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F716CD7-336F-47AA-9C31-E11DF910726D}"/>
              </a:ext>
            </a:extLst>
          </p:cNvPr>
          <p:cNvSpPr/>
          <p:nvPr/>
        </p:nvSpPr>
        <p:spPr>
          <a:xfrm>
            <a:off x="3860095" y="296215"/>
            <a:ext cx="1193800" cy="1193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5CA0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3E7CAAC-48F2-497F-BBB9-13E1743542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563" y="466461"/>
            <a:ext cx="620816" cy="83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9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42"/>
          <p:cNvGrpSpPr/>
          <p:nvPr/>
        </p:nvGrpSpPr>
        <p:grpSpPr>
          <a:xfrm rot="-632919" flipH="1">
            <a:off x="55734" y="53087"/>
            <a:ext cx="641652" cy="668105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CF66EA6-7807-4BD7-BDAC-5DF5AA0833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24" r="18195" b="48855"/>
          <a:stretch/>
        </p:blipFill>
        <p:spPr>
          <a:xfrm flipH="1">
            <a:off x="3898803" y="-546299"/>
            <a:ext cx="5705078" cy="5689799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9CB896EA-F7A9-47D3-9582-01BCBB4F4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154" y="1788429"/>
            <a:ext cx="5804034" cy="29890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819038-6235-4D6D-9008-82DA1F8C3F1F}"/>
              </a:ext>
            </a:extLst>
          </p:cNvPr>
          <p:cNvSpPr txBox="1"/>
          <p:nvPr/>
        </p:nvSpPr>
        <p:spPr>
          <a:xfrm>
            <a:off x="633112" y="2180903"/>
            <a:ext cx="503112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Nhà em có đồ dùng nào làm từ nhôm? Hãy nêu cách bảo quản của gia đình mình?  </a:t>
            </a:r>
            <a:endParaRPr lang="en-US" sz="320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Flamenc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3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56"/>
          <p:cNvSpPr/>
          <p:nvPr/>
        </p:nvSpPr>
        <p:spPr>
          <a:xfrm>
            <a:off x="-220400" y="519838"/>
            <a:ext cx="8970942" cy="41853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71" name="Google Shape;1171;p56"/>
          <p:cNvGrpSpPr/>
          <p:nvPr/>
        </p:nvGrpSpPr>
        <p:grpSpPr>
          <a:xfrm rot="544829">
            <a:off x="8259121" y="530027"/>
            <a:ext cx="322982" cy="326452"/>
            <a:chOff x="2079900" y="3077638"/>
            <a:chExt cx="367775" cy="382800"/>
          </a:xfrm>
        </p:grpSpPr>
        <p:sp>
          <p:nvSpPr>
            <p:cNvPr id="1172" name="Google Shape;117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3" name="Google Shape;117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 rot="1765296" flipH="1">
            <a:off x="208583" y="4386450"/>
            <a:ext cx="661771" cy="680768"/>
            <a:chOff x="2510200" y="3361463"/>
            <a:chExt cx="488700" cy="510950"/>
          </a:xfrm>
        </p:grpSpPr>
        <p:sp>
          <p:nvSpPr>
            <p:cNvPr id="1177" name="Google Shape;1177;p5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0" name="Google Shape;1180;p5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81" name="Google Shape;1181;p56"/>
          <p:cNvGrpSpPr/>
          <p:nvPr/>
        </p:nvGrpSpPr>
        <p:grpSpPr>
          <a:xfrm rot="-632919" flipH="1">
            <a:off x="7349012" y="101735"/>
            <a:ext cx="641652" cy="668105"/>
            <a:chOff x="2079900" y="3077638"/>
            <a:chExt cx="367775" cy="382800"/>
          </a:xfrm>
        </p:grpSpPr>
        <p:sp>
          <p:nvSpPr>
            <p:cNvPr id="1182" name="Google Shape;1182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5" name="Google Shape;1185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86" name="Google Shape;1186;p56"/>
          <p:cNvGrpSpPr/>
          <p:nvPr/>
        </p:nvGrpSpPr>
        <p:grpSpPr>
          <a:xfrm rot="148811">
            <a:off x="6913934" y="4411704"/>
            <a:ext cx="371396" cy="375435"/>
            <a:chOff x="2079900" y="3077638"/>
            <a:chExt cx="367775" cy="382800"/>
          </a:xfrm>
        </p:grpSpPr>
        <p:sp>
          <p:nvSpPr>
            <p:cNvPr id="1187" name="Google Shape;1187;p5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0" name="Google Shape;1190;p5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91" name="Google Shape;1191;p56"/>
          <p:cNvGrpSpPr/>
          <p:nvPr/>
        </p:nvGrpSpPr>
        <p:grpSpPr>
          <a:xfrm rot="16575094">
            <a:off x="458293" y="201175"/>
            <a:ext cx="582103" cy="695032"/>
            <a:chOff x="2279175" y="2462338"/>
            <a:chExt cx="376175" cy="449125"/>
          </a:xfrm>
        </p:grpSpPr>
        <p:sp>
          <p:nvSpPr>
            <p:cNvPr id="1192" name="Google Shape;1192;p56"/>
            <p:cNvSpPr/>
            <p:nvPr/>
          </p:nvSpPr>
          <p:spPr>
            <a:xfrm>
              <a:off x="2279175" y="2665988"/>
              <a:ext cx="210525" cy="245475"/>
            </a:xfrm>
            <a:custGeom>
              <a:avLst/>
              <a:gdLst/>
              <a:ahLst/>
              <a:cxnLst/>
              <a:rect l="l" t="t" r="r" b="b"/>
              <a:pathLst>
                <a:path w="8421" h="9819" extrusionOk="0">
                  <a:moveTo>
                    <a:pt x="6688" y="0"/>
                  </a:moveTo>
                  <a:cubicBezTo>
                    <a:pt x="183" y="8390"/>
                    <a:pt x="1" y="9818"/>
                    <a:pt x="1824" y="7843"/>
                  </a:cubicBezTo>
                  <a:cubicBezTo>
                    <a:pt x="3679" y="5867"/>
                    <a:pt x="8420" y="152"/>
                    <a:pt x="8420" y="1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3" name="Google Shape;1193;p56"/>
            <p:cNvSpPr/>
            <p:nvPr/>
          </p:nvSpPr>
          <p:spPr>
            <a:xfrm>
              <a:off x="2342250" y="2564163"/>
              <a:ext cx="243200" cy="216600"/>
            </a:xfrm>
            <a:custGeom>
              <a:avLst/>
              <a:gdLst/>
              <a:ahLst/>
              <a:cxnLst/>
              <a:rect l="l" t="t" r="r" b="b"/>
              <a:pathLst>
                <a:path w="9728" h="8664" extrusionOk="0">
                  <a:moveTo>
                    <a:pt x="1064" y="1399"/>
                  </a:moveTo>
                  <a:cubicBezTo>
                    <a:pt x="2128" y="0"/>
                    <a:pt x="4712" y="183"/>
                    <a:pt x="6809" y="1794"/>
                  </a:cubicBezTo>
                  <a:cubicBezTo>
                    <a:pt x="8907" y="3374"/>
                    <a:pt x="9727" y="5836"/>
                    <a:pt x="8663" y="7265"/>
                  </a:cubicBezTo>
                  <a:cubicBezTo>
                    <a:pt x="7599" y="8663"/>
                    <a:pt x="5016" y="8481"/>
                    <a:pt x="2949" y="6870"/>
                  </a:cubicBezTo>
                  <a:cubicBezTo>
                    <a:pt x="852" y="5229"/>
                    <a:pt x="1" y="2797"/>
                    <a:pt x="1064" y="1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4" name="Google Shape;1194;p56"/>
            <p:cNvSpPr/>
            <p:nvPr/>
          </p:nvSpPr>
          <p:spPr>
            <a:xfrm>
              <a:off x="2405325" y="2462338"/>
              <a:ext cx="250025" cy="260675"/>
            </a:xfrm>
            <a:custGeom>
              <a:avLst/>
              <a:gdLst/>
              <a:ahLst/>
              <a:cxnLst/>
              <a:rect l="l" t="t" r="r" b="b"/>
              <a:pathLst>
                <a:path w="10001" h="10427" extrusionOk="0">
                  <a:moveTo>
                    <a:pt x="578" y="6536"/>
                  </a:moveTo>
                  <a:cubicBezTo>
                    <a:pt x="1125" y="5776"/>
                    <a:pt x="4317" y="0"/>
                    <a:pt x="7143" y="2159"/>
                  </a:cubicBezTo>
                  <a:cubicBezTo>
                    <a:pt x="10001" y="4347"/>
                    <a:pt x="5198" y="8906"/>
                    <a:pt x="4590" y="9666"/>
                  </a:cubicBezTo>
                  <a:cubicBezTo>
                    <a:pt x="4013" y="10426"/>
                    <a:pt x="2645" y="10305"/>
                    <a:pt x="1520" y="9453"/>
                  </a:cubicBezTo>
                  <a:cubicBezTo>
                    <a:pt x="426" y="8602"/>
                    <a:pt x="0" y="7295"/>
                    <a:pt x="578" y="65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5" name="Google Shape;1195;p56"/>
            <p:cNvSpPr/>
            <p:nvPr/>
          </p:nvSpPr>
          <p:spPr>
            <a:xfrm>
              <a:off x="2457750" y="2473738"/>
              <a:ext cx="188475" cy="167950"/>
            </a:xfrm>
            <a:custGeom>
              <a:avLst/>
              <a:gdLst/>
              <a:ahLst/>
              <a:cxnLst/>
              <a:rect l="l" t="t" r="r" b="b"/>
              <a:pathLst>
                <a:path w="7539" h="6718" extrusionOk="0">
                  <a:moveTo>
                    <a:pt x="821" y="1095"/>
                  </a:moveTo>
                  <a:cubicBezTo>
                    <a:pt x="1672" y="0"/>
                    <a:pt x="3679" y="152"/>
                    <a:pt x="5259" y="1399"/>
                  </a:cubicBezTo>
                  <a:cubicBezTo>
                    <a:pt x="6901" y="2675"/>
                    <a:pt x="7539" y="4560"/>
                    <a:pt x="6718" y="5624"/>
                  </a:cubicBezTo>
                  <a:cubicBezTo>
                    <a:pt x="5867" y="6718"/>
                    <a:pt x="3861" y="6566"/>
                    <a:pt x="2280" y="5320"/>
                  </a:cubicBezTo>
                  <a:cubicBezTo>
                    <a:pt x="639" y="4104"/>
                    <a:pt x="1" y="2219"/>
                    <a:pt x="821" y="10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6" name="Google Shape;1196;p56"/>
            <p:cNvSpPr/>
            <p:nvPr/>
          </p:nvSpPr>
          <p:spPr>
            <a:xfrm>
              <a:off x="2451675" y="2614313"/>
              <a:ext cx="127700" cy="107175"/>
            </a:xfrm>
            <a:custGeom>
              <a:avLst/>
              <a:gdLst/>
              <a:ahLst/>
              <a:cxnLst/>
              <a:rect l="l" t="t" r="r" b="b"/>
              <a:pathLst>
                <a:path w="5108" h="4287" extrusionOk="0">
                  <a:moveTo>
                    <a:pt x="2827" y="92"/>
                  </a:moveTo>
                  <a:cubicBezTo>
                    <a:pt x="2371" y="882"/>
                    <a:pt x="1763" y="1612"/>
                    <a:pt x="1247" y="2219"/>
                  </a:cubicBezTo>
                  <a:cubicBezTo>
                    <a:pt x="760" y="2767"/>
                    <a:pt x="396" y="3192"/>
                    <a:pt x="244" y="3374"/>
                  </a:cubicBezTo>
                  <a:cubicBezTo>
                    <a:pt x="153" y="3466"/>
                    <a:pt x="92" y="3587"/>
                    <a:pt x="1" y="3618"/>
                  </a:cubicBezTo>
                  <a:cubicBezTo>
                    <a:pt x="92" y="3648"/>
                    <a:pt x="183" y="3739"/>
                    <a:pt x="274" y="3770"/>
                  </a:cubicBezTo>
                  <a:cubicBezTo>
                    <a:pt x="1247" y="4286"/>
                    <a:pt x="2280" y="4256"/>
                    <a:pt x="2767" y="3618"/>
                  </a:cubicBezTo>
                  <a:cubicBezTo>
                    <a:pt x="2979" y="3374"/>
                    <a:pt x="3618" y="2706"/>
                    <a:pt x="4286" y="1855"/>
                  </a:cubicBezTo>
                  <a:cubicBezTo>
                    <a:pt x="4560" y="1520"/>
                    <a:pt x="4864" y="1125"/>
                    <a:pt x="5107" y="760"/>
                  </a:cubicBezTo>
                  <a:cubicBezTo>
                    <a:pt x="4408" y="730"/>
                    <a:pt x="3618" y="457"/>
                    <a:pt x="2888" y="1"/>
                  </a:cubicBezTo>
                  <a:cubicBezTo>
                    <a:pt x="2858" y="1"/>
                    <a:pt x="2858" y="31"/>
                    <a:pt x="2827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97" name="Google Shape;1197;p56"/>
            <p:cNvSpPr/>
            <p:nvPr/>
          </p:nvSpPr>
          <p:spPr>
            <a:xfrm>
              <a:off x="2493475" y="2495763"/>
              <a:ext cx="126150" cy="110975"/>
            </a:xfrm>
            <a:custGeom>
              <a:avLst/>
              <a:gdLst/>
              <a:ahLst/>
              <a:cxnLst/>
              <a:rect l="l" t="t" r="r" b="b"/>
              <a:pathLst>
                <a:path w="5046" h="4439" extrusionOk="0">
                  <a:moveTo>
                    <a:pt x="578" y="730"/>
                  </a:moveTo>
                  <a:cubicBezTo>
                    <a:pt x="1155" y="1"/>
                    <a:pt x="2462" y="62"/>
                    <a:pt x="3526" y="913"/>
                  </a:cubicBezTo>
                  <a:cubicBezTo>
                    <a:pt x="4651" y="1733"/>
                    <a:pt x="5046" y="3010"/>
                    <a:pt x="4499" y="3709"/>
                  </a:cubicBezTo>
                  <a:cubicBezTo>
                    <a:pt x="3921" y="4439"/>
                    <a:pt x="2584" y="4378"/>
                    <a:pt x="1520" y="3527"/>
                  </a:cubicBezTo>
                  <a:cubicBezTo>
                    <a:pt x="426" y="2706"/>
                    <a:pt x="0" y="1429"/>
                    <a:pt x="578" y="7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8" name="Text Box 14">
            <a:extLst>
              <a:ext uri="{FF2B5EF4-FFF2-40B4-BE49-F238E27FC236}">
                <a16:creationId xmlns:a16="http://schemas.microsoft.com/office/drawing/2014/main" id="{F6734050-BB94-4EB0-A7FE-E842620858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217" y="894321"/>
            <a:ext cx="68035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  - Khi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sử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đồ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nhôm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nhôm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chua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lâu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nhôm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dễ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axit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ăn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mòn</a:t>
            </a:r>
            <a:r>
              <a:rPr lang="en-US" altLang="vi-VN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9" name="Text Box 101">
            <a:extLst>
              <a:ext uri="{FF2B5EF4-FFF2-40B4-BE49-F238E27FC236}">
                <a16:creationId xmlns:a16="http://schemas.microsoft.com/office/drawing/2014/main" id="{E8DB599F-D97A-4209-90B1-63E1553D2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217" y="3177147"/>
            <a:ext cx="680354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- Đồ dùng bằng nhôm dùng xong phải rửa sạch, để nơi khô ráo, khi bưng bê các đồ dùng bằng nhôm phải nhẹ nhàng vì chúng dễ bị cong, vênh, méo.</a:t>
            </a:r>
          </a:p>
        </p:txBody>
      </p:sp>
      <p:sp>
        <p:nvSpPr>
          <p:cNvPr id="50" name="Text Box 11">
            <a:extLst>
              <a:ext uri="{FF2B5EF4-FFF2-40B4-BE49-F238E27FC236}">
                <a16:creationId xmlns:a16="http://schemas.microsoft.com/office/drawing/2014/main" id="{77AD0FFE-5A2E-47FC-9EB7-7BB0B0ED1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217" y="2267509"/>
            <a:ext cx="6803541" cy="83099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- </a:t>
            </a:r>
            <a:r>
              <a:rPr kumimoji="0" lang="en-US" sz="2400" i="0" u="none" strike="noStrike" kern="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Không</a:t>
            </a: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dùng</a:t>
            </a: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tay</a:t>
            </a: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không</a:t>
            </a: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để</a:t>
            </a: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bưng</a:t>
            </a: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, </a:t>
            </a:r>
            <a:r>
              <a:rPr kumimoji="0" lang="en-US" sz="2400" i="0" u="none" strike="noStrike" kern="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bê</a:t>
            </a: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các</a:t>
            </a: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dụng</a:t>
            </a: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cụ</a:t>
            </a: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đang</a:t>
            </a: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nấu</a:t>
            </a: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thức</a:t>
            </a: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ăn</a:t>
            </a: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vì</a:t>
            </a: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nhôm</a:t>
            </a: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dẫn</a:t>
            </a: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nhiệt</a:t>
            </a: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tốt</a:t>
            </a: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, </a:t>
            </a:r>
            <a:r>
              <a:rPr kumimoji="0" lang="en-US" sz="2400" i="0" u="none" strike="noStrike" kern="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dễ</a:t>
            </a: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bị</a:t>
            </a: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 </a:t>
            </a:r>
            <a:r>
              <a:rPr kumimoji="0" lang="en-US" sz="2400" i="0" u="none" strike="noStrike" kern="0" normalizeH="0" baseline="0" noProof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bỏng</a:t>
            </a:r>
            <a:r>
              <a:rPr kumimoji="0" lang="en-US" sz="24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UTM Flamenco" panose="02040603050506020204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1" name="Google Shape;1736;p69">
            <a:extLst>
              <a:ext uri="{FF2B5EF4-FFF2-40B4-BE49-F238E27FC236}">
                <a16:creationId xmlns:a16="http://schemas.microsoft.com/office/drawing/2014/main" id="{320B2086-4FC0-4E70-BFB3-8F8AAF38BB53}"/>
              </a:ext>
            </a:extLst>
          </p:cNvPr>
          <p:cNvGrpSpPr/>
          <p:nvPr/>
        </p:nvGrpSpPr>
        <p:grpSpPr>
          <a:xfrm>
            <a:off x="7535562" y="3864088"/>
            <a:ext cx="1537948" cy="959976"/>
            <a:chOff x="3096825" y="802738"/>
            <a:chExt cx="1413425" cy="882250"/>
          </a:xfrm>
        </p:grpSpPr>
        <p:sp>
          <p:nvSpPr>
            <p:cNvPr id="52" name="Google Shape;1737;p69">
              <a:extLst>
                <a:ext uri="{FF2B5EF4-FFF2-40B4-BE49-F238E27FC236}">
                  <a16:creationId xmlns:a16="http://schemas.microsoft.com/office/drawing/2014/main" id="{FC235A1F-E90F-469C-8D15-6B225FDBCC96}"/>
                </a:ext>
              </a:extLst>
            </p:cNvPr>
            <p:cNvSpPr/>
            <p:nvPr/>
          </p:nvSpPr>
          <p:spPr>
            <a:xfrm>
              <a:off x="3096825" y="1142413"/>
              <a:ext cx="418725" cy="542575"/>
            </a:xfrm>
            <a:custGeom>
              <a:avLst/>
              <a:gdLst/>
              <a:ahLst/>
              <a:cxnLst/>
              <a:rect l="l" t="t" r="r" b="b"/>
              <a:pathLst>
                <a:path w="16749" h="21703" extrusionOk="0">
                  <a:moveTo>
                    <a:pt x="16536" y="18116"/>
                  </a:moveTo>
                  <a:cubicBezTo>
                    <a:pt x="16384" y="17326"/>
                    <a:pt x="16171" y="16505"/>
                    <a:pt x="15989" y="15715"/>
                  </a:cubicBezTo>
                  <a:cubicBezTo>
                    <a:pt x="15806" y="14955"/>
                    <a:pt x="15624" y="14225"/>
                    <a:pt x="15472" y="13466"/>
                  </a:cubicBezTo>
                  <a:cubicBezTo>
                    <a:pt x="15016" y="11551"/>
                    <a:pt x="14438" y="9605"/>
                    <a:pt x="13861" y="7660"/>
                  </a:cubicBezTo>
                  <a:cubicBezTo>
                    <a:pt x="13405" y="6079"/>
                    <a:pt x="12919" y="4469"/>
                    <a:pt x="12432" y="2888"/>
                  </a:cubicBezTo>
                  <a:cubicBezTo>
                    <a:pt x="12068" y="1733"/>
                    <a:pt x="11429" y="213"/>
                    <a:pt x="10061" y="92"/>
                  </a:cubicBezTo>
                  <a:cubicBezTo>
                    <a:pt x="8694" y="0"/>
                    <a:pt x="7873" y="1277"/>
                    <a:pt x="7326" y="2310"/>
                  </a:cubicBezTo>
                  <a:cubicBezTo>
                    <a:pt x="6536" y="3830"/>
                    <a:pt x="5745" y="5350"/>
                    <a:pt x="4985" y="6900"/>
                  </a:cubicBezTo>
                  <a:cubicBezTo>
                    <a:pt x="4104" y="8693"/>
                    <a:pt x="3192" y="10517"/>
                    <a:pt x="2402" y="12341"/>
                  </a:cubicBezTo>
                  <a:cubicBezTo>
                    <a:pt x="2098" y="13010"/>
                    <a:pt x="1794" y="13739"/>
                    <a:pt x="1490" y="14438"/>
                  </a:cubicBezTo>
                  <a:cubicBezTo>
                    <a:pt x="1186" y="15198"/>
                    <a:pt x="821" y="15958"/>
                    <a:pt x="578" y="16748"/>
                  </a:cubicBezTo>
                  <a:cubicBezTo>
                    <a:pt x="365" y="17295"/>
                    <a:pt x="122" y="18025"/>
                    <a:pt x="61" y="18633"/>
                  </a:cubicBezTo>
                  <a:cubicBezTo>
                    <a:pt x="0" y="19666"/>
                    <a:pt x="791" y="20457"/>
                    <a:pt x="1733" y="20548"/>
                  </a:cubicBezTo>
                  <a:cubicBezTo>
                    <a:pt x="2918" y="20639"/>
                    <a:pt x="3709" y="19849"/>
                    <a:pt x="4225" y="18876"/>
                  </a:cubicBezTo>
                  <a:cubicBezTo>
                    <a:pt x="4681" y="17995"/>
                    <a:pt x="5046" y="17083"/>
                    <a:pt x="5472" y="16201"/>
                  </a:cubicBezTo>
                  <a:cubicBezTo>
                    <a:pt x="6566" y="16323"/>
                    <a:pt x="7630" y="16384"/>
                    <a:pt x="8724" y="16505"/>
                  </a:cubicBezTo>
                  <a:lnTo>
                    <a:pt x="11703" y="16748"/>
                  </a:lnTo>
                  <a:lnTo>
                    <a:pt x="12493" y="19575"/>
                  </a:lnTo>
                  <a:cubicBezTo>
                    <a:pt x="12797" y="20639"/>
                    <a:pt x="13496" y="21551"/>
                    <a:pt x="14651" y="21642"/>
                  </a:cubicBezTo>
                  <a:cubicBezTo>
                    <a:pt x="15654" y="21703"/>
                    <a:pt x="16566" y="21064"/>
                    <a:pt x="16627" y="20092"/>
                  </a:cubicBezTo>
                  <a:cubicBezTo>
                    <a:pt x="16749" y="19484"/>
                    <a:pt x="16627" y="18724"/>
                    <a:pt x="16536" y="18116"/>
                  </a:cubicBezTo>
                  <a:close/>
                  <a:moveTo>
                    <a:pt x="9150" y="12219"/>
                  </a:moveTo>
                  <a:cubicBezTo>
                    <a:pt x="8542" y="12189"/>
                    <a:pt x="7964" y="12159"/>
                    <a:pt x="7356" y="12098"/>
                  </a:cubicBezTo>
                  <a:cubicBezTo>
                    <a:pt x="8055" y="10517"/>
                    <a:pt x="8785" y="8876"/>
                    <a:pt x="9423" y="7295"/>
                  </a:cubicBezTo>
                  <a:cubicBezTo>
                    <a:pt x="9758" y="8997"/>
                    <a:pt x="10183" y="10700"/>
                    <a:pt x="10609" y="12402"/>
                  </a:cubicBezTo>
                  <a:cubicBezTo>
                    <a:pt x="10092" y="12341"/>
                    <a:pt x="9636" y="12311"/>
                    <a:pt x="9150" y="12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1738;p69">
              <a:extLst>
                <a:ext uri="{FF2B5EF4-FFF2-40B4-BE49-F238E27FC236}">
                  <a16:creationId xmlns:a16="http://schemas.microsoft.com/office/drawing/2014/main" id="{EDF29A67-F2CD-45BE-9699-9126E0ED9D8A}"/>
                </a:ext>
              </a:extLst>
            </p:cNvPr>
            <p:cNvSpPr/>
            <p:nvPr/>
          </p:nvSpPr>
          <p:spPr>
            <a:xfrm>
              <a:off x="3454725" y="802738"/>
              <a:ext cx="474200" cy="632250"/>
            </a:xfrm>
            <a:custGeom>
              <a:avLst/>
              <a:gdLst/>
              <a:ahLst/>
              <a:cxnLst/>
              <a:rect l="l" t="t" r="r" b="b"/>
              <a:pathLst>
                <a:path w="18968" h="25290" extrusionOk="0">
                  <a:moveTo>
                    <a:pt x="18694" y="15776"/>
                  </a:moveTo>
                  <a:cubicBezTo>
                    <a:pt x="18390" y="13618"/>
                    <a:pt x="17053" y="11642"/>
                    <a:pt x="15138" y="10761"/>
                  </a:cubicBezTo>
                  <a:cubicBezTo>
                    <a:pt x="16232" y="9514"/>
                    <a:pt x="16567" y="7843"/>
                    <a:pt x="16354" y="6049"/>
                  </a:cubicBezTo>
                  <a:cubicBezTo>
                    <a:pt x="16141" y="4803"/>
                    <a:pt x="15746" y="3587"/>
                    <a:pt x="14895" y="2584"/>
                  </a:cubicBezTo>
                  <a:cubicBezTo>
                    <a:pt x="12767" y="122"/>
                    <a:pt x="9089" y="1"/>
                    <a:pt x="6110" y="426"/>
                  </a:cubicBezTo>
                  <a:cubicBezTo>
                    <a:pt x="4044" y="700"/>
                    <a:pt x="1399" y="1308"/>
                    <a:pt x="457" y="3435"/>
                  </a:cubicBezTo>
                  <a:cubicBezTo>
                    <a:pt x="31" y="4378"/>
                    <a:pt x="1" y="5441"/>
                    <a:pt x="92" y="6475"/>
                  </a:cubicBezTo>
                  <a:cubicBezTo>
                    <a:pt x="153" y="8147"/>
                    <a:pt x="396" y="9879"/>
                    <a:pt x="578" y="11551"/>
                  </a:cubicBezTo>
                  <a:cubicBezTo>
                    <a:pt x="700" y="12402"/>
                    <a:pt x="791" y="13253"/>
                    <a:pt x="913" y="14104"/>
                  </a:cubicBezTo>
                  <a:cubicBezTo>
                    <a:pt x="913" y="14226"/>
                    <a:pt x="943" y="14378"/>
                    <a:pt x="943" y="14499"/>
                  </a:cubicBezTo>
                  <a:cubicBezTo>
                    <a:pt x="1095" y="15654"/>
                    <a:pt x="1308" y="16870"/>
                    <a:pt x="1490" y="18056"/>
                  </a:cubicBezTo>
                  <a:cubicBezTo>
                    <a:pt x="1642" y="18967"/>
                    <a:pt x="1794" y="19910"/>
                    <a:pt x="2007" y="20822"/>
                  </a:cubicBezTo>
                  <a:cubicBezTo>
                    <a:pt x="2250" y="21825"/>
                    <a:pt x="2554" y="22858"/>
                    <a:pt x="3223" y="23648"/>
                  </a:cubicBezTo>
                  <a:cubicBezTo>
                    <a:pt x="4682" y="25290"/>
                    <a:pt x="7235" y="25138"/>
                    <a:pt x="9150" y="24864"/>
                  </a:cubicBezTo>
                  <a:cubicBezTo>
                    <a:pt x="12007" y="24469"/>
                    <a:pt x="15138" y="23496"/>
                    <a:pt x="17053" y="21277"/>
                  </a:cubicBezTo>
                  <a:cubicBezTo>
                    <a:pt x="18360" y="19758"/>
                    <a:pt x="18968" y="17782"/>
                    <a:pt x="18694" y="15776"/>
                  </a:cubicBezTo>
                  <a:close/>
                  <a:moveTo>
                    <a:pt x="5016" y="6809"/>
                  </a:moveTo>
                  <a:cubicBezTo>
                    <a:pt x="4986" y="6596"/>
                    <a:pt x="4955" y="6292"/>
                    <a:pt x="5016" y="6049"/>
                  </a:cubicBezTo>
                  <a:cubicBezTo>
                    <a:pt x="5199" y="5441"/>
                    <a:pt x="6658" y="5229"/>
                    <a:pt x="7174" y="5137"/>
                  </a:cubicBezTo>
                  <a:cubicBezTo>
                    <a:pt x="8785" y="4925"/>
                    <a:pt x="11126" y="4925"/>
                    <a:pt x="11430" y="6961"/>
                  </a:cubicBezTo>
                  <a:cubicBezTo>
                    <a:pt x="11490" y="7387"/>
                    <a:pt x="11430" y="7751"/>
                    <a:pt x="11247" y="8147"/>
                  </a:cubicBezTo>
                  <a:cubicBezTo>
                    <a:pt x="10579" y="9423"/>
                    <a:pt x="8299" y="9970"/>
                    <a:pt x="6961" y="10153"/>
                  </a:cubicBezTo>
                  <a:cubicBezTo>
                    <a:pt x="6810" y="10183"/>
                    <a:pt x="6658" y="10183"/>
                    <a:pt x="6506" y="10244"/>
                  </a:cubicBezTo>
                  <a:cubicBezTo>
                    <a:pt x="6171" y="10274"/>
                    <a:pt x="5867" y="10305"/>
                    <a:pt x="5502" y="10335"/>
                  </a:cubicBezTo>
                  <a:close/>
                  <a:moveTo>
                    <a:pt x="9241" y="20031"/>
                  </a:moveTo>
                  <a:cubicBezTo>
                    <a:pt x="8755" y="20122"/>
                    <a:pt x="7539" y="20274"/>
                    <a:pt x="7113" y="19879"/>
                  </a:cubicBezTo>
                  <a:cubicBezTo>
                    <a:pt x="6779" y="19575"/>
                    <a:pt x="6597" y="18694"/>
                    <a:pt x="6566" y="18238"/>
                  </a:cubicBezTo>
                  <a:cubicBezTo>
                    <a:pt x="6414" y="17083"/>
                    <a:pt x="6262" y="15897"/>
                    <a:pt x="6202" y="14712"/>
                  </a:cubicBezTo>
                  <a:lnTo>
                    <a:pt x="8603" y="14378"/>
                  </a:lnTo>
                  <a:cubicBezTo>
                    <a:pt x="9879" y="14195"/>
                    <a:pt x="11977" y="14013"/>
                    <a:pt x="13041" y="14864"/>
                  </a:cubicBezTo>
                  <a:cubicBezTo>
                    <a:pt x="13497" y="15259"/>
                    <a:pt x="13709" y="15776"/>
                    <a:pt x="13801" y="16353"/>
                  </a:cubicBezTo>
                  <a:cubicBezTo>
                    <a:pt x="14135" y="18967"/>
                    <a:pt x="11278" y="19758"/>
                    <a:pt x="9241" y="200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" name="Google Shape;1739;p69">
              <a:extLst>
                <a:ext uri="{FF2B5EF4-FFF2-40B4-BE49-F238E27FC236}">
                  <a16:creationId xmlns:a16="http://schemas.microsoft.com/office/drawing/2014/main" id="{E1BD33F4-6DDB-43EE-BE8C-4A22FB09B25D}"/>
                </a:ext>
              </a:extLst>
            </p:cNvPr>
            <p:cNvSpPr/>
            <p:nvPr/>
          </p:nvSpPr>
          <p:spPr>
            <a:xfrm>
              <a:off x="3955500" y="937988"/>
              <a:ext cx="554750" cy="633775"/>
            </a:xfrm>
            <a:custGeom>
              <a:avLst/>
              <a:gdLst/>
              <a:ahLst/>
              <a:cxnLst/>
              <a:rect l="l" t="t" r="r" b="b"/>
              <a:pathLst>
                <a:path w="22190" h="25351" extrusionOk="0">
                  <a:moveTo>
                    <a:pt x="21703" y="17296"/>
                  </a:moveTo>
                  <a:cubicBezTo>
                    <a:pt x="21247" y="16019"/>
                    <a:pt x="20275" y="15381"/>
                    <a:pt x="18998" y="15867"/>
                  </a:cubicBezTo>
                  <a:cubicBezTo>
                    <a:pt x="18147" y="16171"/>
                    <a:pt x="17600" y="17053"/>
                    <a:pt x="17022" y="17661"/>
                  </a:cubicBezTo>
                  <a:cubicBezTo>
                    <a:pt x="16171" y="18603"/>
                    <a:pt x="15229" y="19181"/>
                    <a:pt x="14043" y="19606"/>
                  </a:cubicBezTo>
                  <a:cubicBezTo>
                    <a:pt x="12706" y="20092"/>
                    <a:pt x="11277" y="19940"/>
                    <a:pt x="10031" y="19272"/>
                  </a:cubicBezTo>
                  <a:cubicBezTo>
                    <a:pt x="8238" y="18269"/>
                    <a:pt x="7113" y="16384"/>
                    <a:pt x="6414" y="14500"/>
                  </a:cubicBezTo>
                  <a:cubicBezTo>
                    <a:pt x="5837" y="12919"/>
                    <a:pt x="5624" y="11126"/>
                    <a:pt x="5989" y="9454"/>
                  </a:cubicBezTo>
                  <a:cubicBezTo>
                    <a:pt x="6262" y="8208"/>
                    <a:pt x="6900" y="6962"/>
                    <a:pt x="8056" y="6262"/>
                  </a:cubicBezTo>
                  <a:cubicBezTo>
                    <a:pt x="8268" y="6110"/>
                    <a:pt x="8511" y="5989"/>
                    <a:pt x="8755" y="5928"/>
                  </a:cubicBezTo>
                  <a:cubicBezTo>
                    <a:pt x="9514" y="5655"/>
                    <a:pt x="10366" y="5442"/>
                    <a:pt x="11156" y="5442"/>
                  </a:cubicBezTo>
                  <a:cubicBezTo>
                    <a:pt x="11733" y="5442"/>
                    <a:pt x="12250" y="5503"/>
                    <a:pt x="12828" y="5503"/>
                  </a:cubicBezTo>
                  <a:cubicBezTo>
                    <a:pt x="13223" y="5503"/>
                    <a:pt x="13588" y="5442"/>
                    <a:pt x="13922" y="5320"/>
                  </a:cubicBezTo>
                  <a:cubicBezTo>
                    <a:pt x="15229" y="4864"/>
                    <a:pt x="15685" y="3557"/>
                    <a:pt x="15229" y="2311"/>
                  </a:cubicBezTo>
                  <a:cubicBezTo>
                    <a:pt x="15138" y="2098"/>
                    <a:pt x="15047" y="1855"/>
                    <a:pt x="14895" y="1673"/>
                  </a:cubicBezTo>
                  <a:cubicBezTo>
                    <a:pt x="13588" y="1"/>
                    <a:pt x="10578" y="335"/>
                    <a:pt x="8815" y="761"/>
                  </a:cubicBezTo>
                  <a:cubicBezTo>
                    <a:pt x="8359" y="882"/>
                    <a:pt x="7904" y="1034"/>
                    <a:pt x="7478" y="1186"/>
                  </a:cubicBezTo>
                  <a:cubicBezTo>
                    <a:pt x="6019" y="1703"/>
                    <a:pt x="4712" y="2554"/>
                    <a:pt x="3587" y="3648"/>
                  </a:cubicBezTo>
                  <a:cubicBezTo>
                    <a:pt x="153" y="7174"/>
                    <a:pt x="1" y="12281"/>
                    <a:pt x="1581" y="16719"/>
                  </a:cubicBezTo>
                  <a:cubicBezTo>
                    <a:pt x="2736" y="19819"/>
                    <a:pt x="4742" y="22554"/>
                    <a:pt x="7812" y="24013"/>
                  </a:cubicBezTo>
                  <a:cubicBezTo>
                    <a:pt x="10274" y="25199"/>
                    <a:pt x="13162" y="25351"/>
                    <a:pt x="15746" y="24378"/>
                  </a:cubicBezTo>
                  <a:cubicBezTo>
                    <a:pt x="17539" y="23740"/>
                    <a:pt x="19363" y="22706"/>
                    <a:pt x="20579" y="21247"/>
                  </a:cubicBezTo>
                  <a:cubicBezTo>
                    <a:pt x="21430" y="20123"/>
                    <a:pt x="22190" y="18664"/>
                    <a:pt x="21703" y="172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155;p56">
            <a:extLst>
              <a:ext uri="{FF2B5EF4-FFF2-40B4-BE49-F238E27FC236}">
                <a16:creationId xmlns:a16="http://schemas.microsoft.com/office/drawing/2014/main" id="{7192EAD6-5620-4D1B-863D-920E60D5D2E2}"/>
              </a:ext>
            </a:extLst>
          </p:cNvPr>
          <p:cNvSpPr/>
          <p:nvPr/>
        </p:nvSpPr>
        <p:spPr>
          <a:xfrm>
            <a:off x="-250275" y="791039"/>
            <a:ext cx="8970942" cy="41853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 w="76200">
            <a:solidFill>
              <a:srgbClr val="5CA0E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64" name="Google Shape;564;p39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7445606" y="192811"/>
            <a:ext cx="661771" cy="680768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8337508" y="689422"/>
            <a:ext cx="641652" cy="668105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440814" y="858758"/>
            <a:ext cx="371396" cy="375435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82799C2-8433-415D-85AA-322A506C560F}"/>
              </a:ext>
            </a:extLst>
          </p:cNvPr>
          <p:cNvGrpSpPr/>
          <p:nvPr/>
        </p:nvGrpSpPr>
        <p:grpSpPr>
          <a:xfrm>
            <a:off x="-167332" y="1466140"/>
            <a:ext cx="2306257" cy="3701530"/>
            <a:chOff x="3528816" y="1219200"/>
            <a:chExt cx="3240675" cy="5201266"/>
          </a:xfrm>
        </p:grpSpPr>
        <p:pic>
          <p:nvPicPr>
            <p:cNvPr id="5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8237A14A-2754-4247-A116-B8512DD374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8621C847-40DE-4DCC-88F5-7E425780D0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84F17F8-8E7B-4B66-BFDE-86579004324C}"/>
              </a:ext>
            </a:extLst>
          </p:cNvPr>
          <p:cNvGrpSpPr/>
          <p:nvPr/>
        </p:nvGrpSpPr>
        <p:grpSpPr>
          <a:xfrm>
            <a:off x="7049190" y="1178843"/>
            <a:ext cx="2224944" cy="4092782"/>
            <a:chOff x="12843095" y="658761"/>
            <a:chExt cx="3036002" cy="5584723"/>
          </a:xfrm>
        </p:grpSpPr>
        <p:pic>
          <p:nvPicPr>
            <p:cNvPr id="55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8FA169F7-7FE3-4CBB-8947-7AAF5F5D09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39B3A8A3-6B3E-4503-88F0-636363771C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ABEC2DF9-608A-48B6-8FD7-AEAAD8C926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Text Box 10">
            <a:extLst>
              <a:ext uri="{FF2B5EF4-FFF2-40B4-BE49-F238E27FC236}">
                <a16:creationId xmlns:a16="http://schemas.microsoft.com/office/drawing/2014/main" id="{CBBC94DA-72AB-4359-B166-7AACE839D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8858" y="1046475"/>
            <a:ext cx="5066368" cy="37856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- Nhôm</a:t>
            </a:r>
            <a:r>
              <a:rPr lang="vi-VN" sz="2400">
                <a:solidFill>
                  <a:srgbClr val="5CA0EE"/>
                </a:solidFill>
                <a:latin typeface="UTM Flamenco" panose="02040603050506020204" pitchFamily="18" charset="0"/>
              </a:rPr>
              <a:t> đư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ợc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sản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xuất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quặng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nhôm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-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Nhôm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là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kim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loại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màu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trắng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bạc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kim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nhẹ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hơ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n 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sắt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và</a:t>
            </a:r>
            <a:r>
              <a:rPr lang="vi-VN" sz="2400">
                <a:solidFill>
                  <a:srgbClr val="5CA0EE"/>
                </a:solidFill>
                <a:latin typeface="UTM Flamenco" panose="02040603050506020204" pitchFamily="18" charset="0"/>
              </a:rPr>
              <a:t> đ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ồng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;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thể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kéo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thành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sợi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dát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mỏng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Nhôm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không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bị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gỉ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tuy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nhiên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a-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xít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thể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ă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mòn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nhôm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Nhôm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dẫn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nhiệt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, </a:t>
            </a: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dẫn đ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iện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tốt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.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-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Hợp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kim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của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nhôm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một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kim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loại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khác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như đ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ồng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kẽm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chất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bền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vững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rắn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chắc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vi-VN" sz="2400" b="0" i="0" u="none" strike="noStrike" kern="0" cap="none" spc="0" normalizeH="0" baseline="0" noProof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hơn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nhôm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CA0EE"/>
                </a:solidFill>
                <a:effectLst/>
                <a:uLnTx/>
                <a:uFillTx/>
                <a:latin typeface="UTM Flamenco" panose="02040603050506020204" pitchFamily="18" charset="0"/>
              </a:rPr>
              <a:t>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44F4008-72EC-4258-BE6F-EF80ECA76CD5}"/>
              </a:ext>
            </a:extLst>
          </p:cNvPr>
          <p:cNvSpPr/>
          <p:nvPr/>
        </p:nvSpPr>
        <p:spPr>
          <a:xfrm>
            <a:off x="2891207" y="-9932"/>
            <a:ext cx="40158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72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Ghi nhớ</a:t>
            </a:r>
            <a:endParaRPr 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grpSp>
        <p:nvGrpSpPr>
          <p:cNvPr id="37" name="Google Shape;1302;p59">
            <a:extLst>
              <a:ext uri="{FF2B5EF4-FFF2-40B4-BE49-F238E27FC236}">
                <a16:creationId xmlns:a16="http://schemas.microsoft.com/office/drawing/2014/main" id="{943C4859-9449-4719-9D95-AF1C0B5396B9}"/>
              </a:ext>
            </a:extLst>
          </p:cNvPr>
          <p:cNvGrpSpPr/>
          <p:nvPr/>
        </p:nvGrpSpPr>
        <p:grpSpPr>
          <a:xfrm rot="1153345">
            <a:off x="2096162" y="42198"/>
            <a:ext cx="837288" cy="1228317"/>
            <a:chOff x="1091475" y="2382538"/>
            <a:chExt cx="610200" cy="895175"/>
          </a:xfrm>
        </p:grpSpPr>
        <p:sp>
          <p:nvSpPr>
            <p:cNvPr id="38" name="Google Shape;1303;p59">
              <a:extLst>
                <a:ext uri="{FF2B5EF4-FFF2-40B4-BE49-F238E27FC236}">
                  <a16:creationId xmlns:a16="http://schemas.microsoft.com/office/drawing/2014/main" id="{5C0BEB23-CD47-4FA3-AE95-7BB66F12BC72}"/>
                </a:ext>
              </a:extLst>
            </p:cNvPr>
            <p:cNvSpPr/>
            <p:nvPr/>
          </p:nvSpPr>
          <p:spPr>
            <a:xfrm>
              <a:off x="1238875" y="2878763"/>
              <a:ext cx="105650" cy="114000"/>
            </a:xfrm>
            <a:custGeom>
              <a:avLst/>
              <a:gdLst/>
              <a:ahLst/>
              <a:cxnLst/>
              <a:rect l="l" t="t" r="r" b="b"/>
              <a:pathLst>
                <a:path w="4226" h="4560" extrusionOk="0">
                  <a:moveTo>
                    <a:pt x="4104" y="1733"/>
                  </a:moveTo>
                  <a:lnTo>
                    <a:pt x="2980" y="4134"/>
                  </a:lnTo>
                  <a:cubicBezTo>
                    <a:pt x="2828" y="4438"/>
                    <a:pt x="2493" y="4560"/>
                    <a:pt x="2189" y="4438"/>
                  </a:cubicBezTo>
                  <a:lnTo>
                    <a:pt x="427" y="3587"/>
                  </a:lnTo>
                  <a:cubicBezTo>
                    <a:pt x="123" y="3435"/>
                    <a:pt x="1" y="3101"/>
                    <a:pt x="123" y="2797"/>
                  </a:cubicBezTo>
                  <a:lnTo>
                    <a:pt x="1217" y="395"/>
                  </a:lnTo>
                  <a:cubicBezTo>
                    <a:pt x="1369" y="91"/>
                    <a:pt x="1703" y="0"/>
                    <a:pt x="2007" y="91"/>
                  </a:cubicBezTo>
                  <a:lnTo>
                    <a:pt x="3800" y="943"/>
                  </a:lnTo>
                  <a:cubicBezTo>
                    <a:pt x="4104" y="1094"/>
                    <a:pt x="4226" y="1429"/>
                    <a:pt x="4104" y="173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304;p59">
              <a:extLst>
                <a:ext uri="{FF2B5EF4-FFF2-40B4-BE49-F238E27FC236}">
                  <a16:creationId xmlns:a16="http://schemas.microsoft.com/office/drawing/2014/main" id="{F9C83ED0-7D18-4443-9E4F-97903CB9E426}"/>
                </a:ext>
              </a:extLst>
            </p:cNvPr>
            <p:cNvSpPr/>
            <p:nvPr/>
          </p:nvSpPr>
          <p:spPr>
            <a:xfrm>
              <a:off x="1128700" y="2382538"/>
              <a:ext cx="572975" cy="573000"/>
            </a:xfrm>
            <a:custGeom>
              <a:avLst/>
              <a:gdLst/>
              <a:ahLst/>
              <a:cxnLst/>
              <a:rect l="l" t="t" r="r" b="b"/>
              <a:pathLst>
                <a:path w="22919" h="22920" extrusionOk="0">
                  <a:moveTo>
                    <a:pt x="15685" y="2311"/>
                  </a:moveTo>
                  <a:cubicBezTo>
                    <a:pt x="10639" y="1"/>
                    <a:pt x="4621" y="2159"/>
                    <a:pt x="2311" y="7235"/>
                  </a:cubicBezTo>
                  <a:cubicBezTo>
                    <a:pt x="1" y="12281"/>
                    <a:pt x="2159" y="18269"/>
                    <a:pt x="7204" y="20609"/>
                  </a:cubicBezTo>
                  <a:cubicBezTo>
                    <a:pt x="12280" y="22919"/>
                    <a:pt x="18268" y="20761"/>
                    <a:pt x="20579" y="15685"/>
                  </a:cubicBezTo>
                  <a:cubicBezTo>
                    <a:pt x="22919" y="10639"/>
                    <a:pt x="20700" y="4651"/>
                    <a:pt x="15685" y="231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305;p59">
              <a:extLst>
                <a:ext uri="{FF2B5EF4-FFF2-40B4-BE49-F238E27FC236}">
                  <a16:creationId xmlns:a16="http://schemas.microsoft.com/office/drawing/2014/main" id="{B626560E-68A8-404E-B609-810848C76BFE}"/>
                </a:ext>
              </a:extLst>
            </p:cNvPr>
            <p:cNvSpPr/>
            <p:nvPr/>
          </p:nvSpPr>
          <p:spPr>
            <a:xfrm>
              <a:off x="1091475" y="2934238"/>
              <a:ext cx="242425" cy="343475"/>
            </a:xfrm>
            <a:custGeom>
              <a:avLst/>
              <a:gdLst/>
              <a:ahLst/>
              <a:cxnLst/>
              <a:rect l="l" t="t" r="r" b="b"/>
              <a:pathLst>
                <a:path w="9697" h="13739" extrusionOk="0">
                  <a:moveTo>
                    <a:pt x="9453" y="2766"/>
                  </a:moveTo>
                  <a:lnTo>
                    <a:pt x="4712" y="13040"/>
                  </a:lnTo>
                  <a:cubicBezTo>
                    <a:pt x="4499" y="13496"/>
                    <a:pt x="3921" y="13739"/>
                    <a:pt x="3465" y="13496"/>
                  </a:cubicBezTo>
                  <a:lnTo>
                    <a:pt x="699" y="12219"/>
                  </a:lnTo>
                  <a:cubicBezTo>
                    <a:pt x="243" y="11976"/>
                    <a:pt x="0" y="11398"/>
                    <a:pt x="243" y="10943"/>
                  </a:cubicBezTo>
                  <a:lnTo>
                    <a:pt x="4985" y="699"/>
                  </a:lnTo>
                  <a:cubicBezTo>
                    <a:pt x="5198" y="243"/>
                    <a:pt x="5775" y="0"/>
                    <a:pt x="6231" y="243"/>
                  </a:cubicBezTo>
                  <a:lnTo>
                    <a:pt x="8997" y="1520"/>
                  </a:lnTo>
                  <a:cubicBezTo>
                    <a:pt x="9453" y="1763"/>
                    <a:pt x="9696" y="2280"/>
                    <a:pt x="9453" y="27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306;p59">
              <a:extLst>
                <a:ext uri="{FF2B5EF4-FFF2-40B4-BE49-F238E27FC236}">
                  <a16:creationId xmlns:a16="http://schemas.microsoft.com/office/drawing/2014/main" id="{F26FA019-F6B4-4A2F-A5B2-EA7202E7FF02}"/>
                </a:ext>
              </a:extLst>
            </p:cNvPr>
            <p:cNvSpPr/>
            <p:nvPr/>
          </p:nvSpPr>
          <p:spPr>
            <a:xfrm>
              <a:off x="1210000" y="2463088"/>
              <a:ext cx="409625" cy="409625"/>
            </a:xfrm>
            <a:custGeom>
              <a:avLst/>
              <a:gdLst/>
              <a:ahLst/>
              <a:cxnLst/>
              <a:rect l="l" t="t" r="r" b="b"/>
              <a:pathLst>
                <a:path w="16385" h="16385" extrusionOk="0">
                  <a:moveTo>
                    <a:pt x="11217" y="1673"/>
                  </a:moveTo>
                  <a:cubicBezTo>
                    <a:pt x="7600" y="1"/>
                    <a:pt x="3314" y="1581"/>
                    <a:pt x="1673" y="5168"/>
                  </a:cubicBezTo>
                  <a:cubicBezTo>
                    <a:pt x="1" y="8785"/>
                    <a:pt x="1582" y="13071"/>
                    <a:pt x="5168" y="14712"/>
                  </a:cubicBezTo>
                  <a:cubicBezTo>
                    <a:pt x="8785" y="16384"/>
                    <a:pt x="13071" y="14834"/>
                    <a:pt x="14712" y="11217"/>
                  </a:cubicBezTo>
                  <a:cubicBezTo>
                    <a:pt x="16384" y="7661"/>
                    <a:pt x="14834" y="3344"/>
                    <a:pt x="11217" y="1673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99575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C565169-37F5-4346-8F53-5223F92ED0E2}"/>
              </a:ext>
            </a:extLst>
          </p:cNvPr>
          <p:cNvSpPr/>
          <p:nvPr/>
        </p:nvSpPr>
        <p:spPr>
          <a:xfrm>
            <a:off x="2245744" y="1775827"/>
            <a:ext cx="4544038" cy="13845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vi-VN" sz="115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LIÊN HỆ</a:t>
            </a:r>
            <a:endParaRPr lang="en-US" sz="115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29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42"/>
          <p:cNvGrpSpPr/>
          <p:nvPr/>
        </p:nvGrpSpPr>
        <p:grpSpPr>
          <a:xfrm rot="-632919" flipH="1">
            <a:off x="55734" y="53087"/>
            <a:ext cx="641652" cy="668105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CF66EA6-7807-4BD7-BDAC-5DF5AA0833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24" r="18195" b="48855"/>
          <a:stretch/>
        </p:blipFill>
        <p:spPr>
          <a:xfrm flipH="1">
            <a:off x="3898803" y="-546299"/>
            <a:ext cx="5705078" cy="5689799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9CB896EA-F7A9-47D3-9582-01BCBB4F4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154" y="1788429"/>
            <a:ext cx="5804034" cy="29890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819038-6235-4D6D-9008-82DA1F8C3F1F}"/>
              </a:ext>
            </a:extLst>
          </p:cNvPr>
          <p:cNvSpPr txBox="1"/>
          <p:nvPr/>
        </p:nvSpPr>
        <p:spPr>
          <a:xfrm>
            <a:off x="647785" y="2427124"/>
            <a:ext cx="503112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60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Nhôm được khai thác </a:t>
            </a:r>
          </a:p>
          <a:p>
            <a:pPr algn="ctr"/>
            <a:r>
              <a:rPr lang="vi-VN" sz="360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và sản xuất như thế nào ?</a:t>
            </a:r>
            <a:endParaRPr lang="en-US" sz="360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Flamenc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9D02DC2-D9E1-4F8B-8196-507EE0D05864}"/>
              </a:ext>
            </a:extLst>
          </p:cNvPr>
          <p:cNvSpPr/>
          <p:nvPr/>
        </p:nvSpPr>
        <p:spPr>
          <a:xfrm rot="18939298">
            <a:off x="-1488792" y="-636919"/>
            <a:ext cx="3085663" cy="2418408"/>
          </a:xfrm>
          <a:custGeom>
            <a:avLst/>
            <a:gdLst>
              <a:gd name="connsiteX0" fmla="*/ 0 w 2637750"/>
              <a:gd name="connsiteY0" fmla="*/ 885945 h 1771889"/>
              <a:gd name="connsiteX1" fmla="*/ 1318875 w 2637750"/>
              <a:gd name="connsiteY1" fmla="*/ 0 h 1771889"/>
              <a:gd name="connsiteX2" fmla="*/ 2637750 w 2637750"/>
              <a:gd name="connsiteY2" fmla="*/ 885945 h 1771889"/>
              <a:gd name="connsiteX3" fmla="*/ 1318875 w 2637750"/>
              <a:gd name="connsiteY3" fmla="*/ 1771890 h 1771889"/>
              <a:gd name="connsiteX4" fmla="*/ 0 w 2637750"/>
              <a:gd name="connsiteY4" fmla="*/ 885945 h 1771889"/>
              <a:gd name="connsiteX0" fmla="*/ 0 w 2945758"/>
              <a:gd name="connsiteY0" fmla="*/ 887891 h 1775083"/>
              <a:gd name="connsiteX1" fmla="*/ 1318875 w 2945758"/>
              <a:gd name="connsiteY1" fmla="*/ 1946 h 1775083"/>
              <a:gd name="connsiteX2" fmla="*/ 2945758 w 2945758"/>
              <a:gd name="connsiteY2" fmla="*/ 724261 h 1775083"/>
              <a:gd name="connsiteX3" fmla="*/ 1318875 w 2945758"/>
              <a:gd name="connsiteY3" fmla="*/ 1773836 h 1775083"/>
              <a:gd name="connsiteX4" fmla="*/ 0 w 2945758"/>
              <a:gd name="connsiteY4" fmla="*/ 887891 h 1775083"/>
              <a:gd name="connsiteX0" fmla="*/ 0 w 2962285"/>
              <a:gd name="connsiteY0" fmla="*/ 887009 h 1774970"/>
              <a:gd name="connsiteX1" fmla="*/ 1318875 w 2962285"/>
              <a:gd name="connsiteY1" fmla="*/ 1064 h 1774970"/>
              <a:gd name="connsiteX2" fmla="*/ 2945758 w 2962285"/>
              <a:gd name="connsiteY2" fmla="*/ 723379 h 1774970"/>
              <a:gd name="connsiteX3" fmla="*/ 1839952 w 2962285"/>
              <a:gd name="connsiteY3" fmla="*/ 1117110 h 1774970"/>
              <a:gd name="connsiteX4" fmla="*/ 1318875 w 2962285"/>
              <a:gd name="connsiteY4" fmla="*/ 1772954 h 1774970"/>
              <a:gd name="connsiteX5" fmla="*/ 0 w 2962285"/>
              <a:gd name="connsiteY5" fmla="*/ 887009 h 1774970"/>
              <a:gd name="connsiteX0" fmla="*/ 6311 w 2968596"/>
              <a:gd name="connsiteY0" fmla="*/ 887009 h 1773045"/>
              <a:gd name="connsiteX1" fmla="*/ 1325186 w 2968596"/>
              <a:gd name="connsiteY1" fmla="*/ 1064 h 1773045"/>
              <a:gd name="connsiteX2" fmla="*/ 2952069 w 2968596"/>
              <a:gd name="connsiteY2" fmla="*/ 723379 h 1773045"/>
              <a:gd name="connsiteX3" fmla="*/ 1846263 w 2968596"/>
              <a:gd name="connsiteY3" fmla="*/ 1117110 h 1773045"/>
              <a:gd name="connsiteX4" fmla="*/ 1325186 w 2968596"/>
              <a:gd name="connsiteY4" fmla="*/ 1772954 h 1773045"/>
              <a:gd name="connsiteX5" fmla="*/ 846167 w 2968596"/>
              <a:gd name="connsiteY5" fmla="*/ 1070458 h 1773045"/>
              <a:gd name="connsiteX6" fmla="*/ 6311 w 2968596"/>
              <a:gd name="connsiteY6" fmla="*/ 887009 h 1773045"/>
              <a:gd name="connsiteX0" fmla="*/ 6311 w 2968596"/>
              <a:gd name="connsiteY0" fmla="*/ 887009 h 1468482"/>
              <a:gd name="connsiteX1" fmla="*/ 1325186 w 2968596"/>
              <a:gd name="connsiteY1" fmla="*/ 1064 h 1468482"/>
              <a:gd name="connsiteX2" fmla="*/ 2952069 w 2968596"/>
              <a:gd name="connsiteY2" fmla="*/ 723379 h 1468482"/>
              <a:gd name="connsiteX3" fmla="*/ 1846263 w 2968596"/>
              <a:gd name="connsiteY3" fmla="*/ 1117110 h 1468482"/>
              <a:gd name="connsiteX4" fmla="*/ 1264438 w 2968596"/>
              <a:gd name="connsiteY4" fmla="*/ 1468244 h 1468482"/>
              <a:gd name="connsiteX5" fmla="*/ 846167 w 2968596"/>
              <a:gd name="connsiteY5" fmla="*/ 1070458 h 1468482"/>
              <a:gd name="connsiteX6" fmla="*/ 6311 w 2968596"/>
              <a:gd name="connsiteY6" fmla="*/ 887009 h 1468482"/>
              <a:gd name="connsiteX0" fmla="*/ 6311 w 2990753"/>
              <a:gd name="connsiteY0" fmla="*/ 886867 h 1468261"/>
              <a:gd name="connsiteX1" fmla="*/ 1325186 w 2990753"/>
              <a:gd name="connsiteY1" fmla="*/ 922 h 1468261"/>
              <a:gd name="connsiteX2" fmla="*/ 2952069 w 2990753"/>
              <a:gd name="connsiteY2" fmla="*/ 723237 h 1468261"/>
              <a:gd name="connsiteX3" fmla="*/ 2484050 w 2990753"/>
              <a:gd name="connsiteY3" fmla="*/ 1362847 h 1468261"/>
              <a:gd name="connsiteX4" fmla="*/ 1846263 w 2990753"/>
              <a:gd name="connsiteY4" fmla="*/ 1116968 h 1468261"/>
              <a:gd name="connsiteX5" fmla="*/ 1264438 w 2990753"/>
              <a:gd name="connsiteY5" fmla="*/ 1468102 h 1468261"/>
              <a:gd name="connsiteX6" fmla="*/ 846167 w 2990753"/>
              <a:gd name="connsiteY6" fmla="*/ 1070316 h 1468261"/>
              <a:gd name="connsiteX7" fmla="*/ 6311 w 2990753"/>
              <a:gd name="connsiteY7" fmla="*/ 886867 h 146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0753" h="1468261">
                <a:moveTo>
                  <a:pt x="6311" y="886867"/>
                </a:moveTo>
                <a:cubicBezTo>
                  <a:pt x="86148" y="708635"/>
                  <a:pt x="834226" y="28194"/>
                  <a:pt x="1325186" y="922"/>
                </a:cubicBezTo>
                <a:cubicBezTo>
                  <a:pt x="1816146" y="-26350"/>
                  <a:pt x="2778265" y="559521"/>
                  <a:pt x="2952069" y="723237"/>
                </a:cubicBezTo>
                <a:cubicBezTo>
                  <a:pt x="3125873" y="886953"/>
                  <a:pt x="2668351" y="1297225"/>
                  <a:pt x="2484050" y="1362847"/>
                </a:cubicBezTo>
                <a:cubicBezTo>
                  <a:pt x="2299749" y="1428469"/>
                  <a:pt x="2030192" y="1036154"/>
                  <a:pt x="1846263" y="1116968"/>
                </a:cubicBezTo>
                <a:cubicBezTo>
                  <a:pt x="1662334" y="1197782"/>
                  <a:pt x="1431121" y="1475877"/>
                  <a:pt x="1264438" y="1468102"/>
                </a:cubicBezTo>
                <a:cubicBezTo>
                  <a:pt x="1097755" y="1460327"/>
                  <a:pt x="1065979" y="1217973"/>
                  <a:pt x="846167" y="1070316"/>
                </a:cubicBezTo>
                <a:cubicBezTo>
                  <a:pt x="626355" y="922659"/>
                  <a:pt x="-73526" y="1065099"/>
                  <a:pt x="6311" y="8868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7F22B3-4013-442B-BF9E-660CD3B63F4F}"/>
              </a:ext>
            </a:extLst>
          </p:cNvPr>
          <p:cNvSpPr txBox="1"/>
          <p:nvPr/>
        </p:nvSpPr>
        <p:spPr>
          <a:xfrm>
            <a:off x="3030590" y="1976875"/>
            <a:ext cx="69155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vi-VN" sz="4000" b="1">
                <a:solidFill>
                  <a:srgbClr val="0070C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 2</a:t>
            </a:r>
            <a:endParaRPr lang="en-US" sz="4000" b="1">
              <a:solidFill>
                <a:srgbClr val="0070C0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4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 flipH="1" flipV="1">
            <a:off x="2137205" y="2537251"/>
            <a:ext cx="5296893" cy="2369520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" name="Google Shape;564;p39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7445606" y="192811"/>
            <a:ext cx="661771" cy="680768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8337508" y="689422"/>
            <a:ext cx="641652" cy="668105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1793990" y="4411704"/>
            <a:ext cx="371396" cy="375435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Picture 2">
            <a:extLst>
              <a:ext uri="{FF2B5EF4-FFF2-40B4-BE49-F238E27FC236}">
                <a16:creationId xmlns:a16="http://schemas.microsoft.com/office/drawing/2014/main" id="{277B8530-7062-4EE3-B4D4-9FFFAC18D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 flipV="1">
            <a:off x="1672276" y="254533"/>
            <a:ext cx="3592162" cy="184306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CB3587C-CA5B-4CDF-B579-34EE8326B9A4}"/>
              </a:ext>
            </a:extLst>
          </p:cNvPr>
          <p:cNvSpPr txBox="1"/>
          <p:nvPr/>
        </p:nvSpPr>
        <p:spPr>
          <a:xfrm>
            <a:off x="2735370" y="3179805"/>
            <a:ext cx="402551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- Đồng có màu đỏ nâu, có ánh kim, dẫn nhiệt và dẫn điện tốt.</a:t>
            </a:r>
          </a:p>
          <a:p>
            <a:pPr algn="just"/>
            <a:r>
              <a:rPr lang="vi-VN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- Bền, dễ dát mỏng và kéo thành sợi, có thể dập và uốn.</a:t>
            </a:r>
            <a:endParaRPr lang="en-US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Flamenc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82799C2-8433-415D-85AA-322A506C560F}"/>
              </a:ext>
            </a:extLst>
          </p:cNvPr>
          <p:cNvGrpSpPr/>
          <p:nvPr/>
        </p:nvGrpSpPr>
        <p:grpSpPr>
          <a:xfrm>
            <a:off x="-169052" y="1527374"/>
            <a:ext cx="2306257" cy="3701530"/>
            <a:chOff x="3528816" y="1219200"/>
            <a:chExt cx="3240675" cy="5201266"/>
          </a:xfrm>
        </p:grpSpPr>
        <p:pic>
          <p:nvPicPr>
            <p:cNvPr id="5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8237A14A-2754-4247-A116-B8512DD374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8621C847-40DE-4DCC-88F5-7E425780D0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84F17F8-8E7B-4B66-BFDE-86579004324C}"/>
              </a:ext>
            </a:extLst>
          </p:cNvPr>
          <p:cNvGrpSpPr/>
          <p:nvPr/>
        </p:nvGrpSpPr>
        <p:grpSpPr>
          <a:xfrm>
            <a:off x="7049190" y="1178843"/>
            <a:ext cx="2224944" cy="4092782"/>
            <a:chOff x="12843095" y="658761"/>
            <a:chExt cx="3036002" cy="5584723"/>
          </a:xfrm>
        </p:grpSpPr>
        <p:pic>
          <p:nvPicPr>
            <p:cNvPr id="55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8FA169F7-7FE3-4CBB-8947-7AAF5F5D09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39B3A8A3-6B3E-4503-88F0-636363771C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ABEC2DF9-608A-48B6-8FD7-AEAAD8C926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9046711-DFDF-486C-A95C-D536A1FB5E5A}"/>
              </a:ext>
            </a:extLst>
          </p:cNvPr>
          <p:cNvSpPr txBox="1"/>
          <p:nvPr/>
        </p:nvSpPr>
        <p:spPr>
          <a:xfrm>
            <a:off x="1721029" y="742181"/>
            <a:ext cx="341692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>
                <a:solidFill>
                  <a:srgbClr val="B26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Hãy nêu tính chất</a:t>
            </a:r>
            <a:endParaRPr lang="vi-VN" sz="2800" b="1">
              <a:solidFill>
                <a:srgbClr val="B26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>
                <a:solidFill>
                  <a:srgbClr val="B26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của đồng</a:t>
            </a:r>
            <a:r>
              <a:rPr lang="vi-VN" sz="2800" b="1">
                <a:solidFill>
                  <a:srgbClr val="B26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 ?</a:t>
            </a:r>
            <a:endParaRPr lang="en-US" sz="2800" b="1">
              <a:solidFill>
                <a:srgbClr val="B26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5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9D02DC2-D9E1-4F8B-8196-507EE0D05864}"/>
              </a:ext>
            </a:extLst>
          </p:cNvPr>
          <p:cNvSpPr/>
          <p:nvPr/>
        </p:nvSpPr>
        <p:spPr>
          <a:xfrm rot="18939298">
            <a:off x="-1488792" y="-636919"/>
            <a:ext cx="3085663" cy="2418408"/>
          </a:xfrm>
          <a:custGeom>
            <a:avLst/>
            <a:gdLst>
              <a:gd name="connsiteX0" fmla="*/ 0 w 2637750"/>
              <a:gd name="connsiteY0" fmla="*/ 885945 h 1771889"/>
              <a:gd name="connsiteX1" fmla="*/ 1318875 w 2637750"/>
              <a:gd name="connsiteY1" fmla="*/ 0 h 1771889"/>
              <a:gd name="connsiteX2" fmla="*/ 2637750 w 2637750"/>
              <a:gd name="connsiteY2" fmla="*/ 885945 h 1771889"/>
              <a:gd name="connsiteX3" fmla="*/ 1318875 w 2637750"/>
              <a:gd name="connsiteY3" fmla="*/ 1771890 h 1771889"/>
              <a:gd name="connsiteX4" fmla="*/ 0 w 2637750"/>
              <a:gd name="connsiteY4" fmla="*/ 885945 h 1771889"/>
              <a:gd name="connsiteX0" fmla="*/ 0 w 2945758"/>
              <a:gd name="connsiteY0" fmla="*/ 887891 h 1775083"/>
              <a:gd name="connsiteX1" fmla="*/ 1318875 w 2945758"/>
              <a:gd name="connsiteY1" fmla="*/ 1946 h 1775083"/>
              <a:gd name="connsiteX2" fmla="*/ 2945758 w 2945758"/>
              <a:gd name="connsiteY2" fmla="*/ 724261 h 1775083"/>
              <a:gd name="connsiteX3" fmla="*/ 1318875 w 2945758"/>
              <a:gd name="connsiteY3" fmla="*/ 1773836 h 1775083"/>
              <a:gd name="connsiteX4" fmla="*/ 0 w 2945758"/>
              <a:gd name="connsiteY4" fmla="*/ 887891 h 1775083"/>
              <a:gd name="connsiteX0" fmla="*/ 0 w 2962285"/>
              <a:gd name="connsiteY0" fmla="*/ 887009 h 1774970"/>
              <a:gd name="connsiteX1" fmla="*/ 1318875 w 2962285"/>
              <a:gd name="connsiteY1" fmla="*/ 1064 h 1774970"/>
              <a:gd name="connsiteX2" fmla="*/ 2945758 w 2962285"/>
              <a:gd name="connsiteY2" fmla="*/ 723379 h 1774970"/>
              <a:gd name="connsiteX3" fmla="*/ 1839952 w 2962285"/>
              <a:gd name="connsiteY3" fmla="*/ 1117110 h 1774970"/>
              <a:gd name="connsiteX4" fmla="*/ 1318875 w 2962285"/>
              <a:gd name="connsiteY4" fmla="*/ 1772954 h 1774970"/>
              <a:gd name="connsiteX5" fmla="*/ 0 w 2962285"/>
              <a:gd name="connsiteY5" fmla="*/ 887009 h 1774970"/>
              <a:gd name="connsiteX0" fmla="*/ 6311 w 2968596"/>
              <a:gd name="connsiteY0" fmla="*/ 887009 h 1773045"/>
              <a:gd name="connsiteX1" fmla="*/ 1325186 w 2968596"/>
              <a:gd name="connsiteY1" fmla="*/ 1064 h 1773045"/>
              <a:gd name="connsiteX2" fmla="*/ 2952069 w 2968596"/>
              <a:gd name="connsiteY2" fmla="*/ 723379 h 1773045"/>
              <a:gd name="connsiteX3" fmla="*/ 1846263 w 2968596"/>
              <a:gd name="connsiteY3" fmla="*/ 1117110 h 1773045"/>
              <a:gd name="connsiteX4" fmla="*/ 1325186 w 2968596"/>
              <a:gd name="connsiteY4" fmla="*/ 1772954 h 1773045"/>
              <a:gd name="connsiteX5" fmla="*/ 846167 w 2968596"/>
              <a:gd name="connsiteY5" fmla="*/ 1070458 h 1773045"/>
              <a:gd name="connsiteX6" fmla="*/ 6311 w 2968596"/>
              <a:gd name="connsiteY6" fmla="*/ 887009 h 1773045"/>
              <a:gd name="connsiteX0" fmla="*/ 6311 w 2968596"/>
              <a:gd name="connsiteY0" fmla="*/ 887009 h 1468482"/>
              <a:gd name="connsiteX1" fmla="*/ 1325186 w 2968596"/>
              <a:gd name="connsiteY1" fmla="*/ 1064 h 1468482"/>
              <a:gd name="connsiteX2" fmla="*/ 2952069 w 2968596"/>
              <a:gd name="connsiteY2" fmla="*/ 723379 h 1468482"/>
              <a:gd name="connsiteX3" fmla="*/ 1846263 w 2968596"/>
              <a:gd name="connsiteY3" fmla="*/ 1117110 h 1468482"/>
              <a:gd name="connsiteX4" fmla="*/ 1264438 w 2968596"/>
              <a:gd name="connsiteY4" fmla="*/ 1468244 h 1468482"/>
              <a:gd name="connsiteX5" fmla="*/ 846167 w 2968596"/>
              <a:gd name="connsiteY5" fmla="*/ 1070458 h 1468482"/>
              <a:gd name="connsiteX6" fmla="*/ 6311 w 2968596"/>
              <a:gd name="connsiteY6" fmla="*/ 887009 h 1468482"/>
              <a:gd name="connsiteX0" fmla="*/ 6311 w 2990753"/>
              <a:gd name="connsiteY0" fmla="*/ 886867 h 1468261"/>
              <a:gd name="connsiteX1" fmla="*/ 1325186 w 2990753"/>
              <a:gd name="connsiteY1" fmla="*/ 922 h 1468261"/>
              <a:gd name="connsiteX2" fmla="*/ 2952069 w 2990753"/>
              <a:gd name="connsiteY2" fmla="*/ 723237 h 1468261"/>
              <a:gd name="connsiteX3" fmla="*/ 2484050 w 2990753"/>
              <a:gd name="connsiteY3" fmla="*/ 1362847 h 1468261"/>
              <a:gd name="connsiteX4" fmla="*/ 1846263 w 2990753"/>
              <a:gd name="connsiteY4" fmla="*/ 1116968 h 1468261"/>
              <a:gd name="connsiteX5" fmla="*/ 1264438 w 2990753"/>
              <a:gd name="connsiteY5" fmla="*/ 1468102 h 1468261"/>
              <a:gd name="connsiteX6" fmla="*/ 846167 w 2990753"/>
              <a:gd name="connsiteY6" fmla="*/ 1070316 h 1468261"/>
              <a:gd name="connsiteX7" fmla="*/ 6311 w 2990753"/>
              <a:gd name="connsiteY7" fmla="*/ 886867 h 146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0753" h="1468261">
                <a:moveTo>
                  <a:pt x="6311" y="886867"/>
                </a:moveTo>
                <a:cubicBezTo>
                  <a:pt x="86148" y="708635"/>
                  <a:pt x="834226" y="28194"/>
                  <a:pt x="1325186" y="922"/>
                </a:cubicBezTo>
                <a:cubicBezTo>
                  <a:pt x="1816146" y="-26350"/>
                  <a:pt x="2778265" y="559521"/>
                  <a:pt x="2952069" y="723237"/>
                </a:cubicBezTo>
                <a:cubicBezTo>
                  <a:pt x="3125873" y="886953"/>
                  <a:pt x="2668351" y="1297225"/>
                  <a:pt x="2484050" y="1362847"/>
                </a:cubicBezTo>
                <a:cubicBezTo>
                  <a:pt x="2299749" y="1428469"/>
                  <a:pt x="2030192" y="1036154"/>
                  <a:pt x="1846263" y="1116968"/>
                </a:cubicBezTo>
                <a:cubicBezTo>
                  <a:pt x="1662334" y="1197782"/>
                  <a:pt x="1431121" y="1475877"/>
                  <a:pt x="1264438" y="1468102"/>
                </a:cubicBezTo>
                <a:cubicBezTo>
                  <a:pt x="1097755" y="1460327"/>
                  <a:pt x="1065979" y="1217973"/>
                  <a:pt x="846167" y="1070316"/>
                </a:cubicBezTo>
                <a:cubicBezTo>
                  <a:pt x="626355" y="922659"/>
                  <a:pt x="-73526" y="1065099"/>
                  <a:pt x="6311" y="8868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7F22B3-4013-442B-BF9E-660CD3B63F4F}"/>
              </a:ext>
            </a:extLst>
          </p:cNvPr>
          <p:cNvSpPr txBox="1"/>
          <p:nvPr/>
        </p:nvSpPr>
        <p:spPr>
          <a:xfrm>
            <a:off x="3030590" y="1976875"/>
            <a:ext cx="69155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vi-VN" sz="4000" b="1">
                <a:solidFill>
                  <a:srgbClr val="0070C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 3</a:t>
            </a:r>
            <a:endParaRPr lang="en-US" sz="4000" b="1">
              <a:solidFill>
                <a:srgbClr val="0070C0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42"/>
          <p:cNvGrpSpPr/>
          <p:nvPr/>
        </p:nvGrpSpPr>
        <p:grpSpPr>
          <a:xfrm rot="-632919" flipH="1">
            <a:off x="55734" y="53087"/>
            <a:ext cx="641652" cy="668105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CF66EA6-7807-4BD7-BDAC-5DF5AA0833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24" r="18195" b="48855"/>
          <a:stretch/>
        </p:blipFill>
        <p:spPr>
          <a:xfrm flipH="1">
            <a:off x="3898803" y="-546299"/>
            <a:ext cx="5705078" cy="5689799"/>
          </a:xfrm>
          <a:prstGeom prst="rect">
            <a:avLst/>
          </a:prstGeom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9CB896EA-F7A9-47D3-9582-01BCBB4F4D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154" y="1788429"/>
            <a:ext cx="5804034" cy="29890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819038-6235-4D6D-9008-82DA1F8C3F1F}"/>
              </a:ext>
            </a:extLst>
          </p:cNvPr>
          <p:cNvSpPr txBox="1"/>
          <p:nvPr/>
        </p:nvSpPr>
        <p:spPr>
          <a:xfrm>
            <a:off x="611299" y="2005849"/>
            <a:ext cx="503112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Để bảo vệ môi trường, tài nguyên thiên nhiên chúng ta cần khai thác và sử dụng tài nguyên thiên nhiên hợp lí</a:t>
            </a:r>
            <a:endParaRPr lang="en-US" sz="320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Flamenc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53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41"/>
          <p:cNvSpPr/>
          <p:nvPr/>
        </p:nvSpPr>
        <p:spPr>
          <a:xfrm>
            <a:off x="750771" y="1359250"/>
            <a:ext cx="7973482" cy="279991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 w="76200">
            <a:solidFill>
              <a:srgbClr val="5CA0E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4" name="Google Shape;644;p41"/>
          <p:cNvSpPr/>
          <p:nvPr/>
        </p:nvSpPr>
        <p:spPr>
          <a:xfrm rot="-7008775">
            <a:off x="7891814" y="1102205"/>
            <a:ext cx="533077" cy="781160"/>
          </a:xfrm>
          <a:custGeom>
            <a:avLst/>
            <a:gdLst/>
            <a:ahLst/>
            <a:cxnLst/>
            <a:rect l="l" t="t" r="r" b="b"/>
            <a:pathLst>
              <a:path w="44841" h="65709" extrusionOk="0">
                <a:moveTo>
                  <a:pt x="11247" y="0"/>
                </a:moveTo>
                <a:cubicBezTo>
                  <a:pt x="10906" y="0"/>
                  <a:pt x="10561" y="19"/>
                  <a:pt x="10211" y="57"/>
                </a:cubicBezTo>
                <a:cubicBezTo>
                  <a:pt x="0" y="1166"/>
                  <a:pt x="888" y="12044"/>
                  <a:pt x="2664" y="23365"/>
                </a:cubicBezTo>
                <a:cubicBezTo>
                  <a:pt x="3996" y="31578"/>
                  <a:pt x="15317" y="57994"/>
                  <a:pt x="19534" y="62211"/>
                </a:cubicBezTo>
                <a:cubicBezTo>
                  <a:pt x="21565" y="64412"/>
                  <a:pt x="24371" y="65708"/>
                  <a:pt x="27163" y="65708"/>
                </a:cubicBezTo>
                <a:cubicBezTo>
                  <a:pt x="28033" y="65708"/>
                  <a:pt x="28902" y="65583"/>
                  <a:pt x="29745" y="65319"/>
                </a:cubicBezTo>
                <a:cubicBezTo>
                  <a:pt x="35073" y="63321"/>
                  <a:pt x="36627" y="57550"/>
                  <a:pt x="35739" y="52666"/>
                </a:cubicBezTo>
                <a:cubicBezTo>
                  <a:pt x="33741" y="43565"/>
                  <a:pt x="29745" y="34686"/>
                  <a:pt x="23974" y="27360"/>
                </a:cubicBezTo>
                <a:cubicBezTo>
                  <a:pt x="22924" y="25906"/>
                  <a:pt x="21932" y="25275"/>
                  <a:pt x="21213" y="25275"/>
                </a:cubicBezTo>
                <a:cubicBezTo>
                  <a:pt x="19958" y="25275"/>
                  <a:pt x="19535" y="27201"/>
                  <a:pt x="21088" y="30024"/>
                </a:cubicBezTo>
                <a:cubicBezTo>
                  <a:pt x="23530" y="34464"/>
                  <a:pt x="33075" y="49558"/>
                  <a:pt x="32187" y="56440"/>
                </a:cubicBezTo>
                <a:cubicBezTo>
                  <a:pt x="32004" y="57904"/>
                  <a:pt x="30614" y="61934"/>
                  <a:pt x="27643" y="61934"/>
                </a:cubicBezTo>
                <a:cubicBezTo>
                  <a:pt x="27010" y="61934"/>
                  <a:pt x="26307" y="61752"/>
                  <a:pt x="25528" y="61323"/>
                </a:cubicBezTo>
                <a:cubicBezTo>
                  <a:pt x="24196" y="60435"/>
                  <a:pt x="23086" y="59547"/>
                  <a:pt x="22198" y="58438"/>
                </a:cubicBezTo>
                <a:cubicBezTo>
                  <a:pt x="19312" y="55108"/>
                  <a:pt x="5772" y="30690"/>
                  <a:pt x="5550" y="11822"/>
                </a:cubicBezTo>
                <a:cubicBezTo>
                  <a:pt x="5328" y="8492"/>
                  <a:pt x="7325" y="5384"/>
                  <a:pt x="10211" y="4052"/>
                </a:cubicBezTo>
                <a:cubicBezTo>
                  <a:pt x="10720" y="3892"/>
                  <a:pt x="11212" y="3818"/>
                  <a:pt x="11688" y="3818"/>
                </a:cubicBezTo>
                <a:cubicBezTo>
                  <a:pt x="15165" y="3818"/>
                  <a:pt x="17804" y="7730"/>
                  <a:pt x="19756" y="10268"/>
                </a:cubicBezTo>
                <a:cubicBezTo>
                  <a:pt x="30189" y="24918"/>
                  <a:pt x="35295" y="42011"/>
                  <a:pt x="41954" y="58438"/>
                </a:cubicBezTo>
                <a:cubicBezTo>
                  <a:pt x="42117" y="58763"/>
                  <a:pt x="42430" y="58910"/>
                  <a:pt x="42771" y="58910"/>
                </a:cubicBezTo>
                <a:cubicBezTo>
                  <a:pt x="43359" y="58910"/>
                  <a:pt x="44034" y="58474"/>
                  <a:pt x="44174" y="57772"/>
                </a:cubicBezTo>
                <a:cubicBezTo>
                  <a:pt x="44840" y="55108"/>
                  <a:pt x="33963" y="28470"/>
                  <a:pt x="30633" y="21811"/>
                </a:cubicBezTo>
                <a:cubicBezTo>
                  <a:pt x="27418" y="14736"/>
                  <a:pt x="20889" y="0"/>
                  <a:pt x="11247" y="0"/>
                </a:cubicBezTo>
                <a:close/>
              </a:path>
            </a:pathLst>
          </a:custGeom>
          <a:solidFill>
            <a:srgbClr val="5CA0EE"/>
          </a:solidFill>
          <a:ln>
            <a:solidFill>
              <a:srgbClr val="5CA0E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45" name="Google Shape;645;p41"/>
          <p:cNvGrpSpPr/>
          <p:nvPr/>
        </p:nvGrpSpPr>
        <p:grpSpPr>
          <a:xfrm>
            <a:off x="2244014" y="1906849"/>
            <a:ext cx="348600" cy="348600"/>
            <a:chOff x="3191072" y="2571383"/>
            <a:chExt cx="348600" cy="348600"/>
          </a:xfrm>
        </p:grpSpPr>
        <p:sp>
          <p:nvSpPr>
            <p:cNvPr id="646" name="Google Shape;646;p41"/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647" name="Google Shape;647;p41"/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651" name="Google Shape;651;p41"/>
          <p:cNvSpPr/>
          <p:nvPr/>
        </p:nvSpPr>
        <p:spPr>
          <a:xfrm>
            <a:off x="950022" y="3460721"/>
            <a:ext cx="348600" cy="3486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653" name="Google Shape;653;p41"/>
          <p:cNvGrpSpPr/>
          <p:nvPr/>
        </p:nvGrpSpPr>
        <p:grpSpPr>
          <a:xfrm>
            <a:off x="2229467" y="2628748"/>
            <a:ext cx="348600" cy="348600"/>
            <a:chOff x="3191072" y="2571383"/>
            <a:chExt cx="348600" cy="348600"/>
          </a:xfrm>
        </p:grpSpPr>
        <p:sp>
          <p:nvSpPr>
            <p:cNvPr id="654" name="Google Shape;654;p41"/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655" name="Google Shape;655;p41"/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657" name="Google Shape;657;p41"/>
          <p:cNvGrpSpPr/>
          <p:nvPr/>
        </p:nvGrpSpPr>
        <p:grpSpPr>
          <a:xfrm>
            <a:off x="2244014" y="3350647"/>
            <a:ext cx="348600" cy="348600"/>
            <a:chOff x="3191072" y="2571383"/>
            <a:chExt cx="348600" cy="348600"/>
          </a:xfrm>
        </p:grpSpPr>
        <p:sp>
          <p:nvSpPr>
            <p:cNvPr id="658" name="Google Shape;658;p41"/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659" name="Google Shape;659;p41"/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660" name="Google Shape;660;p41"/>
          <p:cNvSpPr/>
          <p:nvPr/>
        </p:nvSpPr>
        <p:spPr>
          <a:xfrm>
            <a:off x="5519980" y="2960387"/>
            <a:ext cx="348600" cy="34860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4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661" name="Google Shape;661;p41"/>
          <p:cNvGrpSpPr/>
          <p:nvPr/>
        </p:nvGrpSpPr>
        <p:grpSpPr>
          <a:xfrm rot="-632919" flipH="1">
            <a:off x="665356" y="852037"/>
            <a:ext cx="641652" cy="668105"/>
            <a:chOff x="2079900" y="3077638"/>
            <a:chExt cx="367775" cy="382800"/>
          </a:xfrm>
        </p:grpSpPr>
        <p:sp>
          <p:nvSpPr>
            <p:cNvPr id="662" name="Google Shape;662;p41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3" name="Google Shape;663;p41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4" name="Google Shape;664;p41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5" name="Google Shape;665;p41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66" name="Google Shape;666;p41"/>
          <p:cNvGrpSpPr/>
          <p:nvPr/>
        </p:nvGrpSpPr>
        <p:grpSpPr>
          <a:xfrm rot="148811">
            <a:off x="230276" y="4252614"/>
            <a:ext cx="371396" cy="375435"/>
            <a:chOff x="2079900" y="3077638"/>
            <a:chExt cx="367775" cy="382800"/>
          </a:xfrm>
        </p:grpSpPr>
        <p:sp>
          <p:nvSpPr>
            <p:cNvPr id="667" name="Google Shape;667;p41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8" name="Google Shape;668;p41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69" name="Google Shape;669;p41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0" name="Google Shape;670;p41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6" name="Text Box 4">
            <a:extLst>
              <a:ext uri="{FF2B5EF4-FFF2-40B4-BE49-F238E27FC236}">
                <a16:creationId xmlns:a16="http://schemas.microsoft.com/office/drawing/2014/main" id="{580AC76B-9410-4276-ABC5-0D09385AE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126" y="1664458"/>
            <a:ext cx="5445598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3000"/>
              </a:spcBef>
              <a:buFontTx/>
              <a:buNone/>
            </a:pPr>
            <a:r>
              <a:rPr lang="en-US" altLang="en-US" sz="2800" b="1">
                <a:solidFill>
                  <a:srgbClr val="5CA0EE"/>
                </a:solidFill>
                <a:latin typeface="UTM Flamenco" panose="02040603050506020204" pitchFamily="18" charset="0"/>
              </a:rPr>
              <a:t>Xem lại </a:t>
            </a:r>
            <a:r>
              <a:rPr lang="vi-VN" altLang="en-US" sz="2800" b="1">
                <a:solidFill>
                  <a:srgbClr val="5CA0EE"/>
                </a:solidFill>
                <a:latin typeface="UTM Flamenco" panose="02040603050506020204" pitchFamily="18" charset="0"/>
              </a:rPr>
              <a:t>bài: Nhôm</a:t>
            </a:r>
            <a:r>
              <a:rPr lang="en-US" altLang="en-US" sz="2800" b="1">
                <a:solidFill>
                  <a:srgbClr val="5CA0EE"/>
                </a:solidFill>
                <a:latin typeface="UTM Flamenco" panose="02040603050506020204" pitchFamily="18" charset="0"/>
              </a:rPr>
              <a:t>.</a:t>
            </a:r>
          </a:p>
          <a:p>
            <a:pPr eaLnBrk="1" hangingPunct="1">
              <a:spcBef>
                <a:spcPts val="3000"/>
              </a:spcBef>
              <a:buNone/>
            </a:pPr>
            <a:r>
              <a:rPr lang="en-US" altLang="en-US" sz="2800" b="1">
                <a:solidFill>
                  <a:srgbClr val="5CA0EE"/>
                </a:solidFill>
                <a:latin typeface="UTM Flamenco" panose="02040603050506020204" pitchFamily="18" charset="0"/>
              </a:rPr>
              <a:t>Học thuộc lòng ghi nhớ trong </a:t>
            </a:r>
            <a:r>
              <a:rPr lang="vi-VN" altLang="en-US" sz="2800" b="1">
                <a:solidFill>
                  <a:srgbClr val="5CA0EE"/>
                </a:solidFill>
                <a:latin typeface="UTM Flamenco" panose="02040603050506020204" pitchFamily="18" charset="0"/>
              </a:rPr>
              <a:t>SGK</a:t>
            </a:r>
            <a:r>
              <a:rPr lang="en-US" altLang="en-US" sz="2800" b="1">
                <a:solidFill>
                  <a:srgbClr val="5CA0EE"/>
                </a:solidFill>
                <a:latin typeface="UTM Flamenco" panose="02040603050506020204" pitchFamily="18" charset="0"/>
              </a:rPr>
              <a:t>.</a:t>
            </a:r>
          </a:p>
          <a:p>
            <a:pPr eaLnBrk="1" hangingPunct="1">
              <a:spcBef>
                <a:spcPts val="3000"/>
              </a:spcBef>
              <a:buNone/>
            </a:pPr>
            <a:r>
              <a:rPr lang="en-US" altLang="en-US" sz="2800" b="1">
                <a:solidFill>
                  <a:srgbClr val="5CA0EE"/>
                </a:solidFill>
                <a:latin typeface="UTM Flamenco" panose="02040603050506020204" pitchFamily="18" charset="0"/>
              </a:rPr>
              <a:t>Chuẩn bị: Sắt, gang, thép.</a:t>
            </a:r>
          </a:p>
          <a:p>
            <a:pPr eaLnBrk="1" hangingPunct="1">
              <a:spcBef>
                <a:spcPts val="3000"/>
              </a:spcBef>
              <a:buFontTx/>
              <a:buNone/>
            </a:pPr>
            <a:endParaRPr lang="en-US" altLang="en-US" sz="2800" b="1">
              <a:solidFill>
                <a:srgbClr val="5CA0EE"/>
              </a:solidFill>
              <a:latin typeface="UTM Flamenco" panose="020406030505060202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2ECD320-252A-4B0F-8A58-C11A97DE9DD8}"/>
              </a:ext>
            </a:extLst>
          </p:cNvPr>
          <p:cNvSpPr/>
          <p:nvPr/>
        </p:nvSpPr>
        <p:spPr>
          <a:xfrm>
            <a:off x="1298622" y="322862"/>
            <a:ext cx="6726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HƯỚNG DẪN TỰ HỌC</a:t>
            </a:r>
            <a:endParaRPr lang="en-US" sz="5400" b="1">
              <a:ln w="22225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pic>
        <p:nvPicPr>
          <p:cNvPr id="52" name="图片 4">
            <a:extLst>
              <a:ext uri="{FF2B5EF4-FFF2-40B4-BE49-F238E27FC236}">
                <a16:creationId xmlns:a16="http://schemas.microsoft.com/office/drawing/2014/main" id="{08EF7AF2-168B-4E9E-B7B3-AF26207EFC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19" y="2327603"/>
            <a:ext cx="2964581" cy="29645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C565169-37F5-4346-8F53-5223F92ED0E2}"/>
              </a:ext>
            </a:extLst>
          </p:cNvPr>
          <p:cNvSpPr/>
          <p:nvPr/>
        </p:nvSpPr>
        <p:spPr>
          <a:xfrm>
            <a:off x="1959172" y="1738241"/>
            <a:ext cx="5342349" cy="13845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vi-VN" sz="115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TẠM BIỆT !</a:t>
            </a:r>
            <a:endParaRPr lang="en-US" sz="115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45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C565169-37F5-4346-8F53-5223F92ED0E2}"/>
              </a:ext>
            </a:extLst>
          </p:cNvPr>
          <p:cNvSpPr/>
          <p:nvPr/>
        </p:nvSpPr>
        <p:spPr>
          <a:xfrm>
            <a:off x="1525370" y="1821694"/>
            <a:ext cx="6314192" cy="12505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vi-VN" sz="115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THIẾT KẾ GIÁO ÁN ĐIỆN TỬ</a:t>
            </a:r>
          </a:p>
          <a:p>
            <a:pPr algn="ctr"/>
            <a:r>
              <a:rPr lang="vi-VN" sz="115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THIÊN CẨM: 090 260 9443 (ZALO , FACEBOOK) </a:t>
            </a:r>
            <a:endParaRPr lang="en-US" sz="115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145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C565169-37F5-4346-8F53-5223F92ED0E2}"/>
              </a:ext>
            </a:extLst>
          </p:cNvPr>
          <p:cNvSpPr/>
          <p:nvPr/>
        </p:nvSpPr>
        <p:spPr>
          <a:xfrm>
            <a:off x="1913110" y="1556814"/>
            <a:ext cx="5378377" cy="19725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vi-VN" sz="115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STK: 102871227574</a:t>
            </a:r>
          </a:p>
          <a:p>
            <a:pPr algn="ctr"/>
            <a:r>
              <a:rPr lang="vi-VN" sz="115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Ngân hàng: Vietinbank</a:t>
            </a:r>
          </a:p>
          <a:p>
            <a:pPr algn="ctr"/>
            <a:r>
              <a:rPr lang="vi-VN" sz="115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NGUYỄN THỊ THIÊN CẨM</a:t>
            </a:r>
            <a:endParaRPr lang="en-US" sz="115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 flipH="1" flipV="1">
            <a:off x="2137204" y="2360335"/>
            <a:ext cx="5296893" cy="2546436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" name="Google Shape;564;p39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7445606" y="192811"/>
            <a:ext cx="661771" cy="680768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8337508" y="689422"/>
            <a:ext cx="641652" cy="668105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1793990" y="4411704"/>
            <a:ext cx="371396" cy="375435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Picture 2">
            <a:extLst>
              <a:ext uri="{FF2B5EF4-FFF2-40B4-BE49-F238E27FC236}">
                <a16:creationId xmlns:a16="http://schemas.microsoft.com/office/drawing/2014/main" id="{277B8530-7062-4EE3-B4D4-9FFFAC18D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 flipV="1">
            <a:off x="1672276" y="254533"/>
            <a:ext cx="3592162" cy="1843064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CB3587C-CA5B-4CDF-B579-34EE8326B9A4}"/>
              </a:ext>
            </a:extLst>
          </p:cNvPr>
          <p:cNvSpPr txBox="1"/>
          <p:nvPr/>
        </p:nvSpPr>
        <p:spPr>
          <a:xfrm>
            <a:off x="2772892" y="2948341"/>
            <a:ext cx="402551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Đồng được sử dụng làm đồ điện, dây điện, bộ phận ô tô, tàu biển. Hợp kim của đồng dùng làm các đồ dùng gia đình như nồi, mâm, nhạc cụ, hoặc chế tạo vũ khí.</a:t>
            </a:r>
            <a:endParaRPr lang="en-US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Flamenc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82799C2-8433-415D-85AA-322A506C560F}"/>
              </a:ext>
            </a:extLst>
          </p:cNvPr>
          <p:cNvGrpSpPr/>
          <p:nvPr/>
        </p:nvGrpSpPr>
        <p:grpSpPr>
          <a:xfrm>
            <a:off x="-169052" y="1527374"/>
            <a:ext cx="2306257" cy="3701530"/>
            <a:chOff x="3528816" y="1219200"/>
            <a:chExt cx="3240675" cy="5201266"/>
          </a:xfrm>
        </p:grpSpPr>
        <p:pic>
          <p:nvPicPr>
            <p:cNvPr id="5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8237A14A-2754-4247-A116-B8512DD374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8621C847-40DE-4DCC-88F5-7E425780D0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84F17F8-8E7B-4B66-BFDE-86579004324C}"/>
              </a:ext>
            </a:extLst>
          </p:cNvPr>
          <p:cNvGrpSpPr/>
          <p:nvPr/>
        </p:nvGrpSpPr>
        <p:grpSpPr>
          <a:xfrm>
            <a:off x="7049190" y="1178843"/>
            <a:ext cx="2224944" cy="4092782"/>
            <a:chOff x="12843095" y="658761"/>
            <a:chExt cx="3036002" cy="5584723"/>
          </a:xfrm>
        </p:grpSpPr>
        <p:pic>
          <p:nvPicPr>
            <p:cNvPr id="55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8FA169F7-7FE3-4CBB-8947-7AAF5F5D09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39B3A8A3-6B3E-4503-88F0-636363771C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ABEC2DF9-608A-48B6-8FD7-AEAAD8C926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9046711-DFDF-486C-A95C-D536A1FB5E5A}"/>
              </a:ext>
            </a:extLst>
          </p:cNvPr>
          <p:cNvSpPr txBox="1"/>
          <p:nvPr/>
        </p:nvSpPr>
        <p:spPr>
          <a:xfrm>
            <a:off x="1721029" y="742181"/>
            <a:ext cx="341692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2800" b="1">
                <a:solidFill>
                  <a:srgbClr val="B26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Đồng có ứng dụng gì trong cuộc sống ? </a:t>
            </a:r>
            <a:endParaRPr lang="en-US" sz="2800" b="1">
              <a:solidFill>
                <a:srgbClr val="B26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18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 flipH="1" flipV="1">
            <a:off x="2137204" y="2360335"/>
            <a:ext cx="5296893" cy="2546436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4" name="Google Shape;564;p39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7445606" y="192811"/>
            <a:ext cx="661771" cy="680768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8337508" y="689422"/>
            <a:ext cx="641652" cy="668105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1793990" y="4411704"/>
            <a:ext cx="371396" cy="375435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Picture 2">
            <a:extLst>
              <a:ext uri="{FF2B5EF4-FFF2-40B4-BE49-F238E27FC236}">
                <a16:creationId xmlns:a16="http://schemas.microsoft.com/office/drawing/2014/main" id="{277B8530-7062-4EE3-B4D4-9FFFAC18D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 flipV="1">
            <a:off x="1672273" y="57150"/>
            <a:ext cx="4869369" cy="2040447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CB3587C-CA5B-4CDF-B579-34EE8326B9A4}"/>
              </a:ext>
            </a:extLst>
          </p:cNvPr>
          <p:cNvSpPr txBox="1"/>
          <p:nvPr/>
        </p:nvSpPr>
        <p:spPr>
          <a:xfrm>
            <a:off x="2769901" y="2899791"/>
            <a:ext cx="402551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vi-VN" sz="2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+ Các đồ dùng làm bằng đồng, hợp kim của đồng có thể bị xỉn màu vì vậy thỉnh thoảng cần dùng thuốc lau chùi, giúp chúng sáng bóng trở lại.</a:t>
            </a:r>
          </a:p>
          <a:p>
            <a:pPr algn="just"/>
            <a:r>
              <a:rPr lang="vi-VN" sz="2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+ Dùng thuốc đánh đồng để lau chùi làm cho chúng sáng bóng trở lại.</a:t>
            </a:r>
            <a:endParaRPr lang="en-US" sz="20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Flamenco" panose="0204060305050602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82799C2-8433-415D-85AA-322A506C560F}"/>
              </a:ext>
            </a:extLst>
          </p:cNvPr>
          <p:cNvGrpSpPr/>
          <p:nvPr/>
        </p:nvGrpSpPr>
        <p:grpSpPr>
          <a:xfrm>
            <a:off x="-169052" y="1527374"/>
            <a:ext cx="2306257" cy="3701530"/>
            <a:chOff x="3528816" y="1219200"/>
            <a:chExt cx="3240675" cy="5201266"/>
          </a:xfrm>
        </p:grpSpPr>
        <p:pic>
          <p:nvPicPr>
            <p:cNvPr id="52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8237A14A-2754-4247-A116-B8512DD374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926" b="83889" l="2300" r="49600">
                          <a14:foregroundMark x1="17500" y1="31204" x2="29700" y2="35648"/>
                          <a14:foregroundMark x1="30100" y1="37130" x2="32400" y2="38148"/>
                          <a14:foregroundMark x1="36200" y1="27963" x2="35800" y2="33241"/>
                          <a14:foregroundMark x1="35900" y1="48056" x2="37600" y2="48148"/>
                          <a14:foregroundMark x1="28200" y1="70278" x2="27900" y2="73704"/>
                          <a14:foregroundMark x1="26800" y1="78519" x2="26000" y2="79537"/>
                          <a14:foregroundMark x1="31300" y1="75370" x2="32400" y2="79444"/>
                          <a14:foregroundMark x1="32800" y1="78796" x2="35000" y2="79259"/>
                          <a14:foregroundMark x1="28200" y1="75278" x2="28000" y2="78981"/>
                          <a14:foregroundMark x1="24200" y1="79722" x2="25700" y2="78704"/>
                          <a14:backgroundMark x1="30200" y1="72963" x2="30200" y2="72963"/>
                          <a14:backgroundMark x1="30200" y1="76111" x2="30200" y2="761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4" r="48966" b="16144"/>
            <a:stretch/>
          </p:blipFill>
          <p:spPr bwMode="auto">
            <a:xfrm>
              <a:off x="3528816" y="1219200"/>
              <a:ext cx="3240675" cy="5201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8621C847-40DE-4DCC-88F5-7E425780D0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>
              <a:off x="5143311" y="3939601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84F17F8-8E7B-4B66-BFDE-86579004324C}"/>
              </a:ext>
            </a:extLst>
          </p:cNvPr>
          <p:cNvGrpSpPr/>
          <p:nvPr/>
        </p:nvGrpSpPr>
        <p:grpSpPr>
          <a:xfrm>
            <a:off x="7049190" y="1178843"/>
            <a:ext cx="2224944" cy="4092782"/>
            <a:chOff x="12843095" y="658761"/>
            <a:chExt cx="3036002" cy="5584723"/>
          </a:xfrm>
        </p:grpSpPr>
        <p:pic>
          <p:nvPicPr>
            <p:cNvPr id="55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8FA169F7-7FE3-4CBB-8947-7AAF5F5D09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00" b="83426" l="50700" r="96400">
                          <a14:foregroundMark x1="64400" y1="30000" x2="67200" y2="33981"/>
                          <a14:foregroundMark x1="54900" y1="43796" x2="54900" y2="43796"/>
                          <a14:foregroundMark x1="68100" y1="37407" x2="69600" y2="404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901" r="2189" b="14665"/>
            <a:stretch/>
          </p:blipFill>
          <p:spPr bwMode="auto">
            <a:xfrm>
              <a:off x="12843095" y="658761"/>
              <a:ext cx="3036002" cy="5584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2" descr="Cartoon students Royalty Free Vector Image - VectorStock">
              <a:extLst>
                <a:ext uri="{FF2B5EF4-FFF2-40B4-BE49-F238E27FC236}">
                  <a16:creationId xmlns:a16="http://schemas.microsoft.com/office/drawing/2014/main" id="{39B3A8A3-6B3E-4503-88F0-636363771C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8457" b="33434" l="61993" r="66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371" t="27835" r="32414" b="65944"/>
            <a:stretch/>
          </p:blipFill>
          <p:spPr bwMode="auto">
            <a:xfrm flipH="1">
              <a:off x="14311255" y="2498177"/>
              <a:ext cx="394637" cy="426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6" descr="thiếu niên tiền phong quàng khăn đỏ minh họa">
              <a:extLst>
                <a:ext uri="{FF2B5EF4-FFF2-40B4-BE49-F238E27FC236}">
                  <a16:creationId xmlns:a16="http://schemas.microsoft.com/office/drawing/2014/main" id="{ABEC2DF9-608A-48B6-8FD7-AEAAD8C926B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3457" b="41311" l="42857" r="61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08" t="21674" r="36413" b="59764"/>
            <a:stretch/>
          </p:blipFill>
          <p:spPr bwMode="auto">
            <a:xfrm flipH="1">
              <a:off x="13853347" y="3659766"/>
              <a:ext cx="598231" cy="726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9046711-DFDF-486C-A95C-D536A1FB5E5A}"/>
              </a:ext>
            </a:extLst>
          </p:cNvPr>
          <p:cNvSpPr txBox="1"/>
          <p:nvPr/>
        </p:nvSpPr>
        <p:spPr>
          <a:xfrm>
            <a:off x="1850322" y="409309"/>
            <a:ext cx="4369528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2800" b="1">
                <a:solidFill>
                  <a:srgbClr val="B26D1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lamenco" panose="02040603050506020204" pitchFamily="18" charset="0"/>
                <a:cs typeface="Times New Roman" panose="02020603050405020304" pitchFamily="18" charset="0"/>
              </a:rPr>
              <a:t>Nêu cách bảo quản một số đồ dùng bằng đồng và hợp kim của đồng trong gia đình.</a:t>
            </a:r>
            <a:endParaRPr lang="en-US" sz="2800" b="1">
              <a:solidFill>
                <a:srgbClr val="B26D1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Flamenc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16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2646356" y="4183723"/>
            <a:ext cx="661771" cy="680768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36"/>
          <p:cNvGrpSpPr/>
          <p:nvPr/>
        </p:nvGrpSpPr>
        <p:grpSpPr>
          <a:xfrm rot="1655306">
            <a:off x="7613944" y="2809955"/>
            <a:ext cx="840619" cy="842907"/>
            <a:chOff x="1818025" y="1413863"/>
            <a:chExt cx="507900" cy="585524"/>
          </a:xfrm>
        </p:grpSpPr>
        <p:sp>
          <p:nvSpPr>
            <p:cNvPr id="394" name="Google Shape;394;p36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6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6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6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398;p36"/>
          <p:cNvGrpSpPr/>
          <p:nvPr/>
        </p:nvGrpSpPr>
        <p:grpSpPr>
          <a:xfrm rot="1060229">
            <a:off x="5744244" y="3640567"/>
            <a:ext cx="2843223" cy="1473517"/>
            <a:chOff x="6535806" y="3518108"/>
            <a:chExt cx="2536111" cy="1314354"/>
          </a:xfrm>
        </p:grpSpPr>
        <p:grpSp>
          <p:nvGrpSpPr>
            <p:cNvPr id="399" name="Google Shape;399;p36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400" name="Google Shape;400;p36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6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" name="Google Shape;402;p36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403" name="Google Shape;403;p36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6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6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6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6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6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9" name="Google Shape;409;p36"/>
          <p:cNvGrpSpPr/>
          <p:nvPr/>
        </p:nvGrpSpPr>
        <p:grpSpPr>
          <a:xfrm>
            <a:off x="6761627" y="344556"/>
            <a:ext cx="1982407" cy="1651335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6" name="Google Shape;416;p36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36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454" name="Google Shape;454;p36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6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6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6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6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6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6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6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6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6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6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6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6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6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6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C565169-37F5-4346-8F53-5223F92ED0E2}"/>
              </a:ext>
            </a:extLst>
          </p:cNvPr>
          <p:cNvSpPr/>
          <p:nvPr/>
        </p:nvSpPr>
        <p:spPr>
          <a:xfrm>
            <a:off x="1879494" y="1404034"/>
            <a:ext cx="5525412" cy="222755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vi-VN" sz="115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HÌNH THÀNH</a:t>
            </a:r>
          </a:p>
          <a:p>
            <a:pPr algn="ctr"/>
            <a:r>
              <a:rPr lang="vi-VN" sz="115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Cookies" panose="02040603050506020204" pitchFamily="18" charset="0"/>
              </a:rPr>
              <a:t>KIẾN THỨC</a:t>
            </a:r>
            <a:endParaRPr lang="en-US" sz="115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3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B9D02DC2-D9E1-4F8B-8196-507EE0D05864}"/>
              </a:ext>
            </a:extLst>
          </p:cNvPr>
          <p:cNvSpPr/>
          <p:nvPr/>
        </p:nvSpPr>
        <p:spPr>
          <a:xfrm rot="18939298">
            <a:off x="-1488792" y="-636919"/>
            <a:ext cx="3085663" cy="2418408"/>
          </a:xfrm>
          <a:custGeom>
            <a:avLst/>
            <a:gdLst>
              <a:gd name="connsiteX0" fmla="*/ 0 w 2637750"/>
              <a:gd name="connsiteY0" fmla="*/ 885945 h 1771889"/>
              <a:gd name="connsiteX1" fmla="*/ 1318875 w 2637750"/>
              <a:gd name="connsiteY1" fmla="*/ 0 h 1771889"/>
              <a:gd name="connsiteX2" fmla="*/ 2637750 w 2637750"/>
              <a:gd name="connsiteY2" fmla="*/ 885945 h 1771889"/>
              <a:gd name="connsiteX3" fmla="*/ 1318875 w 2637750"/>
              <a:gd name="connsiteY3" fmla="*/ 1771890 h 1771889"/>
              <a:gd name="connsiteX4" fmla="*/ 0 w 2637750"/>
              <a:gd name="connsiteY4" fmla="*/ 885945 h 1771889"/>
              <a:gd name="connsiteX0" fmla="*/ 0 w 2945758"/>
              <a:gd name="connsiteY0" fmla="*/ 887891 h 1775083"/>
              <a:gd name="connsiteX1" fmla="*/ 1318875 w 2945758"/>
              <a:gd name="connsiteY1" fmla="*/ 1946 h 1775083"/>
              <a:gd name="connsiteX2" fmla="*/ 2945758 w 2945758"/>
              <a:gd name="connsiteY2" fmla="*/ 724261 h 1775083"/>
              <a:gd name="connsiteX3" fmla="*/ 1318875 w 2945758"/>
              <a:gd name="connsiteY3" fmla="*/ 1773836 h 1775083"/>
              <a:gd name="connsiteX4" fmla="*/ 0 w 2945758"/>
              <a:gd name="connsiteY4" fmla="*/ 887891 h 1775083"/>
              <a:gd name="connsiteX0" fmla="*/ 0 w 2962285"/>
              <a:gd name="connsiteY0" fmla="*/ 887009 h 1774970"/>
              <a:gd name="connsiteX1" fmla="*/ 1318875 w 2962285"/>
              <a:gd name="connsiteY1" fmla="*/ 1064 h 1774970"/>
              <a:gd name="connsiteX2" fmla="*/ 2945758 w 2962285"/>
              <a:gd name="connsiteY2" fmla="*/ 723379 h 1774970"/>
              <a:gd name="connsiteX3" fmla="*/ 1839952 w 2962285"/>
              <a:gd name="connsiteY3" fmla="*/ 1117110 h 1774970"/>
              <a:gd name="connsiteX4" fmla="*/ 1318875 w 2962285"/>
              <a:gd name="connsiteY4" fmla="*/ 1772954 h 1774970"/>
              <a:gd name="connsiteX5" fmla="*/ 0 w 2962285"/>
              <a:gd name="connsiteY5" fmla="*/ 887009 h 1774970"/>
              <a:gd name="connsiteX0" fmla="*/ 6311 w 2968596"/>
              <a:gd name="connsiteY0" fmla="*/ 887009 h 1773045"/>
              <a:gd name="connsiteX1" fmla="*/ 1325186 w 2968596"/>
              <a:gd name="connsiteY1" fmla="*/ 1064 h 1773045"/>
              <a:gd name="connsiteX2" fmla="*/ 2952069 w 2968596"/>
              <a:gd name="connsiteY2" fmla="*/ 723379 h 1773045"/>
              <a:gd name="connsiteX3" fmla="*/ 1846263 w 2968596"/>
              <a:gd name="connsiteY3" fmla="*/ 1117110 h 1773045"/>
              <a:gd name="connsiteX4" fmla="*/ 1325186 w 2968596"/>
              <a:gd name="connsiteY4" fmla="*/ 1772954 h 1773045"/>
              <a:gd name="connsiteX5" fmla="*/ 846167 w 2968596"/>
              <a:gd name="connsiteY5" fmla="*/ 1070458 h 1773045"/>
              <a:gd name="connsiteX6" fmla="*/ 6311 w 2968596"/>
              <a:gd name="connsiteY6" fmla="*/ 887009 h 1773045"/>
              <a:gd name="connsiteX0" fmla="*/ 6311 w 2968596"/>
              <a:gd name="connsiteY0" fmla="*/ 887009 h 1468482"/>
              <a:gd name="connsiteX1" fmla="*/ 1325186 w 2968596"/>
              <a:gd name="connsiteY1" fmla="*/ 1064 h 1468482"/>
              <a:gd name="connsiteX2" fmla="*/ 2952069 w 2968596"/>
              <a:gd name="connsiteY2" fmla="*/ 723379 h 1468482"/>
              <a:gd name="connsiteX3" fmla="*/ 1846263 w 2968596"/>
              <a:gd name="connsiteY3" fmla="*/ 1117110 h 1468482"/>
              <a:gd name="connsiteX4" fmla="*/ 1264438 w 2968596"/>
              <a:gd name="connsiteY4" fmla="*/ 1468244 h 1468482"/>
              <a:gd name="connsiteX5" fmla="*/ 846167 w 2968596"/>
              <a:gd name="connsiteY5" fmla="*/ 1070458 h 1468482"/>
              <a:gd name="connsiteX6" fmla="*/ 6311 w 2968596"/>
              <a:gd name="connsiteY6" fmla="*/ 887009 h 1468482"/>
              <a:gd name="connsiteX0" fmla="*/ 6311 w 2990753"/>
              <a:gd name="connsiteY0" fmla="*/ 886867 h 1468261"/>
              <a:gd name="connsiteX1" fmla="*/ 1325186 w 2990753"/>
              <a:gd name="connsiteY1" fmla="*/ 922 h 1468261"/>
              <a:gd name="connsiteX2" fmla="*/ 2952069 w 2990753"/>
              <a:gd name="connsiteY2" fmla="*/ 723237 h 1468261"/>
              <a:gd name="connsiteX3" fmla="*/ 2484050 w 2990753"/>
              <a:gd name="connsiteY3" fmla="*/ 1362847 h 1468261"/>
              <a:gd name="connsiteX4" fmla="*/ 1846263 w 2990753"/>
              <a:gd name="connsiteY4" fmla="*/ 1116968 h 1468261"/>
              <a:gd name="connsiteX5" fmla="*/ 1264438 w 2990753"/>
              <a:gd name="connsiteY5" fmla="*/ 1468102 h 1468261"/>
              <a:gd name="connsiteX6" fmla="*/ 846167 w 2990753"/>
              <a:gd name="connsiteY6" fmla="*/ 1070316 h 1468261"/>
              <a:gd name="connsiteX7" fmla="*/ 6311 w 2990753"/>
              <a:gd name="connsiteY7" fmla="*/ 886867 h 146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0753" h="1468261">
                <a:moveTo>
                  <a:pt x="6311" y="886867"/>
                </a:moveTo>
                <a:cubicBezTo>
                  <a:pt x="86148" y="708635"/>
                  <a:pt x="834226" y="28194"/>
                  <a:pt x="1325186" y="922"/>
                </a:cubicBezTo>
                <a:cubicBezTo>
                  <a:pt x="1816146" y="-26350"/>
                  <a:pt x="2778265" y="559521"/>
                  <a:pt x="2952069" y="723237"/>
                </a:cubicBezTo>
                <a:cubicBezTo>
                  <a:pt x="3125873" y="886953"/>
                  <a:pt x="2668351" y="1297225"/>
                  <a:pt x="2484050" y="1362847"/>
                </a:cubicBezTo>
                <a:cubicBezTo>
                  <a:pt x="2299749" y="1428469"/>
                  <a:pt x="2030192" y="1036154"/>
                  <a:pt x="1846263" y="1116968"/>
                </a:cubicBezTo>
                <a:cubicBezTo>
                  <a:pt x="1662334" y="1197782"/>
                  <a:pt x="1431121" y="1475877"/>
                  <a:pt x="1264438" y="1468102"/>
                </a:cubicBezTo>
                <a:cubicBezTo>
                  <a:pt x="1097755" y="1460327"/>
                  <a:pt x="1065979" y="1217973"/>
                  <a:pt x="846167" y="1070316"/>
                </a:cubicBezTo>
                <a:cubicBezTo>
                  <a:pt x="626355" y="922659"/>
                  <a:pt x="-73526" y="1065099"/>
                  <a:pt x="6311" y="8868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7F22B3-4013-442B-BF9E-660CD3B63F4F}"/>
              </a:ext>
            </a:extLst>
          </p:cNvPr>
          <p:cNvSpPr txBox="1"/>
          <p:nvPr/>
        </p:nvSpPr>
        <p:spPr>
          <a:xfrm>
            <a:off x="3030590" y="1976875"/>
            <a:ext cx="691554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vi-VN" sz="4000" b="1">
                <a:solidFill>
                  <a:srgbClr val="0070C0"/>
                </a:solidFill>
                <a:latin typeface="UTM Avo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VIDEO 1</a:t>
            </a:r>
            <a:endParaRPr lang="en-US" sz="4000" b="1">
              <a:solidFill>
                <a:srgbClr val="0070C0"/>
              </a:solidFill>
              <a:latin typeface="UTM Avo" panose="0204060305050602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2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75;p42">
            <a:extLst>
              <a:ext uri="{FF2B5EF4-FFF2-40B4-BE49-F238E27FC236}">
                <a16:creationId xmlns:a16="http://schemas.microsoft.com/office/drawing/2014/main" id="{90CBF32C-B02D-41A9-8176-B2382708F953}"/>
              </a:ext>
            </a:extLst>
          </p:cNvPr>
          <p:cNvSpPr/>
          <p:nvPr/>
        </p:nvSpPr>
        <p:spPr>
          <a:xfrm>
            <a:off x="4064025" y="534216"/>
            <a:ext cx="4688100" cy="3801461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5" name="Google Shape;615;p40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616" name="Google Shape;616;p40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0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40"/>
          <p:cNvGrpSpPr/>
          <p:nvPr/>
        </p:nvGrpSpPr>
        <p:grpSpPr>
          <a:xfrm rot="148811">
            <a:off x="123808" y="208334"/>
            <a:ext cx="705409" cy="713080"/>
            <a:chOff x="2079900" y="3077638"/>
            <a:chExt cx="367775" cy="382800"/>
          </a:xfrm>
        </p:grpSpPr>
        <p:sp>
          <p:nvSpPr>
            <p:cNvPr id="621" name="Google Shape;621;p40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0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0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679;p42">
            <a:extLst>
              <a:ext uri="{FF2B5EF4-FFF2-40B4-BE49-F238E27FC236}">
                <a16:creationId xmlns:a16="http://schemas.microsoft.com/office/drawing/2014/main" id="{A6E2F290-6BE0-4377-A74C-F3BA143EDD7E}"/>
              </a:ext>
            </a:extLst>
          </p:cNvPr>
          <p:cNvGrpSpPr/>
          <p:nvPr/>
        </p:nvGrpSpPr>
        <p:grpSpPr>
          <a:xfrm rot="1765296" flipH="1">
            <a:off x="4024313" y="4344091"/>
            <a:ext cx="661771" cy="680768"/>
            <a:chOff x="2510200" y="3361463"/>
            <a:chExt cx="488700" cy="510950"/>
          </a:xfrm>
        </p:grpSpPr>
        <p:sp>
          <p:nvSpPr>
            <p:cNvPr id="62" name="Google Shape;680;p42">
              <a:extLst>
                <a:ext uri="{FF2B5EF4-FFF2-40B4-BE49-F238E27FC236}">
                  <a16:creationId xmlns:a16="http://schemas.microsoft.com/office/drawing/2014/main" id="{40232E6F-6D22-4B52-A06C-B4A8FABE2067}"/>
                </a:ext>
              </a:extLst>
            </p:cNvPr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81;p42">
              <a:extLst>
                <a:ext uri="{FF2B5EF4-FFF2-40B4-BE49-F238E27FC236}">
                  <a16:creationId xmlns:a16="http://schemas.microsoft.com/office/drawing/2014/main" id="{1681F161-B569-4047-AE79-532F6AF4B7E7}"/>
                </a:ext>
              </a:extLst>
            </p:cNvPr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82;p42">
              <a:extLst>
                <a:ext uri="{FF2B5EF4-FFF2-40B4-BE49-F238E27FC236}">
                  <a16:creationId xmlns:a16="http://schemas.microsoft.com/office/drawing/2014/main" id="{E4FF0DDE-5CBA-4952-82F3-186FBCD7493F}"/>
                </a:ext>
              </a:extLst>
            </p:cNvPr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83;p42">
              <a:extLst>
                <a:ext uri="{FF2B5EF4-FFF2-40B4-BE49-F238E27FC236}">
                  <a16:creationId xmlns:a16="http://schemas.microsoft.com/office/drawing/2014/main" id="{FABCFBC9-9F22-44CD-884B-453B965239C5}"/>
                </a:ext>
              </a:extLst>
            </p:cNvPr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704;p42">
            <a:extLst>
              <a:ext uri="{FF2B5EF4-FFF2-40B4-BE49-F238E27FC236}">
                <a16:creationId xmlns:a16="http://schemas.microsoft.com/office/drawing/2014/main" id="{0933B22A-7C14-4B7F-922C-4A4317B8E499}"/>
              </a:ext>
            </a:extLst>
          </p:cNvPr>
          <p:cNvGrpSpPr/>
          <p:nvPr/>
        </p:nvGrpSpPr>
        <p:grpSpPr>
          <a:xfrm>
            <a:off x="7120318" y="-85093"/>
            <a:ext cx="1738884" cy="1448481"/>
            <a:chOff x="6260538" y="192100"/>
            <a:chExt cx="2221932" cy="1850857"/>
          </a:xfrm>
        </p:grpSpPr>
        <p:sp>
          <p:nvSpPr>
            <p:cNvPr id="67" name="Google Shape;705;p42">
              <a:extLst>
                <a:ext uri="{FF2B5EF4-FFF2-40B4-BE49-F238E27FC236}">
                  <a16:creationId xmlns:a16="http://schemas.microsoft.com/office/drawing/2014/main" id="{39003DF1-EB9A-4D36-B3D4-FD4F5C357C01}"/>
                </a:ext>
              </a:extLst>
            </p:cNvPr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8" name="Google Shape;706;p42">
              <a:extLst>
                <a:ext uri="{FF2B5EF4-FFF2-40B4-BE49-F238E27FC236}">
                  <a16:creationId xmlns:a16="http://schemas.microsoft.com/office/drawing/2014/main" id="{52065CCA-C242-4FA6-AC03-B5EF59A4E12A}"/>
                </a:ext>
              </a:extLst>
            </p:cNvPr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69" name="Google Shape;707;p42">
                <a:extLst>
                  <a:ext uri="{FF2B5EF4-FFF2-40B4-BE49-F238E27FC236}">
                    <a16:creationId xmlns:a16="http://schemas.microsoft.com/office/drawing/2014/main" id="{5DFEE687-FF13-4001-B5B0-A725EF798EC1}"/>
                  </a:ext>
                </a:extLst>
              </p:cNvPr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8;p42">
                <a:extLst>
                  <a:ext uri="{FF2B5EF4-FFF2-40B4-BE49-F238E27FC236}">
                    <a16:creationId xmlns:a16="http://schemas.microsoft.com/office/drawing/2014/main" id="{BE51E9D8-A380-4982-B8D0-B627CB210A2F}"/>
                  </a:ext>
                </a:extLst>
              </p:cNvPr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0C9E03C1-5C36-4C8D-867C-60DA2F3E1E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27" y="564874"/>
            <a:ext cx="2506898" cy="3029973"/>
          </a:xfrm>
          <a:prstGeom prst="roundRect">
            <a:avLst>
              <a:gd name="adj" fmla="val 15949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/>
            </a:solidFill>
          </a:ln>
          <a:effectLst/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7AE1222D-6AE9-48AE-9152-CEACED658114}"/>
              </a:ext>
            </a:extLst>
          </p:cNvPr>
          <p:cNvSpPr txBox="1"/>
          <p:nvPr/>
        </p:nvSpPr>
        <p:spPr>
          <a:xfrm>
            <a:off x="0" y="3740429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itchFamily="18" charset="0"/>
              </a:rPr>
              <a:t>Hans </a:t>
            </a:r>
            <a:r>
              <a:rPr lang="en-US" sz="24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itchFamily="18" charset="0"/>
              </a:rPr>
              <a:t>Christian Orsted</a:t>
            </a:r>
            <a:endParaRPr lang="vi-VN" sz="2400" b="1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Flamenco" panose="02040603050506020204" pitchFamily="18" charset="0"/>
              <a:cs typeface="Times New Roman" pitchFamily="18" charset="0"/>
            </a:endParaRPr>
          </a:p>
          <a:p>
            <a:pPr algn="ctr" fontAlgn="base"/>
            <a:r>
              <a:rPr lang="en-US" sz="2400" b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itchFamily="18" charset="0"/>
              </a:rPr>
              <a:t>1777-1851)</a:t>
            </a:r>
          </a:p>
          <a:p>
            <a:pPr algn="ctr"/>
            <a:br>
              <a:rPr lang="en-US" sz="24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itchFamily="18" charset="0"/>
              </a:rPr>
            </a:br>
            <a:endParaRPr lang="en-US" sz="24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Flamenco" panose="02040603050506020204" pitchFamily="18" charset="0"/>
              <a:cs typeface="Times New Roman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AD8035A-DEAB-421C-85AB-9FD41ED1DC57}"/>
              </a:ext>
            </a:extLst>
          </p:cNvPr>
          <p:cNvSpPr txBox="1"/>
          <p:nvPr/>
        </p:nvSpPr>
        <p:spPr>
          <a:xfrm>
            <a:off x="4583725" y="1243386"/>
            <a:ext cx="390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vi-VN" sz="28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Flamenco" panose="02040603050506020204" pitchFamily="18" charset="0"/>
                <a:cs typeface="Times New Roman" pitchFamily="18" charset="0"/>
              </a:rPr>
              <a:t>Nguyên tố Nhôm được nhà vật lí người Đan Mạch Hans Christian Oersted tìm ra vào năm 1825 thông qua việc chiết xuất từ oxit nhôm (Al2O3)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Flamenco" panose="02040603050506020204" pitchFamily="18" charset="0"/>
              <a:cs typeface="Times New Roman" pitchFamily="18" charset="0"/>
            </a:endParaRPr>
          </a:p>
        </p:txBody>
      </p:sp>
      <p:grpSp>
        <p:nvGrpSpPr>
          <p:cNvPr id="74" name="Google Shape;544;p39">
            <a:extLst>
              <a:ext uri="{FF2B5EF4-FFF2-40B4-BE49-F238E27FC236}">
                <a16:creationId xmlns:a16="http://schemas.microsoft.com/office/drawing/2014/main" id="{E600B5E9-EB30-4D9D-8E2F-F4E884416538}"/>
              </a:ext>
            </a:extLst>
          </p:cNvPr>
          <p:cNvGrpSpPr/>
          <p:nvPr/>
        </p:nvGrpSpPr>
        <p:grpSpPr>
          <a:xfrm rot="1790415">
            <a:off x="7658744" y="3796818"/>
            <a:ext cx="1262614" cy="1129518"/>
            <a:chOff x="2373425" y="2328488"/>
            <a:chExt cx="1072475" cy="929000"/>
          </a:xfrm>
        </p:grpSpPr>
        <p:sp>
          <p:nvSpPr>
            <p:cNvPr id="75" name="Google Shape;545;p39">
              <a:extLst>
                <a:ext uri="{FF2B5EF4-FFF2-40B4-BE49-F238E27FC236}">
                  <a16:creationId xmlns:a16="http://schemas.microsoft.com/office/drawing/2014/main" id="{0F898E8D-CA01-4DA6-8309-B6CCC1282909}"/>
                </a:ext>
              </a:extLst>
            </p:cNvPr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546;p39">
              <a:extLst>
                <a:ext uri="{FF2B5EF4-FFF2-40B4-BE49-F238E27FC236}">
                  <a16:creationId xmlns:a16="http://schemas.microsoft.com/office/drawing/2014/main" id="{765388F6-0E6F-4EE1-915C-224FDB49C00E}"/>
                </a:ext>
              </a:extLst>
            </p:cNvPr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547;p39">
              <a:extLst>
                <a:ext uri="{FF2B5EF4-FFF2-40B4-BE49-F238E27FC236}">
                  <a16:creationId xmlns:a16="http://schemas.microsoft.com/office/drawing/2014/main" id="{315FF1AE-9B2A-4B8A-A3AF-C66EFF81A03A}"/>
                </a:ext>
              </a:extLst>
            </p:cNvPr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548;p39">
              <a:extLst>
                <a:ext uri="{FF2B5EF4-FFF2-40B4-BE49-F238E27FC236}">
                  <a16:creationId xmlns:a16="http://schemas.microsoft.com/office/drawing/2014/main" id="{0EC827D2-F9B5-4B91-A4E0-60E1179B9FD7}"/>
                </a:ext>
              </a:extLst>
            </p:cNvPr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549;p39">
              <a:extLst>
                <a:ext uri="{FF2B5EF4-FFF2-40B4-BE49-F238E27FC236}">
                  <a16:creationId xmlns:a16="http://schemas.microsoft.com/office/drawing/2014/main" id="{8E0849A4-C0E0-4585-9830-F9C35FD012D1}"/>
                </a:ext>
              </a:extLst>
            </p:cNvPr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550;p39">
              <a:extLst>
                <a:ext uri="{FF2B5EF4-FFF2-40B4-BE49-F238E27FC236}">
                  <a16:creationId xmlns:a16="http://schemas.microsoft.com/office/drawing/2014/main" id="{FD231267-0633-452F-B717-96C0A887677A}"/>
                </a:ext>
              </a:extLst>
            </p:cNvPr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551;p39">
              <a:extLst>
                <a:ext uri="{FF2B5EF4-FFF2-40B4-BE49-F238E27FC236}">
                  <a16:creationId xmlns:a16="http://schemas.microsoft.com/office/drawing/2014/main" id="{09646018-250A-467C-83C7-809A2C8F5FD5}"/>
                </a:ext>
              </a:extLst>
            </p:cNvPr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552;p39">
              <a:extLst>
                <a:ext uri="{FF2B5EF4-FFF2-40B4-BE49-F238E27FC236}">
                  <a16:creationId xmlns:a16="http://schemas.microsoft.com/office/drawing/2014/main" id="{2D07EA38-8BF8-402E-ABD7-6D2D1E45E500}"/>
                </a:ext>
              </a:extLst>
            </p:cNvPr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553;p39">
              <a:extLst>
                <a:ext uri="{FF2B5EF4-FFF2-40B4-BE49-F238E27FC236}">
                  <a16:creationId xmlns:a16="http://schemas.microsoft.com/office/drawing/2014/main" id="{CC4C7D97-11EB-4767-BEFA-4E802DB5DA7E}"/>
                </a:ext>
              </a:extLst>
            </p:cNvPr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554;p39">
              <a:extLst>
                <a:ext uri="{FF2B5EF4-FFF2-40B4-BE49-F238E27FC236}">
                  <a16:creationId xmlns:a16="http://schemas.microsoft.com/office/drawing/2014/main" id="{20B0901A-F42F-4A37-84DA-978BEF8BA618}"/>
                </a:ext>
              </a:extLst>
            </p:cNvPr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555;p39">
              <a:extLst>
                <a:ext uri="{FF2B5EF4-FFF2-40B4-BE49-F238E27FC236}">
                  <a16:creationId xmlns:a16="http://schemas.microsoft.com/office/drawing/2014/main" id="{1F04D65E-40D0-47F8-ACE2-370260EA79A2}"/>
                </a:ext>
              </a:extLst>
            </p:cNvPr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556;p39">
              <a:extLst>
                <a:ext uri="{FF2B5EF4-FFF2-40B4-BE49-F238E27FC236}">
                  <a16:creationId xmlns:a16="http://schemas.microsoft.com/office/drawing/2014/main" id="{74AAEC44-B4AE-4387-B8BC-32E2202C0C96}"/>
                </a:ext>
              </a:extLst>
            </p:cNvPr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557;p39">
              <a:extLst>
                <a:ext uri="{FF2B5EF4-FFF2-40B4-BE49-F238E27FC236}">
                  <a16:creationId xmlns:a16="http://schemas.microsoft.com/office/drawing/2014/main" id="{3B1CB1B1-914E-4572-BFFC-C747BDBC6536}"/>
                </a:ext>
              </a:extLst>
            </p:cNvPr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558;p39">
              <a:extLst>
                <a:ext uri="{FF2B5EF4-FFF2-40B4-BE49-F238E27FC236}">
                  <a16:creationId xmlns:a16="http://schemas.microsoft.com/office/drawing/2014/main" id="{9F844A91-7679-497D-ACF2-13D32D4BEB24}"/>
                </a:ext>
              </a:extLst>
            </p:cNvPr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559;p39">
              <a:extLst>
                <a:ext uri="{FF2B5EF4-FFF2-40B4-BE49-F238E27FC236}">
                  <a16:creationId xmlns:a16="http://schemas.microsoft.com/office/drawing/2014/main" id="{32772971-2F70-4570-AA77-7740F31F4163}"/>
                </a:ext>
              </a:extLst>
            </p:cNvPr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560;p39">
              <a:extLst>
                <a:ext uri="{FF2B5EF4-FFF2-40B4-BE49-F238E27FC236}">
                  <a16:creationId xmlns:a16="http://schemas.microsoft.com/office/drawing/2014/main" id="{0A1E7689-F23C-4AD8-8FD0-C7F5502CF010}"/>
                </a:ext>
              </a:extLst>
            </p:cNvPr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561;p39">
              <a:extLst>
                <a:ext uri="{FF2B5EF4-FFF2-40B4-BE49-F238E27FC236}">
                  <a16:creationId xmlns:a16="http://schemas.microsoft.com/office/drawing/2014/main" id="{63248D7F-7114-4E1C-9A72-2DA1F103C254}"/>
                </a:ext>
              </a:extLst>
            </p:cNvPr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562;p39">
              <a:extLst>
                <a:ext uri="{FF2B5EF4-FFF2-40B4-BE49-F238E27FC236}">
                  <a16:creationId xmlns:a16="http://schemas.microsoft.com/office/drawing/2014/main" id="{9A224F41-11DF-4B2B-9DFE-1272662C1C6C}"/>
                </a:ext>
              </a:extLst>
            </p:cNvPr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563;p39">
              <a:extLst>
                <a:ext uri="{FF2B5EF4-FFF2-40B4-BE49-F238E27FC236}">
                  <a16:creationId xmlns:a16="http://schemas.microsoft.com/office/drawing/2014/main" id="{5ADBB8DB-5413-4640-9C2E-3E98FABA891F}"/>
                </a:ext>
              </a:extLst>
            </p:cNvPr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620;p40">
            <a:extLst>
              <a:ext uri="{FF2B5EF4-FFF2-40B4-BE49-F238E27FC236}">
                <a16:creationId xmlns:a16="http://schemas.microsoft.com/office/drawing/2014/main" id="{669C5412-1041-4A02-B803-507E817D47B7}"/>
              </a:ext>
            </a:extLst>
          </p:cNvPr>
          <p:cNvGrpSpPr/>
          <p:nvPr/>
        </p:nvGrpSpPr>
        <p:grpSpPr>
          <a:xfrm rot="148811">
            <a:off x="636167" y="982497"/>
            <a:ext cx="369068" cy="373081"/>
            <a:chOff x="2079900" y="3077638"/>
            <a:chExt cx="367775" cy="382800"/>
          </a:xfrm>
        </p:grpSpPr>
        <p:sp>
          <p:nvSpPr>
            <p:cNvPr id="96" name="Google Shape;621;p40">
              <a:extLst>
                <a:ext uri="{FF2B5EF4-FFF2-40B4-BE49-F238E27FC236}">
                  <a16:creationId xmlns:a16="http://schemas.microsoft.com/office/drawing/2014/main" id="{A9C27DCF-6FA7-4CAD-AC72-4C70868EB6EA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22;p40">
              <a:extLst>
                <a:ext uri="{FF2B5EF4-FFF2-40B4-BE49-F238E27FC236}">
                  <a16:creationId xmlns:a16="http://schemas.microsoft.com/office/drawing/2014/main" id="{30E5D290-9868-44E5-8965-75A490F9EDDE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23;p40">
              <a:extLst>
                <a:ext uri="{FF2B5EF4-FFF2-40B4-BE49-F238E27FC236}">
                  <a16:creationId xmlns:a16="http://schemas.microsoft.com/office/drawing/2014/main" id="{15E003F2-F203-48E7-B8BD-CEF75ECA9CE5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24;p40">
              <a:extLst>
                <a:ext uri="{FF2B5EF4-FFF2-40B4-BE49-F238E27FC236}">
                  <a16:creationId xmlns:a16="http://schemas.microsoft.com/office/drawing/2014/main" id="{2A6244A7-15D3-4E8E-B899-AB093F2B4DDC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49617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42"/>
          <p:cNvGrpSpPr/>
          <p:nvPr/>
        </p:nvGrpSpPr>
        <p:grpSpPr>
          <a:xfrm rot="-632919" flipH="1">
            <a:off x="55734" y="53087"/>
            <a:ext cx="641652" cy="668105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8357294" y="4411704"/>
            <a:ext cx="371396" cy="375435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6" name="Google Shape;637;p41">
            <a:extLst>
              <a:ext uri="{FF2B5EF4-FFF2-40B4-BE49-F238E27FC236}">
                <a16:creationId xmlns:a16="http://schemas.microsoft.com/office/drawing/2014/main" id="{2D7F98F1-9652-449E-B13D-51D43F8534A3}"/>
              </a:ext>
            </a:extLst>
          </p:cNvPr>
          <p:cNvSpPr/>
          <p:nvPr/>
        </p:nvSpPr>
        <p:spPr>
          <a:xfrm>
            <a:off x="346412" y="1030335"/>
            <a:ext cx="7742017" cy="279991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 w="76200">
            <a:solidFill>
              <a:srgbClr val="FF66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Text Box 3">
            <a:hlinkClick r:id="rId3" action="ppaction://hlinksldjump"/>
            <a:extLst>
              <a:ext uri="{FF2B5EF4-FFF2-40B4-BE49-F238E27FC236}">
                <a16:creationId xmlns:a16="http://schemas.microsoft.com/office/drawing/2014/main" id="{2DD375E6-E72D-4847-971E-B96D5858A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466" y="1814283"/>
            <a:ext cx="69896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altLang="en-US" sz="4800" b="1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</a:rPr>
              <a:t>Nhận biết các đồ vật làm bằng nhôm</a:t>
            </a:r>
            <a:endParaRPr lang="en-US" altLang="en-US" sz="4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755CBE-08F4-4A82-81EE-BAEE11F4DB5D}"/>
              </a:ext>
            </a:extLst>
          </p:cNvPr>
          <p:cNvGrpSpPr/>
          <p:nvPr/>
        </p:nvGrpSpPr>
        <p:grpSpPr>
          <a:xfrm>
            <a:off x="3954780" y="445494"/>
            <a:ext cx="1193800" cy="1193800"/>
            <a:chOff x="5168900" y="1028700"/>
            <a:chExt cx="1524000" cy="1524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15315C8-6DAB-49CB-9189-11B94F8F707F}"/>
                </a:ext>
              </a:extLst>
            </p:cNvPr>
            <p:cNvSpPr/>
            <p:nvPr/>
          </p:nvSpPr>
          <p:spPr>
            <a:xfrm>
              <a:off x="5168900" y="1028700"/>
              <a:ext cx="1524000" cy="1524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724EF86-748A-47D2-820D-B1DB482DA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8129" y="1104215"/>
              <a:ext cx="1025541" cy="1372969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15D554C-63AB-40D5-B501-24DFAAB06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4710" y="2115361"/>
            <a:ext cx="3257202" cy="325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78244"/>
      </p:ext>
    </p:extLst>
  </p:cSld>
  <p:clrMapOvr>
    <a:masterClrMapping/>
  </p:clrMapOvr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793</Words>
  <Application>Microsoft Office PowerPoint</Application>
  <PresentationFormat>On-screen Show (16:9)</PresentationFormat>
  <Paragraphs>74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Fredoka One</vt:lpstr>
      <vt:lpstr>Nunito</vt:lpstr>
      <vt:lpstr>Times New Roman</vt:lpstr>
      <vt:lpstr>UTM Avo</vt:lpstr>
      <vt:lpstr>UTM Bell</vt:lpstr>
      <vt:lpstr>UTM Cookies</vt:lpstr>
      <vt:lpstr>UTM Flamenco</vt:lpstr>
      <vt:lpstr>UTM Guanine</vt:lpstr>
      <vt:lpstr>UTM Showcard</vt:lpstr>
      <vt:lpstr>Elementary School Weekly Planner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Weekly Planner</dc:title>
  <dc:creator>Admin</dc:creator>
  <cp:lastModifiedBy>Admin</cp:lastModifiedBy>
  <cp:revision>20</cp:revision>
  <dcterms:modified xsi:type="dcterms:W3CDTF">2021-12-12T14:39:58Z</dcterms:modified>
</cp:coreProperties>
</file>