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270" r:id="rId5"/>
    <p:sldId id="281" r:id="rId6"/>
    <p:sldId id="260" r:id="rId7"/>
    <p:sldId id="259" r:id="rId8"/>
    <p:sldId id="261" r:id="rId9"/>
    <p:sldId id="277" r:id="rId10"/>
    <p:sldId id="264" r:id="rId11"/>
    <p:sldId id="285" r:id="rId12"/>
    <p:sldId id="286" r:id="rId13"/>
    <p:sldId id="287" r:id="rId14"/>
    <p:sldId id="266" r:id="rId15"/>
    <p:sldId id="282" r:id="rId16"/>
    <p:sldId id="268" r:id="rId17"/>
    <p:sldId id="288" r:id="rId18"/>
    <p:sldId id="269" r:id="rId19"/>
    <p:sldId id="271" r:id="rId20"/>
    <p:sldId id="289" r:id="rId21"/>
    <p:sldId id="290" r:id="rId22"/>
    <p:sldId id="272" r:id="rId23"/>
    <p:sldId id="267" r:id="rId24"/>
    <p:sldId id="273" r:id="rId25"/>
    <p:sldId id="279" r:id="rId26"/>
    <p:sldId id="276" r:id="rId27"/>
    <p:sldId id="284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B06C3E"/>
    <a:srgbClr val="FCF7E3"/>
    <a:srgbClr val="653210"/>
    <a:srgbClr val="FFF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8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8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003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62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73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35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05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44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29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33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5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62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42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79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07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320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0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33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70964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367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3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29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037" y="-988395"/>
            <a:ext cx="1807464" cy="267908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15600" y="63384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4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C439BB-0A4A-4E33-9B2E-F88E8AD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561CC7-CDDE-4FC4-A90C-488EE8BD2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8D43D5-E0AA-4894-BAA2-FFBDAE0DE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7EF63-31EF-429D-9A41-B39277A8D1D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6642E-CB90-49E1-A903-DAC92E31A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EE623-CF5A-42D3-B5E9-83DE25AA1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6EA-0B73-4255-8AB9-45B31BBFEA2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887" y="-842169"/>
            <a:ext cx="1629020" cy="241458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553700" y="632189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813" y="-1207294"/>
            <a:ext cx="1629020" cy="241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87" y="-997744"/>
            <a:ext cx="1629020" cy="2414588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0" y="13822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06100" y="6334780"/>
            <a:ext cx="195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ViceroyJF" panose="02040603050506020204" pitchFamily="18" charset="0"/>
                <a:ea typeface="+mn-ea"/>
                <a:cs typeface="+mn-cs"/>
              </a:rPr>
              <a:t>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ViceroyJF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52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6.svg"/><Relationship Id="rId5" Type="http://schemas.openxmlformats.org/officeDocument/2006/relationships/image" Target="../media/image4.svg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3.png"/><Relationship Id="rId7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1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19177"/>
            <a:ext cx="8871096" cy="581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4225" y="3127731"/>
            <a:ext cx="9360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 w="19050">
                  <a:solidFill>
                    <a:srgbClr val="FF0066"/>
                  </a:solidFill>
                </a:ln>
                <a:blipFill>
                  <a:blip r:embed="rId4"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Rockstone" panose="00000400000000000000" pitchFamily="2" charset="0"/>
              </a:rPr>
              <a:t>DẤU GẠCH NGANG</a:t>
            </a:r>
            <a:endParaRPr lang="en-US" sz="6600" dirty="0">
              <a:ln w="19050">
                <a:solidFill>
                  <a:srgbClr val="FF0066"/>
                </a:solidFill>
              </a:ln>
              <a:blipFill>
                <a:blip r:embed="rId4"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Rockstone" panose="00000400000000000000" pitchFamily="2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5083604" y="8831"/>
            <a:ext cx="3997235" cy="2355690"/>
            <a:chOff x="3040073" y="-324446"/>
            <a:chExt cx="4400033" cy="2355690"/>
          </a:xfrm>
        </p:grpSpPr>
        <p:sp>
          <p:nvSpPr>
            <p:cNvPr id="7" name="任意多边形 6"/>
            <p:cNvSpPr/>
            <p:nvPr/>
          </p:nvSpPr>
          <p:spPr>
            <a:xfrm>
              <a:off x="3962397" y="-324446"/>
              <a:ext cx="2338251" cy="1539292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3"/>
            <p:cNvSpPr/>
            <p:nvPr/>
          </p:nvSpPr>
          <p:spPr>
            <a:xfrm>
              <a:off x="3040073" y="1260264"/>
              <a:ext cx="4400033" cy="77098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endParaRPr lang="zh-CN" altLang="en-US" sz="3600" kern="0" dirty="0">
                <a:solidFill>
                  <a:schemeClr val="bg1"/>
                </a:solidFill>
                <a:latin typeface="UTM Novido" panose="02040603050506020204" pitchFamily="18" charset="0"/>
                <a:ea typeface="华康方圆体W7(P)" pitchFamily="82" charset="-122"/>
              </a:endParaRPr>
            </a:p>
          </p:txBody>
        </p:sp>
        <p:sp>
          <p:nvSpPr>
            <p:cNvPr id="9" name="椭圆 4"/>
            <p:cNvSpPr/>
            <p:nvPr/>
          </p:nvSpPr>
          <p:spPr>
            <a:xfrm>
              <a:off x="3868360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5"/>
            <p:cNvSpPr/>
            <p:nvPr/>
          </p:nvSpPr>
          <p:spPr>
            <a:xfrm>
              <a:off x="6231837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83604" y="1548946"/>
            <a:ext cx="399723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Luyện</a:t>
            </a:r>
            <a:r>
              <a:rPr lang="en-US" sz="40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từ</a:t>
            </a:r>
            <a:r>
              <a:rPr lang="en-US" sz="40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và</a:t>
            </a:r>
            <a:r>
              <a:rPr lang="en-US" sz="4000" dirty="0" smtClean="0">
                <a:solidFill>
                  <a:srgbClr val="002060"/>
                </a:solidFill>
                <a:latin typeface="UTM French Vanilla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UTM French Vanilla" panose="02040603050506020204" pitchFamily="18" charset="0"/>
              </a:rPr>
              <a:t>câu</a:t>
            </a:r>
            <a:endParaRPr lang="en-US" sz="4000" dirty="0">
              <a:solidFill>
                <a:srgbClr val="002060"/>
              </a:solidFill>
              <a:latin typeface="UTM French Vanilla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30" y="102777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07" y="1735901"/>
            <a:ext cx="1120797" cy="872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64274"/>
            <a:ext cx="2937345" cy="2536576"/>
          </a:xfrm>
          <a:prstGeom prst="rect">
            <a:avLst/>
          </a:prstGeom>
        </p:spPr>
      </p:pic>
      <p:sp>
        <p:nvSpPr>
          <p:cNvPr id="1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11102666" y="866868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544030" y="-34018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7" y="1964444"/>
            <a:ext cx="1574155" cy="2798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35" y="-984814"/>
            <a:ext cx="1739230" cy="2577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54464" y="6544124"/>
            <a:ext cx="151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MĂNG NON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:ahyp="http://schemas.microsoft.com/office/drawing/2018/hyperlinkcolor" xmlns:a14="http://schemas.microsoft.com/office/drawing/2010/main" xmlns:a16="http://schemas.microsoft.com/office/drawing/2014/main" xmlns="">
      <p:transition spd="slow" advClick="0" advTm="500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    <p:cBhvr>
                                            <p:cTn id="44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26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    <p:cBhvr>
                                            <p:cTn id="44" dur="5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2696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15" grpId="0" animBg="1"/>
          <p:bldP spid="16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Terminator 38"/>
          <p:cNvSpPr/>
          <p:nvPr/>
        </p:nvSpPr>
        <p:spPr>
          <a:xfrm>
            <a:off x="1276461" y="1541781"/>
            <a:ext cx="9729127" cy="3507340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5FBDA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310" r="99468">
                        <a14:foregroundMark x1="26652" y1="41127" x2="29047" y2="4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9867" y="4604387"/>
            <a:ext cx="3508968" cy="256830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1942602" y="1907032"/>
            <a:ext cx="8496944" cy="35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b)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sấu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xám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ngoét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chừng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ngón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dễ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đuôi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khỏe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tấn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trói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sườn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ĐOÀN GIỎI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7449201" y="2952344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2893212" y="3960220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5558" y="236265"/>
            <a:ext cx="923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508968" y="5479429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8388" y="5049121"/>
            <a:ext cx="758423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(-)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5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1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17;p2"/>
          <p:cNvSpPr/>
          <p:nvPr/>
        </p:nvSpPr>
        <p:spPr>
          <a:xfrm>
            <a:off x="983928" y="110925"/>
            <a:ext cx="9315771" cy="12733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73455" y="1433010"/>
            <a:ext cx="10333061" cy="4513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c)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thực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chắc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chắn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xúc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nền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cánh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víu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Hằng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dầu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ổ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trục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quay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quá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vì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dầu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mỡ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bên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cất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mát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sạch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ít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bụi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bặm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                               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Theo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Phạm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15141" y="1920064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789741" y="2771858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777041" y="3585506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777041" y="4805279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5303" y="236265"/>
            <a:ext cx="923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1357529" y="5349922"/>
            <a:ext cx="7731053" cy="1355410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71B28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72426" y="5573177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844" y="5293879"/>
            <a:ext cx="73249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u="sng" dirty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 smtClean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u="sng" dirty="0" smtClean="0">
                <a:solidFill>
                  <a:srgbClr val="EF6D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b="1" dirty="0">
              <a:solidFill>
                <a:srgbClr val="EF6D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587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8" grpId="0" animBg="1"/>
      <p:bldP spid="29" grpId="0" animBg="1"/>
      <p:bldP spid="30" grpId="0" animBg="1"/>
      <p:bldP spid="13" grpId="0" animBg="1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35824" y="1978299"/>
            <a:ext cx="7508335" cy="3729647"/>
          </a:xfrm>
          <a:prstGeom prst="roundRect">
            <a:avLst>
              <a:gd name="adj" fmla="val 277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8C024A3-7B6C-48F8-920A-ACE2F37BC2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717" y="2532684"/>
            <a:ext cx="4502443" cy="45024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0161" y="275373"/>
            <a:ext cx="1440159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festival</a:t>
            </a:r>
            <a:r>
              <a:rPr lang="en-US" altLang="zh-CN" sz="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template </a:t>
            </a:r>
            <a:r>
              <a:rPr lang="en-US" altLang="zh-CN" sz="1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http://www.1ppt.com/jieri/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5079" y="900752"/>
            <a:ext cx="245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4517" y="2507058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54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857083"/>
            <a:ext cx="3633944" cy="646331"/>
            <a:chOff x="4461908" y="2857083"/>
            <a:chExt cx="3633944" cy="64633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73040" y="2857083"/>
              <a:ext cx="20116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endParaRPr lang="zh-CN" altLang="en-US" sz="3600" dirty="0">
                <a:solidFill>
                  <a:srgbClr val="B06C3E"/>
                </a:solidFill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14" name="矩形 21">
            <a:extLst>
              <a:ext uri="{FF2B5EF4-FFF2-40B4-BE49-F238E27FC236}">
                <a16:creationId xmlns:a16="http://schemas.microsoft.com/office/drawing/2014/main" id="{36481093-C338-403F-91F8-428DFCBD4336}"/>
              </a:ext>
            </a:extLst>
          </p:cNvPr>
          <p:cNvSpPr/>
          <p:nvPr/>
        </p:nvSpPr>
        <p:spPr>
          <a:xfrm>
            <a:off x="5208872" y="2579096"/>
            <a:ext cx="2011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6000" dirty="0" smtClean="0"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Rocker" panose="02040603050506020204" pitchFamily="18" charset="0"/>
                <a:cs typeface="+mn-ea"/>
                <a:sym typeface="+mn-lt"/>
              </a:rPr>
              <a:t>02</a:t>
            </a:r>
            <a:endParaRPr lang="zh-CN" altLang="en-US" sz="6000" dirty="0"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SVN-Rocker" panose="02040603050506020204" pitchFamily="18" charset="0"/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3734247"/>
            <a:ext cx="5316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Rocker" panose="02040603050506020204" pitchFamily="18" charset="0"/>
              </a:rPr>
              <a:t>LUYỆN TẬP</a:t>
            </a:r>
            <a:endParaRPr lang="en-US" sz="66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18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wind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764" y="342811"/>
            <a:ext cx="1409205" cy="1280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EE65B9-21CF-4F80-8049-4F3F368DD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57" y="-112295"/>
            <a:ext cx="7729984" cy="7729984"/>
          </a:xfrm>
          <a:prstGeom prst="rect">
            <a:avLst/>
          </a:prstGeom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4973011" y="2159384"/>
            <a:ext cx="4859669" cy="31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4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图片 8">
            <a:extLst>
              <a:ext uri="{FF2B5EF4-FFF2-40B4-BE49-F238E27FC236}">
                <a16:creationId xmlns:a16="http://schemas.microsoft.com/office/drawing/2014/main" id="{CBD5D85E-DE68-41CC-9D84-BF0BE1D24D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22" y="2046565"/>
            <a:ext cx="3997186" cy="4404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3133" y="4377083"/>
            <a:ext cx="2793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8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laise Pascal: Một nhà khoa học vĩ đại, người đã chỉ ra giới hạn của tư duy  logic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52" b="100000" l="143" r="50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7" y="840533"/>
            <a:ext cx="6667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764" y="342811"/>
            <a:ext cx="1409205" cy="12801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EE65B9-21CF-4F80-8049-4F3F368DD6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957" y="-112295"/>
            <a:ext cx="7729984" cy="7729984"/>
          </a:xfrm>
          <a:prstGeom prst="rect">
            <a:avLst/>
          </a:prstGeom>
        </p:spPr>
      </p:pic>
      <p:pic>
        <p:nvPicPr>
          <p:cNvPr id="22" name="Picture 2" descr="Cha đẻ của máy tính cơ học đầu tiên trên thế giới | baotintuc.v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5" b="97080" l="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8" y="4119813"/>
            <a:ext cx="4762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129458" y="2078077"/>
            <a:ext cx="5069306" cy="349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0000"/>
                </a:solidFill>
                <a:latin typeface="#9Slide03 AmpleSoft Bold" panose="02000000000000000000" pitchFamily="2" charset="0"/>
              </a:rPr>
              <a:t>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Pa-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1623-1662)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333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168" y="68754"/>
            <a:ext cx="1409205" cy="1280160"/>
          </a:xfrm>
          <a:prstGeom prst="rect">
            <a:avLst/>
          </a:prstGeom>
        </p:spPr>
      </p:pic>
      <p:grpSp>
        <p:nvGrpSpPr>
          <p:cNvPr id="16" name="组合 6"/>
          <p:cNvGrpSpPr/>
          <p:nvPr/>
        </p:nvGrpSpPr>
        <p:grpSpPr>
          <a:xfrm>
            <a:off x="192505" y="708834"/>
            <a:ext cx="11646569" cy="6027279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zh-CN" altLang="en-US" sz="12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5" name="Content Placeholder 2"/>
          <p:cNvSpPr txBox="1">
            <a:spLocks/>
          </p:cNvSpPr>
          <p:nvPr/>
        </p:nvSpPr>
        <p:spPr>
          <a:xfrm>
            <a:off x="625640" y="1154456"/>
            <a:ext cx="11034081" cy="4616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cặm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cụi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rón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rén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“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!” -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lóe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- Con hi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-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pa-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			                     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endParaRPr lang="vi-VN" sz="2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52782" y="328517"/>
            <a:ext cx="3686128" cy="896907"/>
            <a:chOff x="1490506" y="798043"/>
            <a:chExt cx="3428116" cy="821416"/>
          </a:xfrm>
        </p:grpSpPr>
        <p:sp>
          <p:nvSpPr>
            <p:cNvPr id="27" name="Round Diagonal Corner Rectangle 26"/>
            <p:cNvSpPr/>
            <p:nvPr/>
          </p:nvSpPr>
          <p:spPr>
            <a:xfrm>
              <a:off x="1490506" y="815591"/>
              <a:ext cx="3084844" cy="803868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Round Diagonal Corner Rectangle 27"/>
            <p:cNvSpPr/>
            <p:nvPr/>
          </p:nvSpPr>
          <p:spPr>
            <a:xfrm>
              <a:off x="1490506" y="798043"/>
              <a:ext cx="3084844" cy="803868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23246" y="815591"/>
              <a:ext cx="3195376" cy="648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Quà</a:t>
              </a:r>
              <a:r>
                <a:rPr lang="en-US" sz="4000" b="1" dirty="0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tặng</a:t>
              </a:r>
              <a:r>
                <a:rPr lang="en-US" sz="4000" b="1" dirty="0" smtClean="0">
                  <a:solidFill>
                    <a:srgbClr val="002060"/>
                  </a:solidFill>
                  <a:latin typeface="UTM French Vanilla" panose="02040603050506020204" pitchFamily="18" charset="0"/>
                </a:rPr>
                <a:t> cha</a:t>
              </a:r>
              <a:endParaRPr lang="en-US" sz="4000" b="1" dirty="0">
                <a:solidFill>
                  <a:srgbClr val="002060"/>
                </a:solidFill>
                <a:latin typeface="UTM French Vanill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539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6" y="-882316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007666" y="2648673"/>
            <a:ext cx="39147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 smtClean="0">
                <a:solidFill>
                  <a:srgbClr val="FF0000"/>
                </a:solidFill>
              </a:rPr>
              <a:t>   </a:t>
            </a:r>
            <a:r>
              <a:rPr lang="en-US" altLang="en-US" sz="3300" b="1" dirty="0" err="1" smtClean="0">
                <a:solidFill>
                  <a:srgbClr val="FF0000"/>
                </a:solidFill>
              </a:rPr>
              <a:t>Đánh</a:t>
            </a:r>
            <a:r>
              <a:rPr lang="en-US" altLang="en-US" sz="33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dấu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chú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</a:rPr>
              <a:t>câu</a:t>
            </a:r>
            <a:r>
              <a:rPr lang="en-US" altLang="en-US" sz="3300" b="1" dirty="0">
                <a:solidFill>
                  <a:srgbClr val="FF0000"/>
                </a:solidFill>
              </a:rPr>
              <a:t> </a:t>
            </a:r>
            <a:r>
              <a:rPr lang="en-US" altLang="en-US" sz="3300" b="1" dirty="0">
                <a:solidFill>
                  <a:srgbClr val="002060"/>
                </a:solidFill>
              </a:rPr>
              <a:t>(</a:t>
            </a:r>
            <a:r>
              <a:rPr lang="en-US" altLang="en-US" sz="3300" b="1" dirty="0" err="1">
                <a:solidFill>
                  <a:srgbClr val="002060"/>
                </a:solidFill>
              </a:rPr>
              <a:t>bố</a:t>
            </a:r>
            <a:r>
              <a:rPr lang="en-US" altLang="en-US" sz="3300" b="1" dirty="0">
                <a:solidFill>
                  <a:srgbClr val="002060"/>
                </a:solidFill>
              </a:rPr>
              <a:t> Pa-</a:t>
            </a:r>
            <a:r>
              <a:rPr lang="en-US" altLang="en-US" sz="3300" b="1" dirty="0" err="1">
                <a:solidFill>
                  <a:srgbClr val="002060"/>
                </a:solidFill>
              </a:rPr>
              <a:t>xcan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là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một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viên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chức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tài</a:t>
            </a:r>
            <a:r>
              <a:rPr lang="en-US" altLang="en-US" sz="3300" b="1" dirty="0">
                <a:solidFill>
                  <a:srgbClr val="002060"/>
                </a:solidFill>
              </a:rPr>
              <a:t> </a:t>
            </a:r>
            <a:r>
              <a:rPr lang="en-US" altLang="en-US" sz="3300" b="1" dirty="0" err="1">
                <a:solidFill>
                  <a:srgbClr val="002060"/>
                </a:solidFill>
              </a:rPr>
              <a:t>chính</a:t>
            </a:r>
            <a:r>
              <a:rPr lang="en-US" altLang="en-US" sz="33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8616" y="1835873"/>
            <a:ext cx="636905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dirty="0">
                <a:solidFill>
                  <a:schemeClr val="accent2"/>
                </a:solidFill>
              </a:rPr>
              <a:t>  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bữa</a:t>
            </a:r>
            <a:r>
              <a:rPr lang="en-US" altLang="en-US" sz="3800" dirty="0"/>
              <a:t> Pa-</a:t>
            </a:r>
            <a:r>
              <a:rPr lang="en-US" altLang="en-US" sz="3800" dirty="0" err="1"/>
              <a:t>xcan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đâu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về</a:t>
            </a:r>
            <a:r>
              <a:rPr lang="en-US" altLang="en-US" sz="3800" dirty="0"/>
              <a:t> </a:t>
            </a:r>
            <a:r>
              <a:rPr lang="en-US" altLang="en-US" sz="3800" dirty="0" err="1"/>
              <a:t>khuya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thấy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bố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mình</a:t>
            </a:r>
            <a:r>
              <a:rPr lang="en-US" altLang="en-US" sz="3800" dirty="0"/>
              <a:t> -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chức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tài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chính</a:t>
            </a:r>
            <a:r>
              <a:rPr lang="en-US" altLang="en-US" sz="3800" dirty="0"/>
              <a:t> - </a:t>
            </a:r>
            <a:r>
              <a:rPr lang="en-US" altLang="en-US" sz="3800" dirty="0" err="1"/>
              <a:t>vẫn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cặm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cụi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trước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bàn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làm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việc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Anh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rón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rén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lại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gần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bố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vẫn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mải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mê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với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những</a:t>
            </a:r>
            <a:r>
              <a:rPr lang="en-US" altLang="en-US" sz="3800" dirty="0"/>
              <a:t> con </a:t>
            </a:r>
            <a:r>
              <a:rPr lang="en-US" altLang="en-US" sz="3800" dirty="0" err="1"/>
              <a:t>số</a:t>
            </a:r>
            <a:r>
              <a:rPr lang="en-US" altLang="en-US" sz="3800" dirty="0"/>
              <a:t>: </a:t>
            </a:r>
            <a:r>
              <a:rPr lang="en-US" altLang="en-US" sz="3800" dirty="0" err="1"/>
              <a:t>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đang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phải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kiểm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sổ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sách</a:t>
            </a:r>
            <a:r>
              <a:rPr lang="en-US" altLang="en-US" sz="3800" dirty="0"/>
              <a:t>.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7039416" y="2066060"/>
            <a:ext cx="0" cy="3995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1138678" y="2418485"/>
            <a:ext cx="51546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29116" y="3018560"/>
            <a:ext cx="5988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805303" y="3588473"/>
            <a:ext cx="5173663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graphicFrame>
        <p:nvGraphicFramePr>
          <p:cNvPr id="14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81474"/>
              </p:ext>
            </p:extLst>
          </p:nvPr>
        </p:nvGraphicFramePr>
        <p:xfrm>
          <a:off x="7480741" y="1835873"/>
          <a:ext cx="3270250" cy="633412"/>
        </p:xfrm>
        <a:graphic>
          <a:graphicData uri="http://schemas.openxmlformats.org/drawingml/2006/table">
            <a:tbl>
              <a:tblPr/>
              <a:tblGrid>
                <a:gridCol w="327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3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500" b="1" i="1" u="sng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500" b="1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</a:txBody>
                  <a:tcPr marL="103271" marR="103271" marT="47935" marB="4793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5634478" y="2589935"/>
            <a:ext cx="344488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752916" y="4186960"/>
            <a:ext cx="5768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4839141" y="3174135"/>
            <a:ext cx="344487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4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6" y="-882316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818593" y="1718398"/>
            <a:ext cx="6454775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dirty="0"/>
              <a:t>  “</a:t>
            </a:r>
            <a:r>
              <a:rPr lang="en-US" altLang="en-US" sz="3800" dirty="0" err="1"/>
              <a:t>Những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dãy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tính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cộng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hàng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ngàn</a:t>
            </a:r>
            <a:r>
              <a:rPr lang="en-US" altLang="en-US" sz="3800" dirty="0"/>
              <a:t> con </a:t>
            </a:r>
            <a:r>
              <a:rPr lang="en-US" altLang="en-US" sz="3800" dirty="0" err="1"/>
              <a:t>số</a:t>
            </a:r>
            <a:r>
              <a:rPr lang="en-US" altLang="en-US" sz="3800" dirty="0"/>
              <a:t>,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công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việc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buồn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tẻ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làm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sao</a:t>
            </a:r>
            <a:r>
              <a:rPr lang="en-US" altLang="en-US" sz="3800" dirty="0"/>
              <a:t> !” – Pa-</a:t>
            </a:r>
            <a:r>
              <a:rPr lang="en-US" altLang="en-US" sz="3800" dirty="0" err="1"/>
              <a:t>xcan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nghĩ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thầm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Trong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óc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chàng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sinh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viên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trẻ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tuổi</a:t>
            </a:r>
            <a:r>
              <a:rPr lang="en-US" altLang="en-US" sz="3800" dirty="0"/>
              <a:t> </a:t>
            </a:r>
            <a:r>
              <a:rPr lang="en-US" altLang="en-US" sz="3800" dirty="0" err="1"/>
              <a:t>chợt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lóe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tia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sáng</a:t>
            </a:r>
            <a:r>
              <a:rPr lang="en-US" altLang="en-US" sz="3800" dirty="0"/>
              <a:t>. </a:t>
            </a:r>
            <a:r>
              <a:rPr lang="en-US" altLang="en-US" sz="3800" dirty="0" err="1"/>
              <a:t>Anh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lặng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lẽ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rút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về</a:t>
            </a:r>
            <a:r>
              <a:rPr lang="en-US" altLang="en-US" sz="3800" dirty="0"/>
              <a:t> </a:t>
            </a:r>
            <a:r>
              <a:rPr lang="en-US" altLang="en-US" sz="3800" dirty="0" err="1"/>
              <a:t>phòng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mình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và</a:t>
            </a:r>
            <a:r>
              <a:rPr lang="en-US" altLang="en-US" sz="3800" dirty="0"/>
              <a:t> </a:t>
            </a:r>
            <a:r>
              <a:rPr lang="en-US" altLang="en-US" sz="3800" dirty="0" err="1"/>
              <a:t>vạch</a:t>
            </a:r>
            <a:r>
              <a:rPr lang="en-US" altLang="en-US" sz="3800" dirty="0"/>
              <a:t> </a:t>
            </a:r>
            <a:r>
              <a:rPr lang="en-US" altLang="en-US" sz="3800" dirty="0" err="1"/>
              <a:t>ra</a:t>
            </a:r>
            <a:r>
              <a:rPr lang="en-US" altLang="en-US" sz="3800" dirty="0"/>
              <a:t> </a:t>
            </a:r>
            <a:r>
              <a:rPr lang="en-US" altLang="en-US" sz="3800" dirty="0" err="1"/>
              <a:t>một</a:t>
            </a:r>
            <a:r>
              <a:rPr lang="en-US" altLang="en-US" sz="3800" dirty="0"/>
              <a:t> </a:t>
            </a:r>
            <a:r>
              <a:rPr lang="en-US" altLang="en-US" sz="3800" dirty="0" err="1"/>
              <a:t>sơ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đồ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gì</a:t>
            </a:r>
            <a:r>
              <a:rPr lang="en-US" altLang="en-US" sz="3800" dirty="0"/>
              <a:t> </a:t>
            </a:r>
            <a:r>
              <a:rPr lang="en-US" altLang="en-US" sz="3800" dirty="0" err="1"/>
              <a:t>đó</a:t>
            </a:r>
            <a:r>
              <a:rPr lang="en-US" altLang="en-US" sz="3800" dirty="0"/>
              <a:t> </a:t>
            </a:r>
            <a:r>
              <a:rPr lang="en-US" altLang="en-US" sz="3800" dirty="0" err="1"/>
              <a:t>lên</a:t>
            </a:r>
            <a:r>
              <a:rPr lang="en-US" altLang="en-US" sz="3800" dirty="0"/>
              <a:t> </a:t>
            </a:r>
            <a:r>
              <a:rPr lang="en-US" altLang="en-US" sz="3800" dirty="0" err="1"/>
              <a:t>giấy</a:t>
            </a:r>
            <a:r>
              <a:rPr lang="en-US" altLang="en-US" sz="3800" dirty="0"/>
              <a:t>.</a:t>
            </a:r>
            <a:endParaRPr lang="en-US" altLang="en-US" sz="3800" b="1" dirty="0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33668" y="2785198"/>
            <a:ext cx="4176768" cy="303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00" b="1" dirty="0">
                <a:solidFill>
                  <a:srgbClr val="FF0000"/>
                </a:solidFill>
              </a:rPr>
              <a:t>    </a:t>
            </a:r>
            <a:r>
              <a:rPr lang="en-US" altLang="en-US" sz="3800" b="1" dirty="0" err="1">
                <a:solidFill>
                  <a:srgbClr val="FF0000"/>
                </a:solidFill>
              </a:rPr>
              <a:t>Đánh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dấu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phần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chú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thích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trong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 err="1">
                <a:solidFill>
                  <a:srgbClr val="FF0000"/>
                </a:solidFill>
              </a:rPr>
              <a:t>câu</a:t>
            </a:r>
            <a:r>
              <a:rPr lang="en-US" altLang="en-US" sz="3800" b="1" dirty="0">
                <a:solidFill>
                  <a:srgbClr val="FF0000"/>
                </a:solidFill>
              </a:rPr>
              <a:t> </a:t>
            </a:r>
            <a:r>
              <a:rPr lang="en-US" altLang="en-US" sz="3800" b="1" dirty="0">
                <a:solidFill>
                  <a:srgbClr val="002060"/>
                </a:solidFill>
              </a:rPr>
              <a:t>(</a:t>
            </a:r>
            <a:r>
              <a:rPr lang="en-US" altLang="en-US" sz="3800" b="1" dirty="0" err="1">
                <a:solidFill>
                  <a:srgbClr val="002060"/>
                </a:solidFill>
              </a:rPr>
              <a:t>đây</a:t>
            </a:r>
            <a:r>
              <a:rPr lang="en-US" altLang="en-US" sz="3800" b="1" dirty="0">
                <a:solidFill>
                  <a:srgbClr val="002060"/>
                </a:solidFill>
              </a:rPr>
              <a:t> </a:t>
            </a:r>
            <a:r>
              <a:rPr lang="en-US" altLang="en-US" sz="3800" b="1" dirty="0" err="1">
                <a:solidFill>
                  <a:srgbClr val="002060"/>
                </a:solidFill>
              </a:rPr>
              <a:t>là</a:t>
            </a:r>
            <a:r>
              <a:rPr lang="en-US" altLang="en-US" sz="3800" b="1" dirty="0">
                <a:solidFill>
                  <a:srgbClr val="002060"/>
                </a:solidFill>
              </a:rPr>
              <a:t> ý </a:t>
            </a:r>
            <a:r>
              <a:rPr lang="en-US" altLang="en-US" sz="3800" b="1" dirty="0" err="1">
                <a:solidFill>
                  <a:srgbClr val="002060"/>
                </a:solidFill>
              </a:rPr>
              <a:t>nghĩ</a:t>
            </a:r>
            <a:r>
              <a:rPr lang="en-US" altLang="en-US" sz="3800" b="1" dirty="0">
                <a:solidFill>
                  <a:srgbClr val="002060"/>
                </a:solidFill>
              </a:rPr>
              <a:t> </a:t>
            </a:r>
            <a:r>
              <a:rPr lang="en-US" altLang="en-US" sz="3800" b="1" dirty="0" err="1">
                <a:solidFill>
                  <a:srgbClr val="002060"/>
                </a:solidFill>
              </a:rPr>
              <a:t>của</a:t>
            </a:r>
            <a:r>
              <a:rPr lang="en-US" altLang="en-US" sz="3800" b="1" dirty="0">
                <a:solidFill>
                  <a:srgbClr val="002060"/>
                </a:solidFill>
              </a:rPr>
              <a:t> Pa-</a:t>
            </a:r>
            <a:r>
              <a:rPr lang="en-US" altLang="en-US" sz="3800" b="1" dirty="0" err="1">
                <a:solidFill>
                  <a:srgbClr val="002060"/>
                </a:solidFill>
              </a:rPr>
              <a:t>xcan</a:t>
            </a:r>
            <a:r>
              <a:rPr lang="en-US" altLang="en-US" sz="3800" b="1" dirty="0">
                <a:solidFill>
                  <a:srgbClr val="002060"/>
                </a:solidFill>
              </a:rPr>
              <a:t>).</a:t>
            </a:r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4825443" y="2977285"/>
            <a:ext cx="412750" cy="558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7273368" y="1696173"/>
            <a:ext cx="0" cy="4518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>
            <a:off x="4906406" y="3536085"/>
            <a:ext cx="2227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856693" y="4131398"/>
            <a:ext cx="21463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graphicFrame>
        <p:nvGraphicFramePr>
          <p:cNvPr id="25" name="Group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883028"/>
              </p:ext>
            </p:extLst>
          </p:nvPr>
        </p:nvGraphicFramePr>
        <p:xfrm>
          <a:off x="7500381" y="2029548"/>
          <a:ext cx="3441700" cy="676275"/>
        </p:xfrm>
        <a:graphic>
          <a:graphicData uri="http://schemas.openxmlformats.org/drawingml/2006/table">
            <a:tbl>
              <a:tblPr/>
              <a:tblGrid>
                <a:gridCol w="344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:</a:t>
                      </a:r>
                    </a:p>
                  </a:txBody>
                  <a:tcPr marL="103251" marR="103251" marT="48025" marB="48025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9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5221" y="1138990"/>
            <a:ext cx="10764252" cy="5486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149271"/>
            <a:ext cx="12192000" cy="1849568"/>
          </a:xfrm>
          <a:prstGeom prst="rect">
            <a:avLst/>
          </a:prstGeom>
        </p:spPr>
      </p:pic>
      <p:pic>
        <p:nvPicPr>
          <p:cNvPr id="24" name="图片 23" descr="8c028dabe04d64ea3c3aa11767f6d819">
            <a:extLst>
              <a:ext uri="{FF2B5EF4-FFF2-40B4-BE49-F238E27FC236}">
                <a16:creationId xmlns:a16="http://schemas.microsoft.com/office/drawing/2014/main" id="{74978D22-1740-4DFE-8D54-9434E640BB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305" y="-776438"/>
            <a:ext cx="12689305" cy="8390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124689"/>
            <a:ext cx="4973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712944" y="1689475"/>
            <a:ext cx="6970713" cy="494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400" dirty="0">
                <a:solidFill>
                  <a:schemeClr val="accent2"/>
                </a:solidFill>
              </a:rPr>
              <a:t>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Con hi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nhức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Pa-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97570" y="2059987"/>
            <a:ext cx="3441700" cy="20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7527931" y="1894073"/>
            <a:ext cx="0" cy="48604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899114" y="4206313"/>
            <a:ext cx="1828800" cy="59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871404" y="3740587"/>
            <a:ext cx="4846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1333221" y="3312694"/>
            <a:ext cx="58521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7666837" y="4073679"/>
            <a:ext cx="3441700" cy="257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808" tIns="53904" rIns="107808" bIns="53904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Pa-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Oval 21"/>
          <p:cNvSpPr>
            <a:spLocks noChangeArrowheads="1"/>
          </p:cNvSpPr>
          <p:nvPr/>
        </p:nvSpPr>
        <p:spPr bwMode="auto">
          <a:xfrm>
            <a:off x="974734" y="3008815"/>
            <a:ext cx="317500" cy="30086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5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571524"/>
              </p:ext>
            </p:extLst>
          </p:nvPr>
        </p:nvGraphicFramePr>
        <p:xfrm>
          <a:off x="7789532" y="1551121"/>
          <a:ext cx="3097213" cy="589797"/>
        </p:xfrm>
        <a:graphic>
          <a:graphicData uri="http://schemas.openxmlformats.org/drawingml/2006/table">
            <a:tbl>
              <a:tblPr/>
              <a:tblGrid>
                <a:gridCol w="3097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9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Tác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dụng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là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.</a:t>
                      </a:r>
                    </a:p>
                  </a:txBody>
                  <a:tcPr marL="103241" marR="103241" marT="48054" marB="4805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712654" y="3873695"/>
            <a:ext cx="317500" cy="30086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7808" tIns="53904" rIns="107808" bIns="53904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8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>
            <a:fillRect/>
          </a:stretch>
        </p:blipFill>
        <p:spPr bwMode="auto">
          <a:xfrm>
            <a:off x="4180115" y="1306286"/>
            <a:ext cx="7680232" cy="518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95" y="-545229"/>
            <a:ext cx="3877492" cy="32612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854AC68-B793-4665-83D1-71817FEC5B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537" y="2521130"/>
            <a:ext cx="3822449" cy="38224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8207" y="876801"/>
            <a:ext cx="368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</a:p>
          <a:p>
            <a:pPr algn="ctr"/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ĐẠT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8986" y="1911729"/>
            <a:ext cx="69494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tác dụng của dấu gạch ngang </a:t>
            </a:r>
            <a:endParaRPr lang="nl-NL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và nêu được tác dụng của dấu gạch ngang trong bài văn (BT1, mục III); viết được đoạn văn có dùng dấu gạch ngang để đánh dấu lời đối thoại và đánh dấu phần chú thích (BT2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5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:a14="http://schemas.microsoft.com/office/drawing/2010/main" xmlns:a16="http://schemas.microsoft.com/office/drawing/2014/main" xmlns="">
      <p:transition spd="slow" advClick="0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275941">
            <a:off x="288805" y="4003305"/>
            <a:ext cx="1468596" cy="2554080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0568">
            <a:off x="4168046" y="5156800"/>
            <a:ext cx="922912" cy="1605064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24752">
            <a:off x="3009550" y="4298360"/>
            <a:ext cx="1278423" cy="22233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D5D85E-DE68-41CC-9D84-BF0BE1D24DB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92" y="1795126"/>
            <a:ext cx="3997186" cy="4404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4837" y="4026752"/>
            <a:ext cx="326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3">
            <a:extLst>
              <a:ext uri="{FF2B5EF4-FFF2-40B4-BE49-F238E27FC236}">
                <a16:creationId xmlns:a16="http://schemas.microsoft.com/office/drawing/2014/main" id="{FE286F90-1348-4C44-902E-4970F97145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8805">
            <a:off x="6731507" y="6134227"/>
            <a:ext cx="6369091" cy="6140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5339" y="2889310"/>
            <a:ext cx="4610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/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gạch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38078">
            <a:off x="9931079" y="3773424"/>
            <a:ext cx="2220128" cy="3083512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51329">
            <a:off x="166610" y="5396954"/>
            <a:ext cx="922912" cy="1605064"/>
          </a:xfrm>
          <a:prstGeom prst="rect">
            <a:avLst/>
          </a:prstGeom>
        </p:spPr>
      </p:pic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012451" y="2885238"/>
            <a:ext cx="4365264" cy="2694184"/>
          </a:xfrm>
          <a:prstGeom prst="rect">
            <a:avLst/>
          </a:prstGeom>
          <a:noFill/>
          <a:ln>
            <a:noFill/>
          </a:ln>
        </p:spPr>
        <p:txBody>
          <a:bodyPr wrap="square"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dấu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:</a:t>
            </a:r>
            <a:b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43345"/>
            <a:ext cx="1415985" cy="7549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5" y="271193"/>
            <a:ext cx="1502372" cy="856352"/>
          </a:xfrm>
          <a:prstGeom prst="rect">
            <a:avLst/>
          </a:prstGeom>
        </p:spPr>
      </p:pic>
      <p:pic>
        <p:nvPicPr>
          <p:cNvPr id="30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62" y="-3367"/>
            <a:ext cx="1574155" cy="27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5 -0.14167 L -0.16185 -0.1412 C -0.16159 -0.14792 -0.16133 -0.15394 -0.16094 -0.15995 C -0.16094 -0.16204 -0.16094 -0.16482 -0.16081 -0.16597 C -0.16068 -0.16759 -0.16029 -0.16736 -0.16015 -0.16806 C -0.15911 -0.18194 -0.15963 -0.17894 -0.15846 -0.18218 C -0.1582 -0.18426 -0.15781 -0.18611 -0.15755 -0.18843 C -0.15742 -0.19005 -0.15729 -0.19282 -0.15716 -0.19444 C -0.15508 -0.21343 -0.15807 -0.18148 -0.15573 -0.20463 C -0.1556 -0.20602 -0.15482 -0.21644 -0.15469 -0.21898 C -0.15456 -0.2206 -0.15456 -0.22292 -0.15443 -0.225 C -0.1543 -0.22685 -0.15417 -0.22894 -0.1539 -0.23102 C -0.1539 -0.2331 -0.1539 -0.23542 -0.15377 -0.23704 C -0.1526 -0.25648 -0.15404 -0.22384 -0.15286 -0.25532 L -0.1526 -0.26157 C -0.1526 -0.26134 -0.15273 -0.30301 -0.15325 -0.31019 C -0.15377 -0.31597 -0.15404 -0.31852 -0.15443 -0.32431 C -0.15534 -0.33681 -0.15469 -0.33218 -0.15573 -0.33866 C -0.15703 -0.35486 -0.15534 -0.33542 -0.1569 -0.34884 C -0.15846 -0.36227 -0.15625 -0.34792 -0.15807 -0.3588 C -0.1582 -0.36296 -0.1582 -0.36736 -0.15846 -0.37107 C -0.15859 -0.37292 -0.15885 -0.37477 -0.15898 -0.37708 C -0.15911 -0.38102 -0.15924 -0.38519 -0.15937 -0.38935 L -0.15963 -0.39514 L -0.15989 -0.40139 C -0.16015 -0.42384 -0.16029 -0.42847 -0.15989 -0.4544 C -0.15976 -0.4588 -0.15898 -0.46713 -0.15872 -0.4706 C -0.15833 -0.48102 -0.15859 -0.47477 -0.15755 -0.48866 L -0.15716 -0.49468 C -0.15703 -0.49676 -0.1569 -0.49954 -0.15664 -0.50093 L -0.15599 -0.50486 C -0.15599 -0.50694 -0.15586 -0.50926 -0.15573 -0.51111 C -0.15547 -0.51528 -0.15508 -0.51852 -0.15495 -0.52315 C -0.15404 -0.54537 -0.15534 -0.51181 -0.15417 -0.53542 C -0.15377 -0.54375 -0.15364 -0.54884 -0.15351 -0.55764 C -0.15364 -0.56528 -0.15351 -0.57292 -0.15377 -0.57986 C -0.15404 -0.58982 -0.15456 -0.59144 -0.15534 -0.5963 C -0.15638 -0.61042 -0.15508 -0.59514 -0.15664 -0.60417 C -0.15911 -0.61806 -0.15638 -0.60903 -0.15833 -0.61458 C -0.15859 -0.61644 -0.15885 -0.61852 -0.15911 -0.6206 C -0.15937 -0.62245 -0.15963 -0.62477 -0.15989 -0.62662 C -0.16042 -0.62986 -0.16107 -0.63148 -0.16172 -0.63472 L -0.16237 -0.63889 C -0.1625 -0.64074 -0.16263 -0.64306 -0.16276 -0.64491 C -0.16302 -0.64653 -0.16328 -0.64676 -0.16354 -0.64884 C -0.16367 -0.65069 -0.16367 -0.65324 -0.16367 -0.65486 C -0.16458 -0.67083 -0.1638 -0.65185 -0.16432 -0.66736 C -0.16432 -0.68009 -0.16432 -0.69306 -0.16419 -0.70579 C -0.16406 -0.70995 -0.1638 -0.71389 -0.16367 -0.71782 C -0.16354 -0.725 -0.16354 -0.72801 -0.16328 -0.73403 C -0.1625 -0.75023 -0.1625 -0.74884 -0.16146 -0.7625 C -0.16133 -0.76458 -0.1612 -0.76713 -0.16094 -0.76852 C -0.16081 -0.7706 -0.16055 -0.77245 -0.16029 -0.77477 C -0.15989 -0.77917 -0.15976 -0.7838 -0.15911 -0.78681 C -0.15885 -0.78843 -0.15859 -0.78819 -0.15833 -0.78912 C -0.15807 -0.79028 -0.15781 -0.7919 -0.15755 -0.79282 C -0.15742 -0.79398 -0.15716 -0.79398 -0.1569 -0.79491 C -0.15664 -0.79676 -0.15651 -0.79954 -0.15625 -0.80093 C -0.15599 -0.80278 -0.15573 -0.8037 -0.1556 -0.80509 L -0.15469 -0.81736 C -0.15456 -0.81944 -0.1543 -0.8213 -0.15417 -0.82338 C -0.15417 -0.82523 -0.15404 -0.82778 -0.1539 -0.82963 C -0.1526 -0.85046 -0.15338 -0.83403 -0.15286 -0.84769 C -0.15273 -0.86551 -0.15273 -0.8831 -0.1526 -0.90046 C -0.1526 -0.90718 -0.1526 -0.90648 -0.15208 -0.90648 L -0.15208 -0.90625 " pathEditMode="relative" rAng="0" ptsTypes="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3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6.25E-7 0.00047 C 0.00104 -0.0037 0.00195 -0.00741 0.00312 -0.01088 C 0.00378 -0.01296 0.00482 -0.01458 0.00547 -0.01666 C 0.00573 -0.01782 0.00573 -0.01944 0.00612 -0.0206 C 0.00664 -0.02245 0.00716 -0.02407 0.00768 -0.02616 C 0.00833 -0.02893 0.00859 -0.03194 0.00924 -0.03472 C 0.00977 -0.03634 0.01029 -0.03819 0.01081 -0.04004 C 0.01107 -0.0412 0.01133 -0.04259 0.01159 -0.04421 C 0.01367 -0.06157 0.01341 -0.05949 0.01471 -0.07315 C 0.01406 -0.09213 0.01419 -0.11111 0.01315 -0.12963 C 0.01289 -0.13264 0.01133 -0.13426 0.01081 -0.13657 C 0.01016 -0.13889 0.01042 -0.14143 0.01003 -0.14352 C 0.00924 -0.14653 0.00781 -0.14907 0.00703 -0.15185 C 0.00651 -0.15324 0.00651 -0.15486 0.00612 -0.15602 C 0.00547 -0.15833 0.00469 -0.16065 0.00391 -0.16296 C 0.00247 -0.16713 0.00169 -0.16852 6.25E-7 -0.17245 C -0.00156 -0.18102 -0.00182 -0.18403 -0.00365 -0.19074 C -0.00417 -0.19236 -0.00482 -0.19328 -0.00521 -0.19467 C -0.00586 -0.19884 -0.00612 -0.20301 -0.00677 -0.20717 C -0.00716 -0.20833 -0.00807 -0.20972 -0.00833 -0.21111 C -0.00938 -0.2162 -0.00872 -0.22014 -0.00977 -0.22523 C -0.01315 -0.23819 -0.00977 -0.2169 -0.01289 -0.23588 C -0.01328 -0.23819 -0.01354 -0.24051 -0.01367 -0.24259 C -0.01406 -0.24491 -0.01445 -0.24676 -0.01445 -0.24838 C -0.01484 -0.25185 -0.01497 -0.25602 -0.01523 -0.25972 C -0.0155 -0.26296 -0.01589 -0.2662 -0.01589 -0.26921 C -0.0155 -0.28588 -0.01523 -0.30301 -0.01445 -0.32037 C -0.01419 -0.32778 -0.01328 -0.32778 -0.01133 -0.33518 C -0.01016 -0.34028 -0.01081 -0.34143 -0.00977 -0.34768 C -0.00938 -0.35254 -0.00794 -0.35833 -0.00677 -0.36296 C -0.00677 -0.36412 -0.00521 -0.38148 -0.00456 -0.38611 C -0.0043 -0.38773 -0.00404 -0.38935 -0.00365 -0.39051 C -0.00065 -0.42778 -0.0013 -0.41342 -0.003 -0.47639 C -0.00326 -0.48102 -0.00417 -0.48541 -0.00456 -0.49004 C -0.0056 -0.50278 -0.0056 -0.5206 -0.00755 -0.53148 L -0.00912 -0.53981 L -0.01133 -0.53426 " pathEditMode="relative" rAng="0" ptsTypes="AAAAAAAAAAAAAAAAAAAAAAAAAAAAAAAAAAAAAA">
                                      <p:cBhvr>
                                        <p:cTn id="5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064" y="43344"/>
            <a:ext cx="2298002" cy="1225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2" y="479387"/>
            <a:ext cx="2438198" cy="1389773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7280E5AD-689F-4A81-B8CC-0F3254DED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83" y="1172716"/>
            <a:ext cx="7612330" cy="5997341"/>
          </a:xfrm>
          <a:prstGeom prst="rect">
            <a:avLst/>
          </a:prstGeom>
        </p:spPr>
      </p:pic>
      <p:sp>
        <p:nvSpPr>
          <p:cNvPr id="12" name="Text Box 566"/>
          <p:cNvSpPr txBox="1">
            <a:spLocks noChangeArrowheads="1"/>
          </p:cNvSpPr>
          <p:nvPr/>
        </p:nvSpPr>
        <p:spPr bwMode="auto">
          <a:xfrm>
            <a:off x="872094" y="2177963"/>
            <a:ext cx="6828518" cy="398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808" tIns="53904" rIns="107808" bIns="539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40" b="95452" l="6468" r="95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278" y="2873632"/>
            <a:ext cx="5116078" cy="3984368"/>
          </a:xfrm>
          <a:prstGeom prst="rect">
            <a:avLst/>
          </a:prstGeom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954013" y="4975306"/>
            <a:ext cx="310896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954013" y="5519592"/>
            <a:ext cx="25603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6176613" y="5519592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1016786" y="5991306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7808" tIns="53904" rIns="107808" bIns="539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6" y="12511"/>
            <a:ext cx="3270781" cy="2133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237" y="585381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Thanh Nhac TL" panose="02040603050506020204" pitchFamily="18" charset="0"/>
              </a:rPr>
              <a:t>Mẫu</a:t>
            </a:r>
            <a:r>
              <a:rPr lang="en-US" sz="3600" dirty="0" smtClean="0">
                <a:solidFill>
                  <a:srgbClr val="0070C0"/>
                </a:solidFill>
                <a:latin typeface="UTM Thanh Nhac TL" panose="02040603050506020204" pitchFamily="18" charset="0"/>
              </a:rPr>
              <a:t> 1 </a:t>
            </a:r>
            <a:endParaRPr lang="en-US" sz="3600" dirty="0">
              <a:solidFill>
                <a:srgbClr val="0070C0"/>
              </a:solidFill>
              <a:latin typeface="UTM Thanh Nhac TL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11" y="1191294"/>
            <a:ext cx="7014102" cy="68580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13723" y="2146111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342900" indent="-342900">
              <a:buFontTx/>
              <a:buChar char="-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ạ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53522" y="1596571"/>
            <a:ext cx="8454572" cy="50219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1631" y="173446"/>
            <a:ext cx="1409205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9" y="1727200"/>
            <a:ext cx="6324509" cy="6191063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3647867" y="1727200"/>
            <a:ext cx="8229600" cy="5184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ạ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2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46" y="12511"/>
            <a:ext cx="3270781" cy="21336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36237" y="585381"/>
            <a:ext cx="216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UTM Thanh Nhac TL" panose="02040603050506020204" pitchFamily="18" charset="0"/>
              </a:rPr>
              <a:t>Mẫu</a:t>
            </a:r>
            <a:r>
              <a:rPr lang="en-US" sz="3600" dirty="0" smtClean="0">
                <a:solidFill>
                  <a:srgbClr val="0070C0"/>
                </a:solidFill>
                <a:latin typeface="UTM Thanh Nhac TL" panose="02040603050506020204" pitchFamily="18" charset="0"/>
              </a:rPr>
              <a:t> 2 </a:t>
            </a:r>
            <a:endParaRPr lang="en-US" sz="3600" dirty="0">
              <a:solidFill>
                <a:srgbClr val="0070C0"/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10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7ADE42-9756-4591-8DE9-D5C1D149D6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46" y="1472765"/>
            <a:ext cx="3436653" cy="353566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4C30706-E463-4CD6-9C79-63D496B5CC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6427" y="2681798"/>
            <a:ext cx="3239143" cy="333246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E7B06F06-B4EA-4E94-8A0D-BB7E65E0FB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990" y="1472765"/>
            <a:ext cx="3436653" cy="3535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7173" y="843735"/>
            <a:ext cx="2423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9616" y="2904979"/>
            <a:ext cx="225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SGK/45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8856" y="4202927"/>
            <a:ext cx="2473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VBT in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91101" y="2881536"/>
            <a:ext cx="22556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MRVT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38078">
            <a:off x="9941788" y="3820559"/>
            <a:ext cx="2220128" cy="3083512"/>
          </a:xfrm>
          <a:prstGeom prst="rect">
            <a:avLst/>
          </a:prstGeom>
        </p:spPr>
      </p:pic>
      <p:pic>
        <p:nvPicPr>
          <p:cNvPr id="2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70" y="4096697"/>
            <a:ext cx="1574155" cy="279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2.70833E-6 0.00046 C 0.00104 -0.0037 0.00195 -0.00741 0.00312 -0.01088 C 0.00377 -0.01296 0.00482 -0.01458 0.00547 -0.01667 C 0.00573 -0.01783 0.00573 -0.01945 0.00612 -0.0206 C 0.00664 -0.02245 0.00716 -0.02408 0.00768 -0.02616 C 0.00833 -0.02894 0.00859 -0.03195 0.00924 -0.03472 C 0.00976 -0.03634 0.01028 -0.0382 0.0108 -0.04005 C 0.01107 -0.0412 0.01133 -0.04259 0.01159 -0.04421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3 0.00468 -0.16065 0.0039 -0.16296 C 0.00247 -0.16713 0.00169 -0.16852 2.70833E-6 -0.17245 C -0.00157 -0.18102 -0.00183 -0.18403 -0.00365 -0.19074 C -0.00417 -0.19236 -0.00482 -0.19329 -0.00521 -0.19468 C -0.00586 -0.19884 -0.00612 -0.20301 -0.00677 -0.20718 C -0.00716 -0.20833 -0.00808 -0.20972 -0.00834 -0.21134 C -0.00938 -0.2162 -0.00873 -0.22014 -0.00977 -0.22523 C -0.01315 -0.23843 -0.00977 -0.21713 -0.01289 -0.23611 C -0.01328 -0.23843 -0.01354 -0.24074 -0.01367 -0.24306 C -0.01407 -0.24491 -0.01446 -0.24676 -0.01446 -0.24861 C -0.01485 -0.25185 -0.01498 -0.25602 -0.01524 -0.25995 C -0.0155 -0.26296 -0.01589 -0.2662 -0.01589 -0.26921 C -0.0155 -0.28611 -0.01524 -0.30324 -0.01446 -0.32037 C -0.0142 -0.32801 -0.01328 -0.32801 -0.01133 -0.33542 C -0.01016 -0.34051 -0.01081 -0.34144 -0.00977 -0.34792 C -0.00938 -0.35255 -0.00795 -0.35857 -0.00677 -0.3632 C -0.00677 -0.36412 -0.00521 -0.38148 -0.00456 -0.38634 C -0.0043 -0.38796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831"/>
            <a:ext cx="12192000" cy="684917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F4F961-4129-47E6-A1C1-72C2019607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519177"/>
            <a:ext cx="8871096" cy="5819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4800" y="2409371"/>
            <a:ext cx="65024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9600" dirty="0" smtClean="0">
                <a:solidFill>
                  <a:srgbClr val="FF0066"/>
                </a:solidFill>
                <a:latin typeface="UTM Showcard" panose="02040603050506020204" pitchFamily="18" charset="0"/>
              </a:rPr>
              <a:t>TẠM BIỆT!</a:t>
            </a:r>
            <a:endParaRPr lang="en-US" sz="9600" dirty="0">
              <a:solidFill>
                <a:srgbClr val="FF0066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554480" y="228600"/>
            <a:ext cx="8869680" cy="541020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EF2BF5B4-CF6A-496A-BAC9-1A8D34BB0D54}"/>
              </a:ext>
            </a:extLst>
          </p:cNvPr>
          <p:cNvGrpSpPr/>
          <p:nvPr/>
        </p:nvGrpSpPr>
        <p:grpSpPr>
          <a:xfrm>
            <a:off x="4461908" y="2739516"/>
            <a:ext cx="3633944" cy="830997"/>
            <a:chOff x="4461908" y="2739516"/>
            <a:chExt cx="3633944" cy="830997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6481093-C338-403F-91F8-428DFCBD4336}"/>
                </a:ext>
              </a:extLst>
            </p:cNvPr>
            <p:cNvSpPr/>
            <p:nvPr/>
          </p:nvSpPr>
          <p:spPr>
            <a:xfrm>
              <a:off x="5273040" y="2739516"/>
              <a:ext cx="201168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None/>
              </a:pPr>
              <a:r>
                <a:rPr lang="en-US" altLang="zh-CN" sz="4800" dirty="0" smtClean="0">
                  <a:solidFill>
                    <a:srgbClr val="B06C3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Rocker" panose="02040603050506020204" pitchFamily="18" charset="0"/>
                  <a:cs typeface="+mn-ea"/>
                  <a:sym typeface="+mn-lt"/>
                </a:rPr>
                <a:t>01</a:t>
              </a:r>
              <a:endParaRPr lang="zh-CN" altLang="en-US" sz="4800" dirty="0">
                <a:solidFill>
                  <a:srgbClr val="B06C3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Rocker" panose="02040603050506020204" pitchFamily="18" charset="0"/>
                <a:cs typeface="+mn-ea"/>
                <a:sym typeface="+mn-lt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B28AB7A6-4ABC-4C7D-8410-5AE794F47C7D}"/>
                </a:ext>
              </a:extLst>
            </p:cNvPr>
            <p:cNvGrpSpPr/>
            <p:nvPr/>
          </p:nvGrpSpPr>
          <p:grpSpPr>
            <a:xfrm>
              <a:off x="4461908" y="2930992"/>
              <a:ext cx="811132" cy="496222"/>
              <a:chOff x="4358640" y="2921168"/>
              <a:chExt cx="1295400" cy="792480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3EFD6D44-59C4-49CF-B546-38DC1C9B00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9FB3F03E-436D-4A81-9AD6-7AF90B847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43F9C23-14A5-4876-937F-A92167F8EFF8}"/>
                </a:ext>
              </a:extLst>
            </p:cNvPr>
            <p:cNvGrpSpPr/>
            <p:nvPr/>
          </p:nvGrpSpPr>
          <p:grpSpPr>
            <a:xfrm>
              <a:off x="7284720" y="2930992"/>
              <a:ext cx="811132" cy="496222"/>
              <a:chOff x="4358640" y="2921168"/>
              <a:chExt cx="1295400" cy="792480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38C6D174-DF70-4AB6-9BAD-6696EE98C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61560" y="2921168"/>
                <a:ext cx="792480" cy="792480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E29E71C1-4F95-471C-AE6A-31448B685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640" y="2921168"/>
                <a:ext cx="792480" cy="792480"/>
              </a:xfrm>
              <a:prstGeom prst="rect">
                <a:avLst/>
              </a:prstGeom>
            </p:spPr>
          </p:pic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147" y="4073545"/>
            <a:ext cx="12594294" cy="29063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9557" y="579120"/>
            <a:ext cx="1409205" cy="12801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57600" y="3734247"/>
            <a:ext cx="5316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SVN-Rocker" panose="02040603050506020204" pitchFamily="18" charset="0"/>
              </a:rPr>
              <a:t>KHÁM PHÁ</a:t>
            </a:r>
            <a:endParaRPr lang="en-US" sz="66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SVN-Rock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41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519" y="0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 descr="2223be3d229db37d30f334096b915142">
            <a:extLst>
              <a:ext uri="{FF2B5EF4-FFF2-40B4-BE49-F238E27FC236}">
                <a16:creationId xmlns:a16="http://schemas.microsoft.com/office/drawing/2014/main" id="{5594FFA9-3EDF-499A-A4C5-51574235E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84" y="1551621"/>
            <a:ext cx="5192536" cy="48863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1EFD92-33AA-4598-83A2-40990318B9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0377" y="1271649"/>
            <a:ext cx="272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#9Slide03 AmpleSoft Bold" panose="02000000000000000000" pitchFamily="2" charset="0"/>
              </a:rPr>
              <a:t>I.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Nhận</a:t>
            </a:r>
            <a:r>
              <a:rPr lang="en-US" sz="3600" dirty="0" smtClean="0">
                <a:latin typeface="#9Slide03 AmpleSoft Bold" panose="02000000000000000000" pitchFamily="2" charset="0"/>
              </a:rPr>
              <a:t> </a:t>
            </a:r>
            <a:r>
              <a:rPr lang="en-US" sz="3600" dirty="0" err="1" smtClean="0">
                <a:latin typeface="#9Slide03 AmpleSoft Bold" panose="02000000000000000000" pitchFamily="2" charset="0"/>
              </a:rPr>
              <a:t>xét</a:t>
            </a:r>
            <a:endParaRPr lang="en-US" sz="3600" dirty="0">
              <a:latin typeface="#9Slide03 AmpleSoft Bold" panose="02000000000000000000" pitchFamily="2" charset="0"/>
            </a:endParaRPr>
          </a:p>
        </p:txBody>
      </p:sp>
      <p:pic>
        <p:nvPicPr>
          <p:cNvPr id="14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4833258" y="2146252"/>
            <a:ext cx="6988628" cy="4763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3119" y="2895731"/>
            <a:ext cx="52004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-)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5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8497"/>
            <a:ext cx="10189029" cy="471311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167" y="3655629"/>
            <a:ext cx="2786981" cy="3202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5558" y="236265"/>
            <a:ext cx="9235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26531" y="2347585"/>
            <a:ext cx="8496944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lphaLcParenR"/>
            </a:pP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buFontTx/>
              <a:buChar char="-"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Khán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087342" y="30943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2087342" y="3757845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7104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4" b="89885" l="310" r="99468">
                        <a14:foregroundMark x1="26652" y1="41127" x2="29047" y2="49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557" y="3668664"/>
            <a:ext cx="4951681" cy="362426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2178132" y="2184131"/>
            <a:ext cx="8496944" cy="352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b)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ngoét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sườn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			Theo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ĐOÀN GIỎI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57529" y="195719"/>
            <a:ext cx="9476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lowchart: Terminator 38"/>
          <p:cNvSpPr/>
          <p:nvPr/>
        </p:nvSpPr>
        <p:spPr>
          <a:xfrm>
            <a:off x="1511991" y="1818880"/>
            <a:ext cx="9729127" cy="3507340"/>
          </a:xfrm>
          <a:prstGeom prst="flowChartTerminator">
            <a:avLst/>
          </a:prstGeom>
          <a:noFill/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lowchart: Connector 39"/>
          <p:cNvSpPr/>
          <p:nvPr/>
        </p:nvSpPr>
        <p:spPr>
          <a:xfrm>
            <a:off x="7684731" y="3229443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/>
          <p:cNvSpPr/>
          <p:nvPr/>
        </p:nvSpPr>
        <p:spPr>
          <a:xfrm>
            <a:off x="3128742" y="42373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0128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17;p2"/>
          <p:cNvSpPr/>
          <p:nvPr/>
        </p:nvSpPr>
        <p:spPr>
          <a:xfrm>
            <a:off x="983928" y="110925"/>
            <a:ext cx="9315771" cy="12733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83928" y="1679724"/>
            <a:ext cx="10331772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víu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ổ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bặm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			                       Theo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Cương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7529" y="195719"/>
            <a:ext cx="94769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910677" y="2602452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>
            <a:off x="885277" y="3481544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>
            <a:off x="872577" y="4377073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872577" y="5706029"/>
            <a:ext cx="446852" cy="42014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882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99" y="-413997"/>
            <a:ext cx="3515201" cy="25154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876977-192E-4A13-93DC-FEEBA4BA9A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20" y="651505"/>
            <a:ext cx="3515200" cy="62470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0DDE25-4ACD-46EF-88CB-480DB2CA08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317" y="631569"/>
            <a:ext cx="1409205" cy="1280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1840" y="843735"/>
            <a:ext cx="272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4891840" y="2094015"/>
            <a:ext cx="6988628" cy="4763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5999" y="2794000"/>
            <a:ext cx="49149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39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BBBFE32-C524-4C1F-A79A-F1C97A8B71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01"/>
          <a:stretch/>
        </p:blipFill>
        <p:spPr>
          <a:xfrm>
            <a:off x="0" y="5008433"/>
            <a:ext cx="12192000" cy="1849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2AFF118-54BC-439A-85C4-B9A97AEF5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48497"/>
            <a:ext cx="10189029" cy="498783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A7B7AC6-085B-4F72-9B85-E17D1A758D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167" y="3655629"/>
            <a:ext cx="2786981" cy="32023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35558" y="236265"/>
            <a:ext cx="923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126531" y="2347585"/>
            <a:ext cx="8496944" cy="3816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cháu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				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2061942" y="3043519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lowchart: Connector 23"/>
          <p:cNvSpPr/>
          <p:nvPr/>
        </p:nvSpPr>
        <p:spPr>
          <a:xfrm>
            <a:off x="2074642" y="3681645"/>
            <a:ext cx="446852" cy="494418"/>
          </a:xfrm>
          <a:prstGeom prst="flowChartConnector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1257298" y="186383"/>
            <a:ext cx="9042401" cy="119791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161888" y="5047397"/>
            <a:ext cx="72008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7325" y="4706086"/>
            <a:ext cx="701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(-)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9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24" grpId="0" animBg="1"/>
      <p:bldP spid="12" grpId="0" animBg="1"/>
      <p:bldP spid="4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1493</Words>
  <Application>Microsoft Office PowerPoint</Application>
  <PresentationFormat>Widescreen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微软雅黑</vt:lpstr>
      <vt:lpstr>宋体</vt:lpstr>
      <vt:lpstr>#9Slide03 AmpleSoft Bold</vt:lpstr>
      <vt:lpstr>#9Slide03 Arima Madurai Bold</vt:lpstr>
      <vt:lpstr>Arial</vt:lpstr>
      <vt:lpstr>Calibri</vt:lpstr>
      <vt:lpstr>Rockstone</vt:lpstr>
      <vt:lpstr>SVN-Rocker</vt:lpstr>
      <vt:lpstr>Tahoma</vt:lpstr>
      <vt:lpstr>Times New Roman</vt:lpstr>
      <vt:lpstr>UTM French Vanilla</vt:lpstr>
      <vt:lpstr>UTM Novido</vt:lpstr>
      <vt:lpstr>UTM Showcard</vt:lpstr>
      <vt:lpstr>UTM Thanh Nhac TL</vt:lpstr>
      <vt:lpstr>UTM ViceroyJF</vt:lpstr>
      <vt:lpstr>Wingdings</vt:lpstr>
      <vt:lpstr>华康方圆体W7(P)</vt:lpstr>
      <vt:lpstr>方正卡通简体</vt:lpstr>
      <vt:lpstr>第一PPT，www.1ppt.com</vt:lpstr>
      <vt:lpstr>1_Office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DAU GACH NGANG</dc:title>
  <dc:subject>LTVC</dc:subject>
  <dc:creator>BICHTRAN</dc:creator>
  <cp:keywords>MĂNG NON TEAMS</cp:keywords>
  <dc:description>MĂNG NON TEAMS</dc:description>
  <cp:lastModifiedBy>MAYTINHVUKHANG</cp:lastModifiedBy>
  <cp:revision>85</cp:revision>
  <dcterms:created xsi:type="dcterms:W3CDTF">2020-01-29T09:42:18Z</dcterms:created>
  <dcterms:modified xsi:type="dcterms:W3CDTF">2023-02-21T03:45:21Z</dcterms:modified>
</cp:coreProperties>
</file>