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90" r:id="rId2"/>
    <p:sldId id="291" r:id="rId3"/>
    <p:sldId id="292" r:id="rId4"/>
    <p:sldId id="295" r:id="rId5"/>
    <p:sldId id="294" r:id="rId6"/>
    <p:sldId id="293" r:id="rId7"/>
    <p:sldId id="296" r:id="rId8"/>
    <p:sldId id="348" r:id="rId9"/>
    <p:sldId id="349" r:id="rId10"/>
    <p:sldId id="350" r:id="rId11"/>
    <p:sldId id="351" r:id="rId12"/>
    <p:sldId id="374" r:id="rId13"/>
    <p:sldId id="359" r:id="rId14"/>
    <p:sldId id="360" r:id="rId15"/>
    <p:sldId id="361" r:id="rId16"/>
    <p:sldId id="362" r:id="rId17"/>
    <p:sldId id="363" r:id="rId18"/>
    <p:sldId id="364" r:id="rId19"/>
    <p:sldId id="365" r:id="rId20"/>
    <p:sldId id="369" r:id="rId21"/>
    <p:sldId id="370" r:id="rId22"/>
    <p:sldId id="371" r:id="rId23"/>
    <p:sldId id="372" r:id="rId24"/>
    <p:sldId id="373"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微软雅黑" panose="020B0503020204020204" pitchFamily="34" charset="-122"/>
      <p:regular r:id="rId31"/>
      <p:bold r:id="rId32"/>
    </p:embeddedFont>
    <p:embeddedFont>
      <p:font typeface="UVN Sang Song Nang" panose="020B0604020202020204"/>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57" autoAdjust="0"/>
    <p:restoredTop sz="94660"/>
  </p:normalViewPr>
  <p:slideViewPr>
    <p:cSldViewPr snapToGrid="0">
      <p:cViewPr varScale="1">
        <p:scale>
          <a:sx n="66" d="100"/>
          <a:sy n="66" d="100"/>
        </p:scale>
        <p:origin x="88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xmlns=""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dirty="0">
                  <a:solidFill>
                    <a:srgbClr val="21ABA5"/>
                  </a:solidFill>
                  <a:effectLst>
                    <a:outerShdw blurRad="38100" dist="38100" dir="2700000" algn="tl">
                      <a:srgbClr val="000000">
                        <a:alpha val="43137"/>
                      </a:srgbClr>
                    </a:outerShdw>
                  </a:effectLst>
                  <a:latin typeface="UTM Loko" panose="02040603050506020204" pitchFamily="18" charset="0"/>
                </a:rPr>
                <a:t>GIẢI NGHĨA TỪ</a:t>
              </a: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873E18-3F7F-4E49-9C2F-A28A3DC76A18}"/>
              </a:ext>
            </a:extLst>
          </p:cNvPr>
          <p:cNvSpPr txBox="1"/>
          <p:nvPr/>
        </p:nvSpPr>
        <p:spPr>
          <a:xfrm>
            <a:off x="-209304" y="820377"/>
            <a:ext cx="12630458" cy="1569660"/>
          </a:xfrm>
          <a:prstGeom prst="rect">
            <a:avLst/>
          </a:prstGeom>
          <a:noFill/>
        </p:spPr>
        <p:txBody>
          <a:bodyPr wrap="square" rtlCol="0">
            <a:spAutoFit/>
          </a:bodyPr>
          <a:lstStyle/>
          <a:p>
            <a:pPr algn="ctr"/>
            <a:r>
              <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a:t>
            </a:r>
            <a:r>
              <a:rPr lang="en-US" sz="9600" b="1" dirty="0" smtClean="0">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ĐỌC NHÓM</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pic>
        <p:nvPicPr>
          <p:cNvPr id="3" name="3 Minute Groovy Themed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46914" y="3081890"/>
            <a:ext cx="5023318" cy="2825616"/>
          </a:xfrm>
          <a:prstGeom prst="rect">
            <a:avLst/>
          </a:prstGeom>
        </p:spPr>
      </p:pic>
    </p:spTree>
    <p:extLst>
      <p:ext uri="{BB962C8B-B14F-4D97-AF65-F5344CB8AC3E}">
        <p14:creationId xmlns:p14="http://schemas.microsoft.com/office/powerpoint/2010/main" val="19849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2400301"/>
            <a:ext cx="9497291" cy="3998860"/>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693319"/>
            </a:xfrm>
            <a:prstGeom prst="rect">
              <a:avLst/>
            </a:prstGeom>
            <a:noFill/>
          </p:spPr>
          <p:txBody>
            <a:bodyPr wrap="square" rtlCol="0">
              <a:spAutoFit/>
            </a:bodyPr>
            <a:lstStyle/>
            <a:p>
              <a:pPr algn="just">
                <a:defRPr/>
              </a:pPr>
              <a:r>
                <a:rPr lang="vi-VN" sz="2600" b="1">
                  <a:latin typeface="+mj-lt"/>
                </a:rPr>
                <a:t>Cao Bá Quát đã quyết chí luyện viết chữ rất công phu, tỉ mỉ và có phương pháp. Lúc đầu, sáng nào ông cũng cầm que vạch lên cột nhà luyện cách viết nét </a:t>
              </a:r>
              <a:r>
                <a:rPr lang="en-US" sz="2600" b="1">
                  <a:latin typeface="+mj-lt"/>
                </a:rPr>
                <a:t>“</a:t>
              </a:r>
              <a:r>
                <a:rPr lang="vi-VN" sz="2600" b="1">
                  <a:latin typeface="+mj-lt"/>
                </a:rPr>
                <a:t>sổ thẳng</a:t>
              </a:r>
              <a:r>
                <a:rPr lang="en-US" sz="2600" b="1">
                  <a:latin typeface="+mj-lt"/>
                </a:rPr>
                <a:t>”</a:t>
              </a:r>
              <a:r>
                <a:rPr lang="vi-VN" sz="2600" b="1">
                  <a:latin typeface="+mj-lt"/>
                </a:rPr>
                <a:t> cho cứng cáp. Tối nào, ông cũng tập viết, viết xong mười trang vở, ông mới đi ngủ. Khi chữ viết đã tiến bộ, ông mượn những cuốn sách chữ viết đẹp làm mẫu để luyện nhiều kiểu chữ khác nhau. Ông đã luyện tập bền bỉ, kiên trì và có phương pháp khoa học như thế trong suốt mấy năm trời, cuối cùng ông nổi danh khắp nước là một người </a:t>
              </a:r>
              <a:r>
                <a:rPr lang="en-US" sz="2600" b="1">
                  <a:latin typeface="+mj-lt"/>
                </a:rPr>
                <a:t>“</a:t>
              </a:r>
              <a:r>
                <a:rPr lang="vi-VN" sz="2600" b="1">
                  <a:latin typeface="+mj-lt"/>
                </a:rPr>
                <a:t>văn hay chữ tốt</a:t>
              </a:r>
              <a:r>
                <a:rPr lang="en-US" sz="2600" b="1">
                  <a:latin typeface="+mj-lt"/>
                </a:rPr>
                <a:t>”</a:t>
              </a:r>
              <a:r>
                <a:rPr lang="vi-VN" sz="2600" b="1">
                  <a:latin typeface="+mj-lt"/>
                </a:rPr>
                <a:t>.</a:t>
              </a:r>
              <a:endParaRPr lang="en-US" sz="2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a:solidFill>
                  <a:srgbClr val="C00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Mở bài:</a:t>
            </a:r>
            <a:endParaRPr lang="en-US" sz="7200">
              <a:solidFill>
                <a:srgbClr val="C00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a:solidFill>
                  <a:srgbClr val="00B05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Thân bài:</a:t>
            </a:r>
            <a:endParaRPr lang="en-US" sz="7200">
              <a:solidFill>
                <a:srgbClr val="00B05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a:solidFill>
                  <a:srgbClr val="FFC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Kết bài:</a:t>
            </a:r>
            <a:endParaRPr lang="en-US" sz="7200">
              <a:solidFill>
                <a:srgbClr val="FFC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987837" y="2895476"/>
              <a:ext cx="2682145" cy="1200329"/>
            </a:xfrm>
            <a:prstGeom prst="rect">
              <a:avLst/>
            </a:prstGeom>
            <a:noFill/>
          </p:spPr>
          <p:txBody>
            <a:bodyPr wrap="none" rtlCol="0">
              <a:spAutoFit/>
            </a:bodyPr>
            <a:lstStyle/>
            <a:p>
              <a:r>
                <a:rPr lang="en-US" sz="7200" b="1">
                  <a:solidFill>
                    <a:srgbClr val="811C1C"/>
                  </a:solidFill>
                  <a:effectLst/>
                  <a:latin typeface="UTM ViceroyJF" panose="02040603050506020204" pitchFamily="18" charset="0"/>
                  <a:ea typeface="字魂6号-日记插画体" panose="00000500000000000000" pitchFamily="2" charset="-122"/>
                </a:rPr>
                <a:t>Tập đọc</a:t>
              </a: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258766" y="-794657"/>
            <a:ext cx="11674467" cy="3676269"/>
            <a:chOff x="-952968" y="873043"/>
            <a:chExt cx="9436681" cy="3676269"/>
          </a:xfrm>
        </p:grpSpPr>
        <p:grpSp>
          <p:nvGrpSpPr>
            <p:cNvPr id="5" name="组合 6">
              <a:extLst>
                <a:ext uri="{FF2B5EF4-FFF2-40B4-BE49-F238E27FC236}">
                  <a16:creationId xmlns:a16="http://schemas.microsoft.com/office/drawing/2014/main" id="{96DE19E0-34C9-49E9-9832-A3D8FD312CD2}"/>
                </a:ext>
              </a:extLst>
            </p:cNvPr>
            <p:cNvGrpSpPr/>
            <p:nvPr/>
          </p:nvGrpSpPr>
          <p:grpSpPr>
            <a:xfrm>
              <a:off x="-952968" y="1719308"/>
              <a:ext cx="9436681" cy="2830004"/>
              <a:chOff x="213887" y="1870846"/>
              <a:chExt cx="9436681" cy="2830004"/>
            </a:xfrm>
          </p:grpSpPr>
          <p:sp>
            <p:nvSpPr>
              <p:cNvPr id="9" name="矩形 7">
                <a:extLst>
                  <a:ext uri="{FF2B5EF4-FFF2-40B4-BE49-F238E27FC236}">
                    <a16:creationId xmlns:a16="http://schemas.microsoft.com/office/drawing/2014/main" id="{6ACE497C-9040-409A-AADC-213C53EA8746}"/>
                  </a:ext>
                </a:extLst>
              </p:cNvPr>
              <p:cNvSpPr/>
              <p:nvPr/>
            </p:nvSpPr>
            <p:spPr>
              <a:xfrm>
                <a:off x="213887" y="1870846"/>
                <a:ext cx="9436681"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6D3C2DCA-7605-46E4-A7FD-A04BE703C6B5}"/>
                  </a:ext>
                </a:extLst>
              </p:cNvPr>
              <p:cNvSpPr/>
              <p:nvPr/>
            </p:nvSpPr>
            <p:spPr>
              <a:xfrm>
                <a:off x="588865" y="1900083"/>
                <a:ext cx="8686723"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rPr>
                  <a:t>Nội dung bài học</a:t>
                </a:r>
                <a:endParaRPr lang="zh-CN" altLang="en-US" sz="8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endParaRPr>
              </a:p>
            </p:txBody>
          </p:sp>
        </p:gr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1279069" y="1795189"/>
            <a:ext cx="9633857" cy="3477875"/>
          </a:xfrm>
          <a:prstGeom prst="rect">
            <a:avLst/>
          </a:prstGeom>
          <a:noFill/>
        </p:spPr>
        <p:txBody>
          <a:bodyPr wrap="square">
            <a:spAutoFit/>
          </a:bodyPr>
          <a:lstStyle/>
          <a:p>
            <a:pPr algn="just"/>
            <a:r>
              <a:rPr lang="en-US" sz="4400" b="1">
                <a:latin typeface="+mj-lt"/>
              </a:rPr>
              <a:t>	</a:t>
            </a:r>
            <a:r>
              <a:rPr lang="vi-VN" sz="4400" b="1">
                <a:latin typeface="+mj-lt"/>
              </a:rPr>
              <a:t>Ca ngợi tính kiên trì, quyết tâm sửa chữ viết xấu của Cao Bá Quát. Sau khi hiểu được chữ xấu rất có hại, Cao Bá Quát đã bền bỉ rèn luyện và trở thành người nổi tiếng văn hay chữ tốt.</a:t>
            </a:r>
            <a:endParaRPr lang="en-US" sz="4400"/>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39439" y="305172"/>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a:solidFill>
                  <a:srgbClr val="FF0066"/>
                </a:solidFill>
                <a:latin typeface="+mj-lt"/>
              </a:rPr>
              <a:t>   Cao Bá Quát vui vẻ trả lời:</a:t>
            </a:r>
          </a:p>
          <a:p>
            <a:pPr algn="just"/>
            <a:r>
              <a:rPr lang="vi-VN" sz="2200" b="1">
                <a:solidFill>
                  <a:srgbClr val="FF0066"/>
                </a:solidFill>
                <a:latin typeface="+mj-lt"/>
              </a:rPr>
              <a:t>- </a:t>
            </a:r>
            <a:r>
              <a:rPr lang="vi-VN" sz="2200" b="1" dirty="0">
                <a:solidFill>
                  <a:srgbClr val="FF0066"/>
                </a:solidFill>
                <a:latin typeface="+mj-lt"/>
              </a:rPr>
              <a:t>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3" y="4902068"/>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Yenvu</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250"/>
                                        <p:tgtEl>
                                          <p:spTgt spid="16"/>
                                        </p:tgtEl>
                                      </p:cBhvr>
                                    </p:animEffect>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349052" y="443764"/>
            <a:ext cx="3606931" cy="6001643"/>
          </a:xfrm>
          <a:prstGeom prst="rect">
            <a:avLst/>
          </a:prstGeom>
          <a:noFill/>
        </p:spPr>
        <p:txBody>
          <a:bodyPr wrap="square" rtlCol="0">
            <a:spAutoFit/>
          </a:bodyPr>
          <a:lstStyle/>
          <a:p>
            <a:pPr algn="ctr"/>
            <a:r>
              <a:rPr lang="en-US" altLang="zh-CN" sz="96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96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96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96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96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96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10" name="TextBox 9">
            <a:extLst>
              <a:ext uri="{FF2B5EF4-FFF2-40B4-BE49-F238E27FC236}">
                <a16:creationId xmlns:a16="http://schemas.microsoft.com/office/drawing/2014/main" id="{06EE22BD-04E2-4057-A5A4-0AE8062FBAA1}"/>
              </a:ext>
            </a:extLst>
          </p:cNvPr>
          <p:cNvSpPr txBox="1"/>
          <p:nvPr/>
        </p:nvSpPr>
        <p:spPr>
          <a:xfrm>
            <a:off x="6097732" y="6323506"/>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3835303" y="332589"/>
            <a:ext cx="4962188" cy="830997"/>
          </a:xfrm>
          <a:prstGeom prst="rect">
            <a:avLst/>
          </a:prstGeom>
          <a:noFill/>
        </p:spPr>
        <p:txBody>
          <a:bodyPr wrap="square" rtlCol="0">
            <a:spAutoFit/>
          </a:bodyPr>
          <a:lstStyle/>
          <a:p>
            <a:pPr algn="ctr"/>
            <a:r>
              <a:rPr lang="en-US" altLang="zh-CN" sz="4800" b="1" dirty="0" err="1">
                <a:solidFill>
                  <a:srgbClr val="FF0000"/>
                </a:solidFill>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solidFill>
                  <a:srgbClr val="FF0000"/>
                </a:solidFill>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solidFill>
                  <a:srgbClr val="FF0000"/>
                </a:solidFill>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solidFill>
                  <a:srgbClr val="FF0000"/>
                </a:solidFill>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solidFill>
                  <a:srgbClr val="FF0000"/>
                </a:solidFill>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solidFill>
                <a:srgbClr val="FF0000"/>
              </a:solidFill>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000000"/>
                </a:solidFill>
                <a:latin typeface="+mj-lt"/>
              </a:rPr>
              <a:t>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a:t>
            </a:r>
            <a:r>
              <a:rPr lang="vi-VN" sz="2200" b="1">
                <a:solidFill>
                  <a:srgbClr val="000000"/>
                </a:solidFill>
                <a:latin typeface="+mj-lt"/>
              </a:rPr>
              <a:t>tốt.</a:t>
            </a:r>
            <a:endParaRPr lang="vi-VN" sz="2200" b="1" dirty="0">
              <a:solidFill>
                <a:srgbClr val="000000"/>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3094961" y="322963"/>
            <a:ext cx="5510828" cy="830997"/>
          </a:xfrm>
          <a:prstGeom prst="rect">
            <a:avLst/>
          </a:prstGeom>
          <a:noFill/>
        </p:spPr>
        <p:txBody>
          <a:bodyPr wrap="square" rtlCol="0">
            <a:spAutoFit/>
          </a:bodyPr>
          <a:lstStyle/>
          <a:p>
            <a:pPr algn="ct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690</Words>
  <Application>Microsoft Office PowerPoint</Application>
  <PresentationFormat>Widescreen</PresentationFormat>
  <Paragraphs>101</Paragraphs>
  <Slides>24</Slides>
  <Notes>0</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UTM ViceroyJF</vt:lpstr>
      <vt:lpstr>UTM Showcard</vt:lpstr>
      <vt:lpstr>包图简圆体</vt:lpstr>
      <vt:lpstr>UTM Ong Do Gia</vt:lpstr>
      <vt:lpstr>UTM Gradoo</vt:lpstr>
      <vt:lpstr>UTM Loko</vt:lpstr>
      <vt:lpstr>字魂6号-日记插画体</vt:lpstr>
      <vt:lpstr>Times New Roman</vt:lpstr>
      <vt:lpstr>字魂27号-布丁体</vt:lpstr>
      <vt:lpstr>Calibri</vt:lpstr>
      <vt:lpstr>微软雅黑</vt:lpstr>
      <vt:lpstr>UVN Sang Song Nang</vt:lpstr>
      <vt:lpstr>Open Sans Light</vt:lpstr>
      <vt:lpstr>Arial</vt:lpstr>
      <vt:lpstr>UVN Mau Tim 1</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MAYTINHVUKHANG</cp:lastModifiedBy>
  <cp:revision>18</cp:revision>
  <dcterms:created xsi:type="dcterms:W3CDTF">2021-10-08T01:50:10Z</dcterms:created>
  <dcterms:modified xsi:type="dcterms:W3CDTF">2022-11-29T23:08:16Z</dcterms:modified>
  <cp:version>Q32</cp:version>
</cp:coreProperties>
</file>