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9" r:id="rId2"/>
    <p:sldId id="300" r:id="rId3"/>
    <p:sldId id="275" r:id="rId4"/>
    <p:sldId id="259" r:id="rId5"/>
    <p:sldId id="290" r:id="rId6"/>
    <p:sldId id="260" r:id="rId7"/>
    <p:sldId id="271" r:id="rId8"/>
    <p:sldId id="273" r:id="rId9"/>
    <p:sldId id="278" r:id="rId10"/>
    <p:sldId id="280" r:id="rId11"/>
    <p:sldId id="287" r:id="rId12"/>
    <p:sldId id="292" r:id="rId13"/>
    <p:sldId id="333" r:id="rId14"/>
    <p:sldId id="334" r:id="rId15"/>
    <p:sldId id="335" r:id="rId16"/>
    <p:sldId id="336" r:id="rId17"/>
    <p:sldId id="337" r:id="rId18"/>
    <p:sldId id="263" r:id="rId19"/>
    <p:sldId id="33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83" autoAdjust="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C19E7-7685-4EE4-BE48-261B8D038D61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D49C1-9EB4-4C17-83FA-170FD08D0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0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D49C1-9EB4-4C17-83FA-170FD08D04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2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D49C1-9EB4-4C17-83FA-170FD08D04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3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675E-19A6-4D2C-B816-8103E930D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7983A-C204-4045-A5E1-F5A3E232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33A55-B97F-4C6A-9203-A673200E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5A148-21A0-475D-8455-365E07DD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F5255-C8F7-4022-B28D-8C1E2456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2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F624-C0F1-4FE4-95D4-8B3C680D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E9708-E0ED-4DBD-825C-6A8783276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85B80-DB18-4F5C-AC7F-5268FE2C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AB2DB-E4EB-48FF-AA2B-C8724965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7A51E-7977-4021-937C-66CB578B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9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34C14-1695-4413-A5AC-548E42B6A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3CEED-9987-464E-A192-57F58563B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ABAD7-92C4-4E1B-99B2-BE8F9467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59E2-269F-4319-BBAF-5B2397B8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FAF08-F7E5-48ED-A9AA-7A446419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7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3FD4-87F5-4898-9485-F97A322F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BD1C-E0B3-459E-AA0C-6443D056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9D37A-9534-4E51-8496-C1045A69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FFE56-240D-49F4-AF5D-28FE7A1E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C419A-363A-4F2C-B0E2-44168E0C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0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4C00-237E-48B0-A16E-B56601F0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DC1A9-3CC8-43F3-B164-C07D8491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367B1-1E78-439F-8AD1-E71AB552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902F8-86B6-4572-B8BD-0DCC0AAF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6203B-D890-488B-9393-AFC775C9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1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DA61-2D37-4396-A9E7-D304C3F6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E4E90-F0F7-4A00-9FD3-99D8D8114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907C4-691B-4436-8275-30CAE69D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547CE-1DE3-423E-9CDF-8FA5CC27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6B301-6D78-4307-9484-2E46E31F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3392-1CC4-4BC8-9E8A-CF30DC29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0CA2-D9A9-45FB-8E93-C0C886F7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07F4E-B36D-4C19-B312-589331C6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F2E68-EA7D-4674-95CE-7E3BE83B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9063E-4DC9-4399-8585-CD2F2071D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B7B80-9AB4-48EF-9CC4-DE31C4C00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58B75-2210-4E72-8E91-6A601ACA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4D127-1D13-4EBE-8F6D-86F4979C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25533-4844-4768-8C56-BDCBBCAB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6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F73F-E86D-4789-9CD1-689A6637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1AAC2-3353-4BCC-9B65-0AD02771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0B2C5-1961-4DF5-AD32-2C03F49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4C131-8663-41C1-A9CB-DBF8C2D3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9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E8334-07CF-4894-82CC-49D16402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BA5EF-4E29-4E2A-81C1-A28B6146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0414F-A656-46CF-B7DC-398FBADF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1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5F422-93C6-410A-833D-A7F9ACCB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08CC-747C-449E-848F-D3954455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A7C0C-F923-4513-96DA-627B18F95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F3B8D-F723-4302-8C5C-2B3C739C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90C66-FE7F-45E8-9BA1-FB100445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1860C-0EC2-4446-821C-A23160D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4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D6A1-2DBE-4D21-BAC7-C0B078AE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19AD3-7BA5-4344-8435-BFFA0774A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CD495-BD45-40EC-B2A9-E2692C65E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48B9B-854B-4E09-A4F4-73C2B208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F55C8-FC27-4FAB-A129-C871265A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56DE9-7B76-4A2C-8D7E-A2E2AC7B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1561E-359C-4A37-9BC5-F7949E0D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603AA-F4A7-468B-894B-DFE834E50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D86E-286B-4B36-93A3-ED0939BCA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662-33E1-437A-8453-1B2153450B46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4766-C1E6-4419-BED4-130F5E3F5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07ECB-6FF8-4E18-8EF3-D962041E7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2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pt Template Leaves, Ppt Background, Ppt Template, Business Card Background  Image for Free Download">
            <a:extLst>
              <a:ext uri="{FF2B5EF4-FFF2-40B4-BE49-F238E27FC236}">
                <a16:creationId xmlns:a16="http://schemas.microsoft.com/office/drawing/2014/main" id="{42FEA724-E5FA-4144-B3BC-6433C281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757E458-3F9B-4B3F-8334-8212BE075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71950"/>
            <a:ext cx="30480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3D73D7-EDA5-4D3E-84AB-D62AE64A78D6}"/>
              </a:ext>
            </a:extLst>
          </p:cNvPr>
          <p:cNvSpPr txBox="1"/>
          <p:nvPr/>
        </p:nvSpPr>
        <p:spPr>
          <a:xfrm>
            <a:off x="2484076" y="147002"/>
            <a:ext cx="604780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chemeClr val="accent6">
                    <a:lumMod val="50000"/>
                  </a:schemeClr>
                </a:solidFill>
              </a:rPr>
              <a:t>TẬP LÀM VĂN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50049-0147-4863-A69A-32B0FF21E599}"/>
              </a:ext>
            </a:extLst>
          </p:cNvPr>
          <p:cNvSpPr txBox="1"/>
          <p:nvPr/>
        </p:nvSpPr>
        <p:spPr>
          <a:xfrm>
            <a:off x="4867015" y="6122020"/>
            <a:ext cx="1663700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556152E-CF9D-4B30-9465-B8993E7A0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546" y="1903428"/>
            <a:ext cx="806284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 dirty="0" err="1" smtClean="0">
                <a:latin typeface="Cambria" panose="02040503050406030204" pitchFamily="18" charset="0"/>
              </a:rPr>
              <a:t>Luyện</a:t>
            </a:r>
            <a:r>
              <a:rPr lang="en-US" altLang="en-US" sz="7200" b="1" dirty="0" smtClean="0">
                <a:latin typeface="Cambria" panose="02040503050406030204" pitchFamily="18" charset="0"/>
              </a:rPr>
              <a:t> </a:t>
            </a:r>
            <a:r>
              <a:rPr lang="en-US" altLang="en-US" sz="7200" b="1" dirty="0" err="1">
                <a:latin typeface="Cambria" panose="02040503050406030204" pitchFamily="18" charset="0"/>
              </a:rPr>
              <a:t>tập</a:t>
            </a:r>
            <a:r>
              <a:rPr lang="en-US" altLang="en-US" sz="7200" b="1" dirty="0">
                <a:latin typeface="Cambria" panose="02040503050406030204" pitchFamily="18" charset="0"/>
              </a:rPr>
              <a:t> </a:t>
            </a:r>
            <a:r>
              <a:rPr lang="en-US" altLang="en-US" sz="7200" b="1" dirty="0" err="1">
                <a:latin typeface="Cambria" panose="02040503050406030204" pitchFamily="18" charset="0"/>
              </a:rPr>
              <a:t>trao</a:t>
            </a:r>
            <a:r>
              <a:rPr lang="en-US" altLang="en-US" sz="7200" b="1" dirty="0">
                <a:latin typeface="Cambria" panose="02040503050406030204" pitchFamily="18" charset="0"/>
              </a:rPr>
              <a:t> </a:t>
            </a:r>
            <a:r>
              <a:rPr lang="en-US" altLang="en-US" sz="7200" b="1" dirty="0" err="1">
                <a:latin typeface="Cambria" panose="02040503050406030204" pitchFamily="18" charset="0"/>
              </a:rPr>
              <a:t>đổi</a:t>
            </a:r>
            <a:r>
              <a:rPr lang="en-US" altLang="en-US" sz="7200" b="1" dirty="0">
                <a:latin typeface="Cambria" panose="02040503050406030204" pitchFamily="18" charset="0"/>
              </a:rPr>
              <a:t> </a:t>
            </a:r>
            <a:endParaRPr lang="en-US" altLang="en-US" sz="7200" b="1" dirty="0" smtClean="0"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 dirty="0" smtClean="0">
                <a:latin typeface="Cambria" panose="02040503050406030204" pitchFamily="18" charset="0"/>
              </a:rPr>
              <a:t>ý </a:t>
            </a:r>
            <a:r>
              <a:rPr lang="en-US" altLang="en-US" sz="7200" b="1" dirty="0" err="1">
                <a:latin typeface="Cambria" panose="02040503050406030204" pitchFamily="18" charset="0"/>
              </a:rPr>
              <a:t>kiến</a:t>
            </a:r>
            <a:r>
              <a:rPr lang="en-US" altLang="en-US" sz="7200" b="1" dirty="0">
                <a:latin typeface="Cambria" panose="02040503050406030204" pitchFamily="18" charset="0"/>
              </a:rPr>
              <a:t> </a:t>
            </a:r>
            <a:r>
              <a:rPr lang="en-US" altLang="en-US" sz="7200" b="1" dirty="0" err="1" smtClean="0">
                <a:latin typeface="Cambria" panose="02040503050406030204" pitchFamily="18" charset="0"/>
              </a:rPr>
              <a:t>với</a:t>
            </a:r>
            <a:r>
              <a:rPr lang="en-US" altLang="en-US" sz="7200" b="1" dirty="0" smtClean="0">
                <a:latin typeface="Cambria" panose="020405030504060302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 dirty="0" smtClean="0">
                <a:latin typeface="Cambria" panose="02040503050406030204" pitchFamily="18" charset="0"/>
              </a:rPr>
              <a:t>ng</a:t>
            </a:r>
            <a:r>
              <a:rPr lang="vi-VN" altLang="en-US" sz="7200" b="1" dirty="0">
                <a:latin typeface="Cambria" panose="02040503050406030204" pitchFamily="18" charset="0"/>
              </a:rPr>
              <a:t>ư</a:t>
            </a:r>
            <a:r>
              <a:rPr lang="en-US" altLang="en-US" sz="7200" b="1" dirty="0" err="1">
                <a:latin typeface="Cambria" panose="02040503050406030204" pitchFamily="18" charset="0"/>
              </a:rPr>
              <a:t>ời</a:t>
            </a:r>
            <a:r>
              <a:rPr lang="en-US" altLang="en-US" sz="7200" b="1" dirty="0">
                <a:latin typeface="Cambria" panose="02040503050406030204" pitchFamily="18" charset="0"/>
              </a:rPr>
              <a:t> </a:t>
            </a:r>
            <a:r>
              <a:rPr lang="en-US" altLang="en-US" sz="7200" b="1" dirty="0" err="1">
                <a:latin typeface="Cambria" panose="02040503050406030204" pitchFamily="18" charset="0"/>
              </a:rPr>
              <a:t>thân</a:t>
            </a:r>
            <a:endParaRPr lang="en-US" altLang="en-US" sz="7200" b="1" dirty="0"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56152E-CF9D-4B30-9465-B8993E7A0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4576" y="1930177"/>
            <a:ext cx="806284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Luyện</a:t>
            </a:r>
            <a:r>
              <a:rPr lang="en-US" altLang="en-US" sz="7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tập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trao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đổi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endParaRPr lang="en-US" altLang="en-US" sz="7200" b="1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ý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kiến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72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với</a:t>
            </a:r>
            <a:r>
              <a:rPr lang="en-US" altLang="en-US" sz="7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ng</a:t>
            </a:r>
            <a:r>
              <a:rPr lang="vi-VN" altLang="en-US" sz="7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ư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ời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thân</a:t>
            </a:r>
            <a:endParaRPr lang="en-US" altLang="en-US" sz="72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7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ownloads\13-3-201550-8619-1426299230.jpg">
            <a:extLst>
              <a:ext uri="{FF2B5EF4-FFF2-40B4-BE49-F238E27FC236}">
                <a16:creationId xmlns:a16="http://schemas.microsoft.com/office/drawing/2014/main" id="{1AE6E8A6-B2F7-4A5F-82B6-3BDB75CE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848" y="1203511"/>
            <a:ext cx="6130152" cy="3696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0DDB60-024D-4957-A862-17833A8A0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90697" cy="368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E5390DBF-F666-4421-9C0E-8FBD31724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560" y="4899632"/>
            <a:ext cx="75231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Nicholas James "Nick" Vujicic – </a:t>
            </a:r>
            <a:r>
              <a:rPr lang="en-US" alt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1982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8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hà diễn thuyết truyền động lực</a:t>
            </a:r>
            <a:r>
              <a:rPr lang="en-US" altLang="en-US" sz="28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người </a:t>
            </a:r>
            <a:r>
              <a:rPr lang="en-US" altLang="en-US" sz="2800" b="1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Úc</a:t>
            </a:r>
            <a:r>
              <a:rPr lang="vi-VN" altLang="en-US" sz="28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 gốc </a:t>
            </a:r>
            <a:r>
              <a:rPr lang="en-US" altLang="en-US" sz="28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Serbia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68D4B2-28DD-43D3-89A7-FD93962BD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144" y="859466"/>
            <a:ext cx="5622519" cy="548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5" name="TextBox 5">
            <a:extLst>
              <a:ext uri="{FF2B5EF4-FFF2-40B4-BE49-F238E27FC236}">
                <a16:creationId xmlns:a16="http://schemas.microsoft.com/office/drawing/2014/main" id="{E382346B-DB98-4A43-B2F3-435D33770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8017" y="2864002"/>
            <a:ext cx="562251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Lút-vích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Bét-thô-ven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(1770 - 1827)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D6D098-263A-46F4-AA61-C8465B226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182" y="3007242"/>
            <a:ext cx="4992009" cy="3521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0ECCED-A329-4907-A339-D51847A48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92" y="274160"/>
            <a:ext cx="5246465" cy="3864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5DBDE0DE-AF5F-4C13-87B8-8EC0EA049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1460" y="4968284"/>
            <a:ext cx="75231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Ste-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phen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Hốc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king (1942 – 2018)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14" y="4138795"/>
            <a:ext cx="2940038" cy="2940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39" y="3592990"/>
            <a:ext cx="3186530" cy="31865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64539" y="1527077"/>
            <a:ext cx="4872955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Bố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ơi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câu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chuyện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về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chú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Nick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thật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xúc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bố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nhỉ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?</a:t>
            </a:r>
            <a:endParaRPr lang="zh-CN" altLang="en-US" sz="32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450" y="1388754"/>
            <a:ext cx="5313386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Bố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cũng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rất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khâm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phục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nghị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lực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và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tài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năng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của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chú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ấy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.</a:t>
            </a:r>
            <a:endParaRPr lang="en-US" sz="3200" b="1" dirty="0">
              <a:solidFill>
                <a:schemeClr val="accent2"/>
              </a:solidFill>
              <a:cs typeface="+mn-ea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454587" y="1223682"/>
            <a:ext cx="5297701" cy="2915113"/>
          </a:xfrm>
          <a:prstGeom prst="wedgeRoundRectCallout">
            <a:avLst>
              <a:gd name="adj1" fmla="val -3363"/>
              <a:gd name="adj2" fmla="val 61577"/>
              <a:gd name="adj3" fmla="val 16667"/>
            </a:avLst>
          </a:prstGeom>
          <a:noFill/>
          <a:ln>
            <a:solidFill>
              <a:srgbClr val="BAEBD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269823" y="677877"/>
            <a:ext cx="5754640" cy="2915113"/>
          </a:xfrm>
          <a:prstGeom prst="wedgeRoundRectCallout">
            <a:avLst>
              <a:gd name="adj1" fmla="val 4765"/>
              <a:gd name="adj2" fmla="val 60581"/>
              <a:gd name="adj3" fmla="val 16667"/>
            </a:avLst>
          </a:prstGeom>
          <a:noFill/>
          <a:ln>
            <a:solidFill>
              <a:srgbClr val="BAEBD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3D73D7-EDA5-4D3E-84AB-D62AE64A78D6}"/>
              </a:ext>
            </a:extLst>
          </p:cNvPr>
          <p:cNvSpPr txBox="1"/>
          <p:nvPr/>
        </p:nvSpPr>
        <p:spPr>
          <a:xfrm>
            <a:off x="9103437" y="0"/>
            <a:ext cx="29511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BÀI GỢI Ý</a:t>
            </a:r>
            <a:endParaRPr 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6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14" y="4138795"/>
            <a:ext cx="2940038" cy="2940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39" y="3592990"/>
            <a:ext cx="3186530" cy="31865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64539" y="1527077"/>
            <a:ext cx="48729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Con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biết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nếu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con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trường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hợp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của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chú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mất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đi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cả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2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cánh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tay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và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đôi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chân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thì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con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có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thể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làm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được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điều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gì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nữa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.</a:t>
            </a:r>
            <a:endParaRPr lang="zh-CN" altLang="en-US" sz="32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656" y="546002"/>
            <a:ext cx="60740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Vậy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con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thấy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chú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Nick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là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người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rất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có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nghị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lực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đúng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không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nào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?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Dù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trong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hoàn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cảnh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như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vậy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,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chú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vẫn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có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thể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hoạt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động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được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như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người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bình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thường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,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mà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chú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ấy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còn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làm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được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nhiều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việc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hơn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thế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nữa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.</a:t>
            </a:r>
            <a:endParaRPr lang="en-US" sz="3200" b="1" dirty="0">
              <a:solidFill>
                <a:schemeClr val="accent2"/>
              </a:solidFill>
              <a:cs typeface="+mn-ea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454587" y="1223682"/>
            <a:ext cx="5297701" cy="2915113"/>
          </a:xfrm>
          <a:prstGeom prst="wedgeRoundRectCallout">
            <a:avLst>
              <a:gd name="adj1" fmla="val -3363"/>
              <a:gd name="adj2" fmla="val 61577"/>
              <a:gd name="adj3" fmla="val 16667"/>
            </a:avLst>
          </a:prstGeom>
          <a:noFill/>
          <a:ln>
            <a:solidFill>
              <a:srgbClr val="BAEBD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269823" y="299803"/>
            <a:ext cx="6089874" cy="3293187"/>
          </a:xfrm>
          <a:prstGeom prst="wedgeRoundRectCallout">
            <a:avLst>
              <a:gd name="adj1" fmla="val 4765"/>
              <a:gd name="adj2" fmla="val 60581"/>
              <a:gd name="adj3" fmla="val 16667"/>
            </a:avLst>
          </a:prstGeom>
          <a:noFill/>
          <a:ln>
            <a:solidFill>
              <a:srgbClr val="BAEBD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9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14" y="4138795"/>
            <a:ext cx="2940038" cy="2940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39" y="3592990"/>
            <a:ext cx="3186530" cy="31865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66959" y="1065126"/>
            <a:ext cx="48729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rồi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bố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ạ.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Chú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Nick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còn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thành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công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trên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con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đường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truyền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cảm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hướng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nghị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lực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ấy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đến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rất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nhiều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người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nữa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bố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nhỉ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?</a:t>
            </a:r>
            <a:endParaRPr lang="zh-CN" altLang="en-US" sz="32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656" y="710892"/>
            <a:ext cx="60740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Và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có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một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cuộc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sống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rất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đầy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đủ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như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người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bình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thường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đúng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không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nào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.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Vậy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con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đã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học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được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điều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gì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từ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câu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chuyện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của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cs typeface="+mn-ea"/>
              </a:rPr>
              <a:t>chú</a:t>
            </a:r>
            <a:r>
              <a:rPr lang="en-US" sz="3200" b="1" dirty="0" smtClean="0">
                <a:solidFill>
                  <a:schemeClr val="accent2"/>
                </a:solidFill>
                <a:cs typeface="+mn-ea"/>
              </a:rPr>
              <a:t> Nick?</a:t>
            </a:r>
            <a:endParaRPr lang="en-US" sz="3200" b="1" dirty="0">
              <a:solidFill>
                <a:schemeClr val="accent2"/>
              </a:solidFill>
              <a:cs typeface="+mn-ea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454587" y="546002"/>
            <a:ext cx="5297701" cy="3592793"/>
          </a:xfrm>
          <a:prstGeom prst="wedgeRoundRectCallout">
            <a:avLst>
              <a:gd name="adj1" fmla="val -3363"/>
              <a:gd name="adj2" fmla="val 61577"/>
              <a:gd name="adj3" fmla="val 16667"/>
            </a:avLst>
          </a:prstGeom>
          <a:noFill/>
          <a:ln>
            <a:solidFill>
              <a:srgbClr val="BAEBD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269823" y="299803"/>
            <a:ext cx="6089874" cy="3293187"/>
          </a:xfrm>
          <a:prstGeom prst="wedgeRoundRectCallout">
            <a:avLst>
              <a:gd name="adj1" fmla="val 4765"/>
              <a:gd name="adj2" fmla="val 60581"/>
              <a:gd name="adj3" fmla="val 16667"/>
            </a:avLst>
          </a:prstGeom>
          <a:noFill/>
          <a:ln>
            <a:solidFill>
              <a:srgbClr val="BAEBD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3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14" y="4138795"/>
            <a:ext cx="2940038" cy="2940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39" y="3592990"/>
            <a:ext cx="3186530" cy="31865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66959" y="1311347"/>
            <a:ext cx="48729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Con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đã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được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nghị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lực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mạnh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mẽ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bao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bỏ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cuộc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trước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mọi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khó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khăn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của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cs typeface="+mn-ea"/>
                <a:sym typeface="+mn-lt"/>
              </a:rPr>
              <a:t>chú</a:t>
            </a:r>
            <a:r>
              <a:rPr lang="en-US" altLang="zh-CN" sz="3200" b="1" dirty="0" smtClean="0">
                <a:solidFill>
                  <a:schemeClr val="accent2"/>
                </a:solidFill>
                <a:cs typeface="+mn-ea"/>
                <a:sym typeface="+mn-lt"/>
              </a:rPr>
              <a:t> Nick ạ.</a:t>
            </a:r>
            <a:endParaRPr lang="zh-CN" altLang="en-US" sz="32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454587" y="546002"/>
            <a:ext cx="5297701" cy="3592793"/>
          </a:xfrm>
          <a:prstGeom prst="wedgeRoundRectCallout">
            <a:avLst>
              <a:gd name="adj1" fmla="val -3363"/>
              <a:gd name="adj2" fmla="val 61577"/>
              <a:gd name="adj3" fmla="val 16667"/>
            </a:avLst>
          </a:prstGeom>
          <a:noFill/>
          <a:ln>
            <a:solidFill>
              <a:srgbClr val="BAEBD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269823" y="299803"/>
            <a:ext cx="6089874" cy="3293187"/>
          </a:xfrm>
          <a:prstGeom prst="wedgeRoundRectCallout">
            <a:avLst>
              <a:gd name="adj1" fmla="val 4765"/>
              <a:gd name="adj2" fmla="val 60581"/>
              <a:gd name="adj3" fmla="val 16667"/>
            </a:avLst>
          </a:prstGeom>
          <a:noFill/>
          <a:ln>
            <a:solidFill>
              <a:srgbClr val="BAEBD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3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Template Leaves, Ppt Background, Ppt Template, Business Card Background  Image for Free Download">
            <a:extLst>
              <a:ext uri="{FF2B5EF4-FFF2-40B4-BE49-F238E27FC236}">
                <a16:creationId xmlns:a16="http://schemas.microsoft.com/office/drawing/2014/main" id="{42FEA724-E5FA-4144-B3BC-6433C281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2556152E-CF9D-4B30-9465-B8993E7A0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72" y="1930177"/>
            <a:ext cx="566886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THỰC HÀNH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TRAO ĐỔI</a:t>
            </a:r>
            <a:endParaRPr lang="en-US" altLang="en-US" sz="72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93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>
            <a:extLst>
              <a:ext uri="{FF2B5EF4-FFF2-40B4-BE49-F238E27FC236}">
                <a16:creationId xmlns:a16="http://schemas.microsoft.com/office/drawing/2014/main" id="{2C82C6FE-C660-4AA0-A06F-1A4CF9277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05201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4819" name="Text Box 15">
            <a:extLst>
              <a:ext uri="{FF2B5EF4-FFF2-40B4-BE49-F238E27FC236}">
                <a16:creationId xmlns:a16="http://schemas.microsoft.com/office/drawing/2014/main" id="{DD865AA5-288D-4D85-8D10-5B2D3CCD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072" y="2509773"/>
            <a:ext cx="10664456" cy="23575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- 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Nội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dung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trao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đổi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đã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đúng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chưa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hấp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dẫn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không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?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Char char="-"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Các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vai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trao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đổi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đã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đúng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và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rõ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ràng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chưa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?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Thái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độ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ra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sao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các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cử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chỉ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động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tác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nét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mặt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ra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sao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?</a:t>
            </a:r>
          </a:p>
        </p:txBody>
      </p:sp>
      <p:sp>
        <p:nvSpPr>
          <p:cNvPr id="34820" name="Text Box 17">
            <a:extLst>
              <a:ext uri="{FF2B5EF4-FFF2-40B4-BE49-F238E27FC236}">
                <a16:creationId xmlns:a16="http://schemas.microsoft.com/office/drawing/2014/main" id="{BB77C7F2-B261-4162-B477-6B5AF2D7C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1098847"/>
            <a:ext cx="701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NHẬN XÉT + ĐÁNH GIÁ</a:t>
            </a:r>
            <a:endParaRPr lang="en-US" altLang="en-US" sz="4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2556152E-CF9D-4B30-9465-B8993E7A0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514" y="0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DẶN DÒ</a:t>
            </a:r>
            <a:endParaRPr lang="en-US" altLang="en-US" sz="72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id="{DD865AA5-288D-4D85-8D10-5B2D3CCD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63" y="1955137"/>
            <a:ext cx="10664456" cy="147835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Thực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hành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trao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đổi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với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người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thân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ở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nhà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Chuẩn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bị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bài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sau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en-US" altLang="en-US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6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>
            <a:extLst>
              <a:ext uri="{FF2B5EF4-FFF2-40B4-BE49-F238E27FC236}">
                <a16:creationId xmlns:a16="http://schemas.microsoft.com/office/drawing/2014/main" id="{57DF0D87-62ED-4BE1-BBCF-103DC13ED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86" y="1427923"/>
            <a:ext cx="11278428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u="sng" dirty="0" err="1">
                <a:solidFill>
                  <a:srgbClr val="FF0000"/>
                </a:solidFill>
                <a:latin typeface="Cambria" panose="02040503050406030204" pitchFamily="18" charset="0"/>
              </a:rPr>
              <a:t>Đề</a:t>
            </a:r>
            <a:r>
              <a:rPr lang="en-US" altLang="en-US" sz="4400" b="1" u="sng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400" b="1" u="sng" dirty="0" err="1">
                <a:solidFill>
                  <a:srgbClr val="FF0000"/>
                </a:solidFill>
                <a:latin typeface="Cambria" panose="02040503050406030204" pitchFamily="18" charset="0"/>
              </a:rPr>
              <a:t>bài</a:t>
            </a:r>
            <a:r>
              <a:rPr lang="en-US" altLang="en-US" sz="4400" b="1" dirty="0">
                <a:solidFill>
                  <a:srgbClr val="000099"/>
                </a:solidFill>
                <a:latin typeface="Cambria" panose="02040503050406030204" pitchFamily="18" charset="0"/>
              </a:rPr>
              <a:t>: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Em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và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người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thân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trong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gia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đình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cùng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đọc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một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truyện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nói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về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một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người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có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nghị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lực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,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có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ý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chí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vươn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lên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.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Em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trao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đổi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với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người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thân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về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tính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cách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đáng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khâm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phục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của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nhân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vật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đó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.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Hãy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cùng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các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bạn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đóng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vai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người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thân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để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thực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hiện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cuộc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trao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đổi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Cambria" panose="02040503050406030204" pitchFamily="18" charset="0"/>
              </a:rPr>
              <a:t>trên</a:t>
            </a:r>
            <a:r>
              <a:rPr lang="en-US" altLang="en-US" sz="4000" dirty="0">
                <a:solidFill>
                  <a:srgbClr val="000099"/>
                </a:solidFill>
                <a:latin typeface="Cambria" panose="02040503050406030204" pitchFamily="18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31F2E8-4E66-4DBB-9999-75B0451C5CF5}"/>
              </a:ext>
            </a:extLst>
          </p:cNvPr>
          <p:cNvCxnSpPr/>
          <p:nvPr/>
        </p:nvCxnSpPr>
        <p:spPr>
          <a:xfrm flipV="1">
            <a:off x="4080012" y="2098623"/>
            <a:ext cx="5543673" cy="35032"/>
          </a:xfrm>
          <a:prstGeom prst="line">
            <a:avLst/>
          </a:prstGeom>
          <a:ln w="44450"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F4ACE7-E9F6-4E1A-8905-302847F47270}"/>
              </a:ext>
            </a:extLst>
          </p:cNvPr>
          <p:cNvCxnSpPr>
            <a:cxnSpLocks/>
          </p:cNvCxnSpPr>
          <p:nvPr/>
        </p:nvCxnSpPr>
        <p:spPr>
          <a:xfrm flipV="1">
            <a:off x="5774634" y="2733261"/>
            <a:ext cx="5814392" cy="9939"/>
          </a:xfrm>
          <a:prstGeom prst="line">
            <a:avLst/>
          </a:prstGeom>
          <a:ln w="44450"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FC4579-6E3A-45B7-9F54-7EE842FDC267}"/>
              </a:ext>
            </a:extLst>
          </p:cNvPr>
          <p:cNvCxnSpPr/>
          <p:nvPr/>
        </p:nvCxnSpPr>
        <p:spPr>
          <a:xfrm flipV="1">
            <a:off x="646043" y="3329609"/>
            <a:ext cx="1887295" cy="13252"/>
          </a:xfrm>
          <a:prstGeom prst="line">
            <a:avLst/>
          </a:prstGeom>
          <a:ln w="44450"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67FD33-E0D8-4ED1-A449-2B11C3695FB7}"/>
              </a:ext>
            </a:extLst>
          </p:cNvPr>
          <p:cNvCxnSpPr>
            <a:cxnSpLocks/>
          </p:cNvCxnSpPr>
          <p:nvPr/>
        </p:nvCxnSpPr>
        <p:spPr>
          <a:xfrm>
            <a:off x="5629838" y="3342861"/>
            <a:ext cx="5959188" cy="0"/>
          </a:xfrm>
          <a:prstGeom prst="line">
            <a:avLst/>
          </a:prstGeom>
          <a:ln w="44450"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8AD6A0-0E2F-4CC2-A84D-CDF2540E0522}"/>
              </a:ext>
            </a:extLst>
          </p:cNvPr>
          <p:cNvCxnSpPr>
            <a:cxnSpLocks/>
          </p:cNvCxnSpPr>
          <p:nvPr/>
        </p:nvCxnSpPr>
        <p:spPr>
          <a:xfrm>
            <a:off x="646043" y="3978965"/>
            <a:ext cx="6983950" cy="8419"/>
          </a:xfrm>
          <a:prstGeom prst="line">
            <a:avLst/>
          </a:prstGeom>
          <a:ln w="44450"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FD09B4-1293-498B-8C19-2786DFDA82FE}"/>
              </a:ext>
            </a:extLst>
          </p:cNvPr>
          <p:cNvCxnSpPr/>
          <p:nvPr/>
        </p:nvCxnSpPr>
        <p:spPr>
          <a:xfrm>
            <a:off x="2645003" y="4598668"/>
            <a:ext cx="338924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FF0E6022-A2B7-4A72-802C-5618E4A9D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970" y="1751352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Cambria" panose="02040503050406030204" pitchFamily="18" charset="0"/>
            </a:endParaRP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4760BB01-1E70-4C8D-8454-AE384C900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18" y="1057386"/>
            <a:ext cx="1138030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Cambria" panose="02040503050406030204" pitchFamily="18" charset="0"/>
              </a:rPr>
              <a:t>Đề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bài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smtClean="0">
                <a:latin typeface="Cambria" panose="02040503050406030204" pitchFamily="18" charset="0"/>
              </a:rPr>
              <a:t>: </a:t>
            </a:r>
            <a:r>
              <a:rPr lang="en-US" altLang="en-US" sz="2800" dirty="0" err="1" smtClean="0">
                <a:latin typeface="Cambria" panose="02040503050406030204" pitchFamily="18" charset="0"/>
              </a:rPr>
              <a:t>Em</a:t>
            </a:r>
            <a:r>
              <a:rPr lang="en-US" altLang="en-US" sz="2800" dirty="0" smtClean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và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người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thân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trong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gia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đình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cùng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đọc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một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truyện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nói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về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một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người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có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nghị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lực</a:t>
            </a:r>
            <a:r>
              <a:rPr lang="en-US" altLang="en-US" sz="2800" dirty="0">
                <a:latin typeface="Cambria" panose="02040503050406030204" pitchFamily="18" charset="0"/>
              </a:rPr>
              <a:t>, </a:t>
            </a:r>
            <a:r>
              <a:rPr lang="en-US" altLang="en-US" sz="2800" dirty="0" err="1">
                <a:latin typeface="Cambria" panose="02040503050406030204" pitchFamily="18" charset="0"/>
              </a:rPr>
              <a:t>có</a:t>
            </a:r>
            <a:r>
              <a:rPr lang="en-US" altLang="en-US" sz="2800" dirty="0">
                <a:latin typeface="Cambria" panose="02040503050406030204" pitchFamily="18" charset="0"/>
              </a:rPr>
              <a:t> ý </a:t>
            </a:r>
            <a:r>
              <a:rPr lang="en-US" altLang="en-US" sz="2800" dirty="0" err="1">
                <a:latin typeface="Cambria" panose="02040503050406030204" pitchFamily="18" charset="0"/>
              </a:rPr>
              <a:t>chí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vươn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lên</a:t>
            </a:r>
            <a:r>
              <a:rPr lang="en-US" altLang="en-US" sz="2800" dirty="0">
                <a:latin typeface="Cambria" panose="02040503050406030204" pitchFamily="18" charset="0"/>
              </a:rPr>
              <a:t>. </a:t>
            </a:r>
            <a:r>
              <a:rPr lang="en-US" altLang="en-US" sz="2800" dirty="0" err="1">
                <a:latin typeface="Cambria" panose="02040503050406030204" pitchFamily="18" charset="0"/>
              </a:rPr>
              <a:t>Em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trao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đổi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với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người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thân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về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tính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cách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đáng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khâm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phục</a:t>
            </a:r>
            <a:r>
              <a:rPr lang="en-US" altLang="en-US" sz="2800" dirty="0">
                <a:latin typeface="Cambria" panose="02040503050406030204" pitchFamily="18" charset="0"/>
              </a:rPr>
              <a:t>  </a:t>
            </a:r>
            <a:r>
              <a:rPr lang="en-US" altLang="en-US" sz="2800" dirty="0" err="1">
                <a:latin typeface="Cambria" panose="02040503050406030204" pitchFamily="18" charset="0"/>
              </a:rPr>
              <a:t>của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nhân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vật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đó</a:t>
            </a:r>
            <a:r>
              <a:rPr lang="en-US" altLang="en-US" sz="2800" dirty="0">
                <a:latin typeface="Cambria" panose="02040503050406030204" pitchFamily="18" charset="0"/>
              </a:rPr>
              <a:t>. </a:t>
            </a:r>
            <a:r>
              <a:rPr lang="en-US" altLang="en-US" sz="2800" dirty="0" err="1">
                <a:latin typeface="Cambria" panose="02040503050406030204" pitchFamily="18" charset="0"/>
              </a:rPr>
              <a:t>Hãy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cùng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các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bạn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đóng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vai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người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thân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để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thực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hiện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cuộc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trao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đổi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</a:rPr>
              <a:t>trên</a:t>
            </a:r>
            <a:r>
              <a:rPr lang="en-US" altLang="en-US" sz="28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2D32AC9-89D4-49A2-A30F-C1653D365121}"/>
              </a:ext>
            </a:extLst>
          </p:cNvPr>
          <p:cNvSpPr/>
          <p:nvPr/>
        </p:nvSpPr>
        <p:spPr>
          <a:xfrm>
            <a:off x="2721051" y="3672007"/>
            <a:ext cx="6510131" cy="769045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US" altLang="en-US" sz="2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 </a:t>
            </a:r>
            <a:r>
              <a:rPr lang="en-US" altLang="en-US" sz="2800" b="1" kern="1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Cuộc</a:t>
            </a:r>
            <a:r>
              <a:rPr lang="en-US" altLang="en-US" sz="2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altLang="en-US" sz="2800" b="1" kern="1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trao</a:t>
            </a:r>
            <a:r>
              <a:rPr lang="en-US" altLang="en-US" sz="2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altLang="en-US" sz="2800" b="1" kern="1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đổi</a:t>
            </a:r>
            <a:r>
              <a:rPr lang="en-US" altLang="en-US" sz="2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altLang="en-US" sz="2800" b="1" kern="1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diễn</a:t>
            </a:r>
            <a:r>
              <a:rPr lang="en-US" altLang="en-US" sz="2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ra </a:t>
            </a:r>
            <a:r>
              <a:rPr lang="en-US" altLang="en-US" sz="2800" b="1" kern="1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giữa</a:t>
            </a:r>
            <a:r>
              <a:rPr lang="en-US" altLang="en-US" sz="2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ai </a:t>
            </a:r>
            <a:r>
              <a:rPr lang="en-US" altLang="en-US" sz="2800" b="1" kern="1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với</a:t>
            </a:r>
            <a:r>
              <a:rPr lang="en-US" altLang="en-US" sz="2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ai ?</a:t>
            </a:r>
            <a:endParaRPr lang="en-US" sz="2800" b="1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E8A5A6A-0ADE-4009-BDB1-BCCB533C01C0}"/>
              </a:ext>
            </a:extLst>
          </p:cNvPr>
          <p:cNvSpPr/>
          <p:nvPr/>
        </p:nvSpPr>
        <p:spPr>
          <a:xfrm>
            <a:off x="2721053" y="4525333"/>
            <a:ext cx="6510131" cy="769045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2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 </a:t>
            </a:r>
            <a:r>
              <a:rPr lang="en-US" altLang="en-US" sz="2800" b="1" kern="1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Trao</a:t>
            </a:r>
            <a:r>
              <a:rPr lang="en-US" altLang="en-US" sz="2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altLang="en-US" sz="2800" b="1" kern="1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đổi</a:t>
            </a:r>
            <a:r>
              <a:rPr lang="en-US" altLang="en-US" sz="2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altLang="en-US" sz="2800" b="1" kern="1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về</a:t>
            </a:r>
            <a:r>
              <a:rPr lang="en-US" altLang="en-US" sz="2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altLang="en-US" sz="2800" b="1" kern="1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nội</a:t>
            </a:r>
            <a:r>
              <a:rPr lang="en-US" altLang="en-US" sz="2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dung </a:t>
            </a:r>
            <a:r>
              <a:rPr lang="en-US" altLang="en-US" sz="2800" b="1" kern="1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gì</a:t>
            </a:r>
            <a:r>
              <a:rPr lang="en-US" altLang="en-US" sz="2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?</a:t>
            </a:r>
            <a:endParaRPr lang="en-US" sz="2800" b="1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076CA1-6ADE-4387-BA8E-F8E8DDEB8B4A}"/>
              </a:ext>
            </a:extLst>
          </p:cNvPr>
          <p:cNvSpPr/>
          <p:nvPr/>
        </p:nvSpPr>
        <p:spPr>
          <a:xfrm>
            <a:off x="2721050" y="5378659"/>
            <a:ext cx="6510131" cy="769045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US" altLang="en-US" sz="2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 </a:t>
            </a:r>
            <a:r>
              <a:rPr lang="en-US" altLang="en-US" sz="2800" b="1" kern="1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Khi</a:t>
            </a:r>
            <a:r>
              <a:rPr lang="en-US" altLang="en-US" sz="2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altLang="en-US" sz="2800" b="1" kern="1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trao</a:t>
            </a:r>
            <a:r>
              <a:rPr lang="en-US" altLang="en-US" sz="2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altLang="en-US" sz="2800" b="1" kern="1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đổi</a:t>
            </a:r>
            <a:r>
              <a:rPr lang="en-US" altLang="en-US" sz="2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altLang="en-US" sz="2800" b="1" kern="1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cần</a:t>
            </a:r>
            <a:r>
              <a:rPr lang="en-US" altLang="en-US" sz="2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altLang="en-US" sz="2800" b="1" kern="1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lưu</a:t>
            </a:r>
            <a:r>
              <a:rPr lang="en-US" altLang="en-US" sz="2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ý </a:t>
            </a:r>
            <a:r>
              <a:rPr lang="en-US" altLang="en-US" sz="2800" b="1" kern="1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điều</a:t>
            </a:r>
            <a:r>
              <a:rPr lang="en-US" altLang="en-US" sz="2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altLang="en-US" sz="2800" b="1" kern="1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gì</a:t>
            </a:r>
            <a:r>
              <a:rPr lang="en-US" altLang="en-US" sz="2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?</a:t>
            </a:r>
            <a:endParaRPr lang="en-US" sz="2800" b="1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id="{03FBBDCB-6EF7-4226-8C6E-529AC4EBA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69" y="3591184"/>
            <a:ext cx="11290853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    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Khi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trao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đổi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cần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chú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ý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nội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dung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trong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truyện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Truyện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đó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phải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cả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2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người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cùng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biết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và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phải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thể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hiện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đúng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thái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độ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khâm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phục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vật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trong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truyện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>
            <a:extLst>
              <a:ext uri="{FF2B5EF4-FFF2-40B4-BE49-F238E27FC236}">
                <a16:creationId xmlns:a16="http://schemas.microsoft.com/office/drawing/2014/main" id="{84196C4E-3B5C-4616-BD9C-E270B6C3E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30" y="303942"/>
            <a:ext cx="9565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latin typeface="Cambria" panose="02040503050406030204" pitchFamily="18" charset="0"/>
              </a:rPr>
              <a:t>1. </a:t>
            </a:r>
            <a:r>
              <a:rPr lang="en-US" altLang="en-US" b="1" i="1" dirty="0" err="1">
                <a:latin typeface="Cambria" panose="02040503050406030204" pitchFamily="18" charset="0"/>
              </a:rPr>
              <a:t>Hãy</a:t>
            </a:r>
            <a:r>
              <a:rPr lang="en-US" altLang="en-US" b="1" i="1" dirty="0">
                <a:latin typeface="Cambria" panose="02040503050406030204" pitchFamily="18" charset="0"/>
              </a:rPr>
              <a:t> </a:t>
            </a:r>
            <a:r>
              <a:rPr lang="en-US" altLang="en-US" b="1" i="1" dirty="0" err="1">
                <a:latin typeface="Cambria" panose="02040503050406030204" pitchFamily="18" charset="0"/>
              </a:rPr>
              <a:t>đọc</a:t>
            </a:r>
            <a:r>
              <a:rPr lang="en-US" altLang="en-US" b="1" i="1" dirty="0">
                <a:latin typeface="Cambria" panose="02040503050406030204" pitchFamily="18" charset="0"/>
              </a:rPr>
              <a:t> </a:t>
            </a:r>
            <a:r>
              <a:rPr lang="en-US" altLang="en-US" b="1" i="1" dirty="0" err="1">
                <a:latin typeface="Cambria" panose="02040503050406030204" pitchFamily="18" charset="0"/>
              </a:rPr>
              <a:t>gợi</a:t>
            </a:r>
            <a:r>
              <a:rPr lang="en-US" altLang="en-US" b="1" i="1" dirty="0">
                <a:latin typeface="Cambria" panose="02040503050406030204" pitchFamily="18" charset="0"/>
              </a:rPr>
              <a:t> ý 1 </a:t>
            </a:r>
            <a:r>
              <a:rPr lang="en-US" altLang="en-US" b="1" i="1" dirty="0" err="1">
                <a:latin typeface="Cambria" panose="02040503050406030204" pitchFamily="18" charset="0"/>
              </a:rPr>
              <a:t>nêu</a:t>
            </a:r>
            <a:r>
              <a:rPr lang="en-US" altLang="en-US" b="1" i="1" dirty="0">
                <a:latin typeface="Cambria" panose="02040503050406030204" pitchFamily="18" charset="0"/>
              </a:rPr>
              <a:t> </a:t>
            </a:r>
            <a:r>
              <a:rPr lang="en-US" altLang="en-US" b="1" i="1" dirty="0" err="1">
                <a:latin typeface="Cambria" panose="02040503050406030204" pitchFamily="18" charset="0"/>
              </a:rPr>
              <a:t>tên</a:t>
            </a:r>
            <a:r>
              <a:rPr lang="en-US" altLang="en-US" b="1" i="1" dirty="0">
                <a:latin typeface="Cambria" panose="02040503050406030204" pitchFamily="18" charset="0"/>
              </a:rPr>
              <a:t> </a:t>
            </a:r>
            <a:r>
              <a:rPr lang="en-US" altLang="en-US" b="1" i="1" dirty="0" err="1">
                <a:latin typeface="Cambria" panose="02040503050406030204" pitchFamily="18" charset="0"/>
              </a:rPr>
              <a:t>các</a:t>
            </a:r>
            <a:r>
              <a:rPr lang="en-US" altLang="en-US" b="1" i="1" dirty="0">
                <a:latin typeface="Cambria" panose="02040503050406030204" pitchFamily="18" charset="0"/>
              </a:rPr>
              <a:t> </a:t>
            </a:r>
            <a:r>
              <a:rPr lang="en-US" altLang="en-US" b="1" i="1" dirty="0" err="1">
                <a:latin typeface="Cambria" panose="02040503050406030204" pitchFamily="18" charset="0"/>
              </a:rPr>
              <a:t>truyện</a:t>
            </a:r>
            <a:r>
              <a:rPr lang="en-US" altLang="en-US" b="1" i="1" dirty="0">
                <a:latin typeface="Cambria" panose="02040503050406030204" pitchFamily="18" charset="0"/>
              </a:rPr>
              <a:t> </a:t>
            </a:r>
            <a:r>
              <a:rPr lang="en-US" altLang="en-US" b="1" i="1" dirty="0" err="1">
                <a:latin typeface="Cambria" panose="02040503050406030204" pitchFamily="18" charset="0"/>
              </a:rPr>
              <a:t>đã</a:t>
            </a:r>
            <a:r>
              <a:rPr lang="en-US" altLang="en-US" b="1" i="1" dirty="0">
                <a:latin typeface="Cambria" panose="02040503050406030204" pitchFamily="18" charset="0"/>
              </a:rPr>
              <a:t> </a:t>
            </a:r>
            <a:r>
              <a:rPr lang="en-US" altLang="en-US" b="1" i="1" dirty="0" err="1">
                <a:latin typeface="Cambria" panose="02040503050406030204" pitchFamily="18" charset="0"/>
              </a:rPr>
              <a:t>chuẩn</a:t>
            </a:r>
            <a:r>
              <a:rPr lang="en-US" altLang="en-US" b="1" i="1" dirty="0">
                <a:latin typeface="Cambria" panose="02040503050406030204" pitchFamily="18" charset="0"/>
              </a:rPr>
              <a:t> </a:t>
            </a:r>
            <a:r>
              <a:rPr lang="en-US" altLang="en-US" b="1" i="1" dirty="0" err="1">
                <a:latin typeface="Cambria" panose="02040503050406030204" pitchFamily="18" charset="0"/>
              </a:rPr>
              <a:t>bị</a:t>
            </a:r>
            <a:r>
              <a:rPr lang="en-US" altLang="en-US" b="1" i="1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F7D75CE3-981B-4162-A871-73CA79B7D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633664"/>
            <a:ext cx="1676400" cy="284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Các</a:t>
            </a:r>
            <a:r>
              <a:rPr lang="en-US" altLang="en-US" sz="3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nhân</a:t>
            </a:r>
            <a:r>
              <a:rPr lang="en-US" altLang="en-US" sz="3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vật</a:t>
            </a:r>
            <a:r>
              <a:rPr lang="en-US" altLang="en-US" sz="3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 </a:t>
            </a:r>
            <a:r>
              <a:rPr lang="en-US" altLang="en-US" sz="36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trong</a:t>
            </a:r>
            <a:r>
              <a:rPr lang="en-US" altLang="en-US" sz="3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truyện</a:t>
            </a:r>
            <a:endParaRPr lang="en-US" altLang="en-US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131" name="AutoShape 11">
            <a:extLst>
              <a:ext uri="{FF2B5EF4-FFF2-40B4-BE49-F238E27FC236}">
                <a16:creationId xmlns:a16="http://schemas.microsoft.com/office/drawing/2014/main" id="{3FBB880E-9ED6-43C0-9808-647CC4782FB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88792" y="916948"/>
            <a:ext cx="5872161" cy="5819454"/>
          </a:xfrm>
          <a:prstGeom prst="horizontalScroll">
            <a:avLst>
              <a:gd name="adj" fmla="val 8651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 b="1" i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Text Box 13">
            <a:extLst>
              <a:ext uri="{FF2B5EF4-FFF2-40B4-BE49-F238E27FC236}">
                <a16:creationId xmlns:a16="http://schemas.microsoft.com/office/drawing/2014/main" id="{269A93F8-D677-4CD5-94E6-85B47152C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91001"/>
            <a:ext cx="487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6CF3DFEF-3F87-4D58-8394-8CFAD98D3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1471614"/>
            <a:ext cx="4876800" cy="509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73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Nguyễn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Hiền</a:t>
            </a:r>
            <a:endParaRPr lang="en-US" altLang="en-US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Nguyễn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Ngọc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Kí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Bạch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Thái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Bưởi</a:t>
            </a:r>
            <a:endParaRPr lang="en-US" altLang="en-US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Lê-ô-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nác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-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đô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đa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Vin-xi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Nguyễn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Duy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Ứng</a:t>
            </a:r>
            <a:endParaRPr lang="en-US" altLang="en-US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Cao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Bá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Quát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,... </a:t>
            </a:r>
          </a:p>
        </p:txBody>
      </p:sp>
      <p:sp>
        <p:nvSpPr>
          <p:cNvPr id="5139" name="AutoShape 19">
            <a:extLst>
              <a:ext uri="{FF2B5EF4-FFF2-40B4-BE49-F238E27FC236}">
                <a16:creationId xmlns:a16="http://schemas.microsoft.com/office/drawing/2014/main" id="{8FA5BC0D-540D-451E-BF00-803E8A679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429000"/>
            <a:ext cx="914400" cy="91440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5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5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5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5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31" grpId="0" animBg="1"/>
      <p:bldP spid="51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62DA246-3696-4480-93C5-8185F6D72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6" y="534989"/>
            <a:ext cx="1471613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2A85B9-DDDE-427F-94CC-BB523FF6D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276" y="1262063"/>
            <a:ext cx="4497707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36B55-C568-4759-B24D-AA37A6C62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082" y="3683001"/>
            <a:ext cx="5991563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57257-90B1-421F-9DB3-0AD58B730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277" y="5146676"/>
            <a:ext cx="5932548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6365D-79F0-4048-A681-D3A4591CB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"/>
            <a:ext cx="6518694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khoa: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2F5F8-E58B-4C7A-854C-3A0E80A5E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3654426"/>
            <a:ext cx="4252912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7FE37-B9CF-4719-BB9B-1CA4A7D79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9" y="4205289"/>
            <a:ext cx="5486728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6D03F4-0631-4D87-BAF4-174CB5934B43}"/>
              </a:ext>
            </a:extLst>
          </p:cNvPr>
          <p:cNvCxnSpPr>
            <a:cxnSpLocks/>
          </p:cNvCxnSpPr>
          <p:nvPr/>
        </p:nvCxnSpPr>
        <p:spPr>
          <a:xfrm flipV="1">
            <a:off x="4762501" y="755213"/>
            <a:ext cx="794542" cy="784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1A8B8E-6424-445B-A0EA-5FA499A4B1B8}"/>
              </a:ext>
            </a:extLst>
          </p:cNvPr>
          <p:cNvCxnSpPr>
            <a:cxnSpLocks/>
          </p:cNvCxnSpPr>
          <p:nvPr/>
        </p:nvCxnSpPr>
        <p:spPr>
          <a:xfrm flipV="1">
            <a:off x="5973764" y="4138613"/>
            <a:ext cx="5556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4EFD13-6597-4C7B-8589-FC10DBD4BA46}"/>
              </a:ext>
            </a:extLst>
          </p:cNvPr>
          <p:cNvCxnSpPr>
            <a:cxnSpLocks/>
          </p:cNvCxnSpPr>
          <p:nvPr/>
        </p:nvCxnSpPr>
        <p:spPr>
          <a:xfrm>
            <a:off x="5973764" y="4160839"/>
            <a:ext cx="530225" cy="403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2E6009-65D3-4E0C-8C9C-4AA668B0D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551" y="499476"/>
            <a:ext cx="4689475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F256E1-8A34-458C-8AD4-1B8C74DFF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481" y="968813"/>
            <a:ext cx="5086349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0CC696-8507-4BE2-8EDF-815940A86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4" y="1584106"/>
            <a:ext cx="78010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;…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1BBD52-B775-411F-88D2-E8F358BF3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4" y="2181226"/>
            <a:ext cx="642503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1BD467-AA15-485A-997C-DABA3D15410D}"/>
              </a:ext>
            </a:extLst>
          </p:cNvPr>
          <p:cNvCxnSpPr>
            <a:cxnSpLocks/>
          </p:cNvCxnSpPr>
          <p:nvPr/>
        </p:nvCxnSpPr>
        <p:spPr>
          <a:xfrm>
            <a:off x="4762501" y="1803974"/>
            <a:ext cx="593725" cy="858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01338F-0D41-4D2C-A9EF-CC3EB14EA4D1}"/>
              </a:ext>
            </a:extLst>
          </p:cNvPr>
          <p:cNvCxnSpPr>
            <a:cxnSpLocks/>
          </p:cNvCxnSpPr>
          <p:nvPr/>
        </p:nvCxnSpPr>
        <p:spPr>
          <a:xfrm flipV="1">
            <a:off x="5948364" y="3757614"/>
            <a:ext cx="555625" cy="306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D6F86D7-6488-4BB8-80A9-F210E8241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3154364"/>
            <a:ext cx="6176842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2" grpId="0"/>
      <p:bldP spid="13" grpId="0"/>
      <p:bldP spid="14" grpId="0"/>
      <p:bldP spid="15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>
            <a:extLst>
              <a:ext uri="{FF2B5EF4-FFF2-40B4-BE49-F238E27FC236}">
                <a16:creationId xmlns:a16="http://schemas.microsoft.com/office/drawing/2014/main" id="{4864E092-2F7A-4CE9-A31D-E188AF50C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47" y="381000"/>
            <a:ext cx="10568065" cy="61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					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2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Xác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định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nội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dung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trao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đổi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en-US" sz="28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Hoàn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cảnh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sống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của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nhân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vật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: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+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Nhân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vật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gặp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khó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khăn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gì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?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+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Những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khó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khăn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ấy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có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gì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khác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thường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?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Nghị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lực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của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nhân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vật</a:t>
            </a:r>
            <a:endParaRPr lang="en-US" altLang="en-US" sz="2800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+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Nhân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vật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đã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vượt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qua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khó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khăn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như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thế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nào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?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+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Sự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vượt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khó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của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nhân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vật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có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gì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đáng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khen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ngợi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?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Sự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thành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đạt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của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nhân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vật</a:t>
            </a:r>
            <a:endParaRPr lang="en-US" altLang="en-US" sz="2800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+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Nhân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vật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đã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đạt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được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ý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nguyện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của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mình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như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thế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nào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?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+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Nghị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lực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, ý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chí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của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nhân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vật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đóng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vai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trò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gì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trong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sự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thành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đạt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</a:rPr>
              <a:t>ấy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</a:rPr>
              <a:t>?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BAA7632D-54B3-4A03-AF6D-3E6AF43F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77" y="169653"/>
            <a:ext cx="10935113" cy="627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</a:rPr>
              <a:t>                                       2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800" b="1" dirty="0">
                <a:latin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trao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dụ</a:t>
            </a:r>
            <a:r>
              <a:rPr lang="en-US" altLang="en-US" sz="2800" dirty="0">
                <a:latin typeface="Times New Roman" panose="02020603050405020304" pitchFamily="18" charset="0"/>
              </a:rPr>
              <a:t> 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Nguyễn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sz="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vượt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ADC42F90-FB89-4E1C-AAD2-F9E7A7922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77" y="1557128"/>
            <a:ext cx="10782099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liệt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ham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ngại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B49A6616-2ECC-489B-B4E3-FF769D0E1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892" y="3422441"/>
            <a:ext cx="10758285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gắng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co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quắp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cứng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đờ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dậy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trì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mệt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  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65E2FB4C-A9A9-4D81-B8B7-0DF1A9BEE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77" y="5646528"/>
            <a:ext cx="1025784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đuổi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kịp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Ưu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tú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>
            <a:extLst>
              <a:ext uri="{FF2B5EF4-FFF2-40B4-BE49-F238E27FC236}">
                <a16:creationId xmlns:a16="http://schemas.microsoft.com/office/drawing/2014/main" id="{A274A41A-7021-4516-AE74-54B35AB55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52" y="294373"/>
            <a:ext cx="10771567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3.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Xác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định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hình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thức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trao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đổi</a:t>
            </a:r>
            <a:endParaRPr lang="en-US" altLang="en-US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Người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nói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chuyện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với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em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là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ai (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,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mẹ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hay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anh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chị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) 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Em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xưng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hô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như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thế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nào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dirty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-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Em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chủ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động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nói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chuyện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với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người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thân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về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câu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chuyện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mới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đọc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hay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được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người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thân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gợi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Cambria" panose="02040503050406030204" pitchFamily="18" charset="0"/>
              </a:rPr>
              <a:t>chuyện</a:t>
            </a:r>
            <a:r>
              <a:rPr lang="en-US" altLang="en-US" dirty="0">
                <a:solidFill>
                  <a:srgbClr val="000099"/>
                </a:solidFill>
                <a:latin typeface="Cambria" panose="02040503050406030204" pitchFamily="18" charset="0"/>
              </a:rPr>
              <a:t> 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dirty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dirty="0">
              <a:solidFill>
                <a:srgbClr val="000099"/>
              </a:solidFill>
              <a:latin typeface="Cambria" panose="02040503050406030204" pitchFamily="18" charset="0"/>
            </a:endParaRP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7DB95B69-EED9-4AB6-B357-55BD6E89A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67" y="1744443"/>
            <a:ext cx="85620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em</a:t>
            </a:r>
            <a:endParaRPr lang="en-US" alt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3A72FC4A-74BD-442F-A993-0373FFE6F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67" y="3215914"/>
            <a:ext cx="10771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cha)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xưng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con /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xưng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em</a:t>
            </a:r>
            <a:endParaRPr lang="en-US" alt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21751A3F-BD0F-444A-BADE-707750F9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76" y="5174642"/>
            <a:ext cx="113927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bữa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cơm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khâm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  <p:bldP spid="194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 descr="C:\Users\admin\Downloads\Các loại lớp 4B\BÀI GIẢNG POI\Tuần 11\TIẾNG VIỆT\thay-nguyen-ngoc-ky-4-191112.jpg">
            <a:extLst>
              <a:ext uri="{FF2B5EF4-FFF2-40B4-BE49-F238E27FC236}">
                <a16:creationId xmlns:a16="http://schemas.microsoft.com/office/drawing/2014/main" id="{9B463DD3-18B7-413F-A1C8-B314968E0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391" y="297712"/>
            <a:ext cx="4558284" cy="2727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2" descr="C:\Documents and Settings\COMPUTER\My Documents\My Pictures\thay-8-JPG-7220-1380267224.jpg">
            <a:extLst>
              <a:ext uri="{FF2B5EF4-FFF2-40B4-BE49-F238E27FC236}">
                <a16:creationId xmlns:a16="http://schemas.microsoft.com/office/drawing/2014/main" id="{6FC6E92F-7BD6-449C-9CF2-791F78641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02" y="670394"/>
            <a:ext cx="4558284" cy="3470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Picture 2" descr="C:\Users\admin\Downloads\Các loại lớp 4B\BÀI GIẢNG POI\Tuần 11\TIẾNG VIỆT\images.jpg">
            <a:extLst>
              <a:ext uri="{FF2B5EF4-FFF2-40B4-BE49-F238E27FC236}">
                <a16:creationId xmlns:a16="http://schemas.microsoft.com/office/drawing/2014/main" id="{07A4920B-BB7D-46B2-B8E4-88088CD2B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508" y="3429000"/>
            <a:ext cx="4079357" cy="3054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F4F469-3808-4343-A962-635DB222CCD9}"/>
              </a:ext>
            </a:extLst>
          </p:cNvPr>
          <p:cNvSpPr txBox="1"/>
          <p:nvPr/>
        </p:nvSpPr>
        <p:spPr>
          <a:xfrm>
            <a:off x="625402" y="5275084"/>
            <a:ext cx="510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Thầy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Nguyễn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Ngọc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Ký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876</Words>
  <Application>Microsoft Office PowerPoint</Application>
  <PresentationFormat>Widescreen</PresentationFormat>
  <Paragraphs>97</Paragraphs>
  <Slides>19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等线</vt:lpstr>
      <vt:lpstr>Arial</vt:lpstr>
      <vt:lpstr>Calibri</vt:lpstr>
      <vt:lpstr>Calibri Light</vt:lpstr>
      <vt:lpstr>Cambria</vt:lpstr>
      <vt:lpstr>HP001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Yến Trần Nữ Hoàng</dc:creator>
  <cp:lastModifiedBy>Admin</cp:lastModifiedBy>
  <cp:revision>15</cp:revision>
  <dcterms:created xsi:type="dcterms:W3CDTF">2021-07-28T02:43:47Z</dcterms:created>
  <dcterms:modified xsi:type="dcterms:W3CDTF">2021-11-14T06:10:25Z</dcterms:modified>
</cp:coreProperties>
</file>