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88" r:id="rId4"/>
    <p:sldId id="289" r:id="rId5"/>
    <p:sldId id="286" r:id="rId6"/>
    <p:sldId id="263" r:id="rId7"/>
    <p:sldId id="265" r:id="rId8"/>
    <p:sldId id="287" r:id="rId9"/>
    <p:sldId id="266" r:id="rId10"/>
    <p:sldId id="272" r:id="rId11"/>
    <p:sldId id="271" r:id="rId12"/>
    <p:sldId id="290" r:id="rId13"/>
    <p:sldId id="291" r:id="rId14"/>
    <p:sldId id="293" r:id="rId15"/>
    <p:sldId id="294" r:id="rId16"/>
    <p:sldId id="295" r:id="rId17"/>
    <p:sldId id="296" r:id="rId18"/>
    <p:sldId id="297" r:id="rId19"/>
    <p:sldId id="292" r:id="rId20"/>
    <p:sldId id="267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33A"/>
    <a:srgbClr val="991777"/>
    <a:srgbClr val="559AA9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97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499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922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792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vào số để chuyển qua slide câu hỏi</a:t>
            </a: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quả trứng để hiện khủng long giữ trứng tương</a:t>
            </a:r>
            <a:r>
              <a:rPr lang="en-US" sz="1200" b="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ứng</a:t>
            </a:r>
            <a:endParaRPr lang="en-US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 chữ Kết thúc để chuyển slide Dặn dò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565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12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06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615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055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57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0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3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41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93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40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793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36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slide" Target="slide11.xml"/><Relationship Id="rId2" Type="http://schemas.openxmlformats.org/officeDocument/2006/relationships/notesSlide" Target="../notesSlides/notesSlide1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openxmlformats.org/officeDocument/2006/relationships/slide" Target="slide18.xml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6C0DD201-FD0B-4F5B-AC72-C1506A6D9DA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3360689" y="1361404"/>
            <a:ext cx="6173584" cy="2218683"/>
            <a:chOff x="4910773" y="2314993"/>
            <a:chExt cx="6173584" cy="22186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Toán 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10773" y="2317685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 dirty="0" err="1">
                  <a:solidFill>
                    <a:srgbClr val="E59A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3800" dirty="0" err="1">
                  <a:solidFill>
                    <a:srgbClr val="FAAD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3800" dirty="0" err="1">
                  <a:solidFill>
                    <a:srgbClr val="68B2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3800" dirty="0" err="1">
                  <a:solidFill>
                    <a:srgbClr val="76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800" dirty="0">
                  <a:solidFill>
                    <a:srgbClr val="E58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71" y="3026741"/>
            <a:ext cx="5957036" cy="3971357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822960" y="966651"/>
            <a:ext cx="6570617" cy="2880355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850" y="1508118"/>
            <a:ext cx="45448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56368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243B1F6-055A-4F5D-83C6-F4F2BDFC5C37}"/>
              </a:ext>
            </a:extLst>
          </p:cNvPr>
          <p:cNvGrpSpPr/>
          <p:nvPr/>
        </p:nvGrpSpPr>
        <p:grpSpPr>
          <a:xfrm>
            <a:off x="0" y="342676"/>
            <a:ext cx="12190413" cy="800319"/>
            <a:chOff x="0" y="575994"/>
            <a:chExt cx="12190413" cy="80031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E4447D-66B5-4A9F-A5E2-26C327D8BC73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559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93DB-028A-4D7B-A388-45BBF264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111" y="575994"/>
              <a:ext cx="40401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300" b="1" spc="300" dirty="0">
                <a:solidFill>
                  <a:srgbClr val="559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8">
            <a:extLst>
              <a:ext uri="{FF2B5EF4-FFF2-40B4-BE49-F238E27FC236}">
                <a16:creationId xmlns:a16="http://schemas.microsoft.com/office/drawing/2014/main" id="{D51C8EC0-6A54-4854-A04C-19C7F1BA7100}"/>
              </a:ext>
            </a:extLst>
          </p:cNvPr>
          <p:cNvGrpSpPr/>
          <p:nvPr/>
        </p:nvGrpSpPr>
        <p:grpSpPr>
          <a:xfrm rot="5400000">
            <a:off x="3079626" y="-779681"/>
            <a:ext cx="3693222" cy="7816965"/>
            <a:chOff x="4943871" y="1701800"/>
            <a:chExt cx="6552804" cy="4390504"/>
          </a:xfrm>
          <a:noFill/>
        </p:grpSpPr>
        <p:sp>
          <p:nvSpPr>
            <p:cNvPr id="18" name="3">
              <a:extLst>
                <a:ext uri="{FF2B5EF4-FFF2-40B4-BE49-F238E27FC236}">
                  <a16:creationId xmlns:a16="http://schemas.microsoft.com/office/drawing/2014/main" id="{A566D243-43C7-40AB-AB57-C8CDF32BB648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25">
              <a:extLst>
                <a:ext uri="{FF2B5EF4-FFF2-40B4-BE49-F238E27FC236}">
                  <a16:creationId xmlns:a16="http://schemas.microsoft.com/office/drawing/2014/main" id="{7B205C77-ED97-4BC4-AC74-78A5C89B3D0B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559AA9"/>
            </a:solidFill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142141" y="112094"/>
            <a:ext cx="983153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1: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bằng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hai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cách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(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theo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mẫu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)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02518" y="1869086"/>
            <a:ext cx="4992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3300"/>
                </a:solidFill>
              </a:rPr>
              <a:t>Mẫu</a:t>
            </a:r>
            <a:r>
              <a:rPr lang="en-US" altLang="en-US" sz="4000" dirty="0">
                <a:solidFill>
                  <a:srgbClr val="FF3300"/>
                </a:solidFill>
              </a:rPr>
              <a:t>:</a:t>
            </a:r>
            <a:r>
              <a:rPr lang="en-US" altLang="en-US" sz="4000" dirty="0"/>
              <a:t> 2 x 5 x 4 = ?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70684" y="2832023"/>
            <a:ext cx="4992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FF"/>
                </a:solidFill>
              </a:rPr>
              <a:t>Cách</a:t>
            </a:r>
            <a:r>
              <a:rPr lang="en-US" altLang="en-US" sz="3200" dirty="0">
                <a:solidFill>
                  <a:srgbClr val="FF00FF"/>
                </a:solidFill>
              </a:rPr>
              <a:t> 1:</a:t>
            </a:r>
            <a:r>
              <a:rPr lang="en-US" altLang="en-US" sz="3200" dirty="0"/>
              <a:t> 2 x 5 x 4 = 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347284" y="2832023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(2 x 5 ) x 4 = 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633284" y="2832023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10 x 4 = 40 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1070684" y="3926326"/>
            <a:ext cx="4992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FF"/>
                </a:solidFill>
              </a:rPr>
              <a:t>Cách 2: </a:t>
            </a:r>
            <a:r>
              <a:rPr lang="en-US" altLang="en-US" sz="3200"/>
              <a:t>2 x 5 x 4 = 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4347284" y="3926326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2 x ( 5  x 4 ) = 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85684" y="3900926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2 x 20 = 40</a:t>
            </a:r>
          </a:p>
        </p:txBody>
      </p:sp>
      <p:pic>
        <p:nvPicPr>
          <p:cNvPr id="3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106" y="2539347"/>
            <a:ext cx="3494476" cy="38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3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243B1F6-055A-4F5D-83C6-F4F2BDFC5C37}"/>
              </a:ext>
            </a:extLst>
          </p:cNvPr>
          <p:cNvGrpSpPr/>
          <p:nvPr/>
        </p:nvGrpSpPr>
        <p:grpSpPr>
          <a:xfrm>
            <a:off x="0" y="342676"/>
            <a:ext cx="12190413" cy="800319"/>
            <a:chOff x="0" y="575994"/>
            <a:chExt cx="12190413" cy="80031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E4447D-66B5-4A9F-A5E2-26C327D8BC73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559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93DB-028A-4D7B-A388-45BBF264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111" y="575994"/>
              <a:ext cx="40401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300" b="1" spc="300" dirty="0">
                <a:solidFill>
                  <a:srgbClr val="559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8">
            <a:extLst>
              <a:ext uri="{FF2B5EF4-FFF2-40B4-BE49-F238E27FC236}">
                <a16:creationId xmlns:a16="http://schemas.microsoft.com/office/drawing/2014/main" id="{D51C8EC0-6A54-4854-A04C-19C7F1BA7100}"/>
              </a:ext>
            </a:extLst>
          </p:cNvPr>
          <p:cNvGrpSpPr/>
          <p:nvPr/>
        </p:nvGrpSpPr>
        <p:grpSpPr>
          <a:xfrm rot="5400000">
            <a:off x="2723149" y="-1136158"/>
            <a:ext cx="3693222" cy="8529920"/>
            <a:chOff x="4943871" y="1701800"/>
            <a:chExt cx="6552804" cy="4390504"/>
          </a:xfrm>
          <a:noFill/>
        </p:grpSpPr>
        <p:sp>
          <p:nvSpPr>
            <p:cNvPr id="18" name="3">
              <a:extLst>
                <a:ext uri="{FF2B5EF4-FFF2-40B4-BE49-F238E27FC236}">
                  <a16:creationId xmlns:a16="http://schemas.microsoft.com/office/drawing/2014/main" id="{A566D243-43C7-40AB-AB57-C8CDF32BB648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25">
              <a:extLst>
                <a:ext uri="{FF2B5EF4-FFF2-40B4-BE49-F238E27FC236}">
                  <a16:creationId xmlns:a16="http://schemas.microsoft.com/office/drawing/2014/main" id="{7B205C77-ED97-4BC4-AC74-78A5C89B3D0B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559AA9"/>
            </a:solidFill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142141" y="112094"/>
            <a:ext cx="983153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1: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bằng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hai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cách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(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theo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mẫu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)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04900" y="1604264"/>
            <a:ext cx="3505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AutoNum type="alphaLcParenR"/>
            </a:pPr>
            <a:r>
              <a:rPr lang="en-US" altLang="en-US" sz="4400" dirty="0">
                <a:solidFill>
                  <a:srgbClr val="FF0000"/>
                </a:solidFill>
              </a:rPr>
              <a:t>4 x 5 x 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400" dirty="0"/>
              <a:t>     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91354" y="2433330"/>
            <a:ext cx="861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Cách</a:t>
            </a:r>
            <a:r>
              <a:rPr lang="en-US" altLang="en-US" sz="3600" dirty="0"/>
              <a:t> 1: 4 x 5 x 3 = ( 4 x 5) x 3 = 20 x 3 = 60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04800" y="3544888"/>
            <a:ext cx="861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Cách</a:t>
            </a:r>
            <a:r>
              <a:rPr lang="en-US" altLang="en-US" sz="3600" dirty="0"/>
              <a:t> 2: 4 x 5 x 3 =  4 x (5 x 3) = 4 x 15 = 60</a:t>
            </a:r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 rotWithShape="1">
          <a:blip r:embed="rId3"/>
          <a:srcRect r="15968"/>
          <a:stretch>
            <a:fillRect/>
          </a:stretch>
        </p:blipFill>
        <p:spPr>
          <a:xfrm>
            <a:off x="8533649" y="1620072"/>
            <a:ext cx="3989052" cy="36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17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243B1F6-055A-4F5D-83C6-F4F2BDFC5C37}"/>
              </a:ext>
            </a:extLst>
          </p:cNvPr>
          <p:cNvGrpSpPr/>
          <p:nvPr/>
        </p:nvGrpSpPr>
        <p:grpSpPr>
          <a:xfrm>
            <a:off x="0" y="342676"/>
            <a:ext cx="12190413" cy="800319"/>
            <a:chOff x="0" y="575994"/>
            <a:chExt cx="12190413" cy="80031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E4447D-66B5-4A9F-A5E2-26C327D8BC73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559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93DB-028A-4D7B-A388-45BBF264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111" y="575994"/>
              <a:ext cx="40401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300" b="1" spc="300" dirty="0">
                <a:solidFill>
                  <a:srgbClr val="559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8">
            <a:extLst>
              <a:ext uri="{FF2B5EF4-FFF2-40B4-BE49-F238E27FC236}">
                <a16:creationId xmlns:a16="http://schemas.microsoft.com/office/drawing/2014/main" id="{D51C8EC0-6A54-4854-A04C-19C7F1BA7100}"/>
              </a:ext>
            </a:extLst>
          </p:cNvPr>
          <p:cNvGrpSpPr/>
          <p:nvPr/>
        </p:nvGrpSpPr>
        <p:grpSpPr>
          <a:xfrm rot="5400000">
            <a:off x="2723149" y="-1136158"/>
            <a:ext cx="3693222" cy="8529920"/>
            <a:chOff x="4943871" y="1701800"/>
            <a:chExt cx="6552804" cy="4390504"/>
          </a:xfrm>
          <a:noFill/>
        </p:grpSpPr>
        <p:sp>
          <p:nvSpPr>
            <p:cNvPr id="18" name="3">
              <a:extLst>
                <a:ext uri="{FF2B5EF4-FFF2-40B4-BE49-F238E27FC236}">
                  <a16:creationId xmlns:a16="http://schemas.microsoft.com/office/drawing/2014/main" id="{A566D243-43C7-40AB-AB57-C8CDF32BB648}"/>
                </a:ext>
              </a:extLst>
            </p:cNvPr>
            <p:cNvSpPr/>
            <p:nvPr/>
          </p:nvSpPr>
          <p:spPr>
            <a:xfrm>
              <a:off x="5447928" y="1701800"/>
              <a:ext cx="6048747" cy="4390504"/>
            </a:xfrm>
            <a:prstGeom prst="rect">
              <a:avLst/>
            </a:prstGeom>
            <a:grpFill/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25">
              <a:extLst>
                <a:ext uri="{FF2B5EF4-FFF2-40B4-BE49-F238E27FC236}">
                  <a16:creationId xmlns:a16="http://schemas.microsoft.com/office/drawing/2014/main" id="{7B205C77-ED97-4BC4-AC74-78A5C89B3D0B}"/>
                </a:ext>
              </a:extLst>
            </p:cNvPr>
            <p:cNvSpPr/>
            <p:nvPr/>
          </p:nvSpPr>
          <p:spPr>
            <a:xfrm rot="16200000">
              <a:off x="3000647" y="3645024"/>
              <a:ext cx="4390504" cy="504056"/>
            </a:xfrm>
            <a:custGeom>
              <a:avLst/>
              <a:gdLst>
                <a:gd name="connsiteX0" fmla="*/ 4390504 w 4390504"/>
                <a:gd name="connsiteY0" fmla="*/ 216024 h 504056"/>
                <a:gd name="connsiteX1" fmla="*/ 4390504 w 4390504"/>
                <a:gd name="connsiteY1" fmla="*/ 504056 h 504056"/>
                <a:gd name="connsiteX2" fmla="*/ 0 w 4390504"/>
                <a:gd name="connsiteY2" fmla="*/ 504056 h 504056"/>
                <a:gd name="connsiteX3" fmla="*/ 0 w 4390504"/>
                <a:gd name="connsiteY3" fmla="*/ 216024 h 504056"/>
                <a:gd name="connsiteX4" fmla="*/ 1985629 w 4390504"/>
                <a:gd name="connsiteY4" fmla="*/ 216024 h 504056"/>
                <a:gd name="connsiteX5" fmla="*/ 2195252 w 4390504"/>
                <a:gd name="connsiteY5" fmla="*/ 0 h 504056"/>
                <a:gd name="connsiteX6" fmla="*/ 2404874 w 4390504"/>
                <a:gd name="connsiteY6" fmla="*/ 216024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0504" h="504056">
                  <a:moveTo>
                    <a:pt x="4390504" y="216024"/>
                  </a:moveTo>
                  <a:lnTo>
                    <a:pt x="4390504" y="504056"/>
                  </a:lnTo>
                  <a:lnTo>
                    <a:pt x="0" y="504056"/>
                  </a:lnTo>
                  <a:lnTo>
                    <a:pt x="0" y="216024"/>
                  </a:lnTo>
                  <a:lnTo>
                    <a:pt x="1985629" y="216024"/>
                  </a:lnTo>
                  <a:lnTo>
                    <a:pt x="2195252" y="0"/>
                  </a:lnTo>
                  <a:lnTo>
                    <a:pt x="2404874" y="216024"/>
                  </a:lnTo>
                  <a:close/>
                </a:path>
              </a:pathLst>
            </a:custGeom>
            <a:solidFill>
              <a:srgbClr val="559AA9"/>
            </a:solidFill>
            <a:ln>
              <a:solidFill>
                <a:srgbClr val="559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1142141" y="112094"/>
            <a:ext cx="983153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1: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bằng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hai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cách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(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theo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mẫu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)</a:t>
            </a:r>
            <a:endParaRPr lang="en-US" altLang="zh-CN" sz="48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pic>
        <p:nvPicPr>
          <p:cNvPr id="23" name="图片 1"/>
          <p:cNvPicPr>
            <a:picLocks noChangeAspect="1"/>
          </p:cNvPicPr>
          <p:nvPr/>
        </p:nvPicPr>
        <p:blipFill rotWithShape="1">
          <a:blip r:embed="rId3"/>
          <a:srcRect r="15968"/>
          <a:stretch>
            <a:fillRect/>
          </a:stretch>
        </p:blipFill>
        <p:spPr>
          <a:xfrm>
            <a:off x="8533649" y="1620072"/>
            <a:ext cx="3989052" cy="3626302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05452" y="2548536"/>
            <a:ext cx="891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/>
              <a:t>Cách 1: 3 x 5 x 6 = ( 3 x 5) x 6 = 15 x 6 = 90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064560" y="1699584"/>
            <a:ext cx="350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</a:rPr>
              <a:t>3 x 5 x 6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04800" y="3629192"/>
            <a:ext cx="899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/>
              <a:t>Cách</a:t>
            </a:r>
            <a:r>
              <a:rPr lang="en-US" altLang="en-US" sz="3600" dirty="0"/>
              <a:t> 2: 3 x 5 x 6 = 3 x  (5 x 6 )= 3 x 30 = 90</a:t>
            </a:r>
          </a:p>
        </p:txBody>
      </p:sp>
    </p:spTree>
    <p:extLst>
      <p:ext uri="{BB962C8B-B14F-4D97-AF65-F5344CB8AC3E}">
        <p14:creationId xmlns:p14="http://schemas.microsoft.com/office/powerpoint/2010/main" val="112626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284278" y="1450817"/>
            <a:ext cx="2920643" cy="2966878"/>
          </a:xfrm>
          <a:prstGeom prst="rect">
            <a:avLst/>
          </a:prstGeom>
          <a:solidFill>
            <a:srgbClr val="358E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86415" y="1450817"/>
            <a:ext cx="3106057" cy="2966878"/>
          </a:xfrm>
          <a:prstGeom prst="rect">
            <a:avLst/>
          </a:prstGeom>
          <a:solidFill>
            <a:srgbClr val="F28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94868" y="1475977"/>
            <a:ext cx="3106057" cy="2941718"/>
          </a:xfrm>
          <a:prstGeom prst="rect">
            <a:avLst/>
          </a:prstGeom>
          <a:solidFill>
            <a:srgbClr val="32BB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921" y="1456194"/>
            <a:ext cx="3106057" cy="2961501"/>
          </a:xfrm>
          <a:prstGeom prst="rect">
            <a:avLst/>
          </a:prstGeom>
          <a:solidFill>
            <a:srgbClr val="DC342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5715" y="1465580"/>
            <a:ext cx="12180570" cy="2952115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725502" y="211035"/>
            <a:ext cx="66370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0070C0"/>
                </a:solidFill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TÌM KHỦNG LONG GIỮ TRỨNG</a:t>
            </a:r>
            <a:endParaRPr lang="zh-CN" altLang="en-US" sz="3600" dirty="0">
              <a:solidFill>
                <a:srgbClr val="0070C0"/>
              </a:solidFill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761" y="25559"/>
            <a:ext cx="1174422" cy="783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5926" y="528115"/>
            <a:ext cx="632651" cy="532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49" y="1306006"/>
            <a:ext cx="3245708" cy="3245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02" y="1536974"/>
            <a:ext cx="3174314" cy="3174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11" y="1263613"/>
            <a:ext cx="3482012" cy="3482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93" y="1450817"/>
            <a:ext cx="3151810" cy="315181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965468" y="4528189"/>
            <a:ext cx="1613558" cy="2197992"/>
            <a:chOff x="6965468" y="4528189"/>
            <a:chExt cx="1613558" cy="2197992"/>
          </a:xfrm>
        </p:grpSpPr>
        <p:sp>
          <p:nvSpPr>
            <p:cNvPr id="36" name="Oval 13"/>
            <p:cNvSpPr/>
            <p:nvPr/>
          </p:nvSpPr>
          <p:spPr>
            <a:xfrm flipV="1">
              <a:off x="6965468" y="4528189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F28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7105174" y="4956750"/>
              <a:ext cx="1314593" cy="1687958"/>
              <a:chOff x="7105174" y="4956750"/>
              <a:chExt cx="1314593" cy="1687958"/>
            </a:xfrm>
          </p:grpSpPr>
          <p:sp>
            <p:nvSpPr>
              <p:cNvPr id="47" name="Oval 46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10057015" y="4505408"/>
            <a:ext cx="1707269" cy="2197992"/>
            <a:chOff x="10057015" y="4505408"/>
            <a:chExt cx="1707269" cy="21979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27878">
              <a:off x="11340960" y="6233992"/>
              <a:ext cx="423324" cy="365967"/>
            </a:xfrm>
            <a:prstGeom prst="rect">
              <a:avLst/>
            </a:prstGeom>
          </p:spPr>
        </p:pic>
        <p:sp>
          <p:nvSpPr>
            <p:cNvPr id="37" name="Oval 13"/>
            <p:cNvSpPr/>
            <p:nvPr/>
          </p:nvSpPr>
          <p:spPr>
            <a:xfrm flipV="1">
              <a:off x="10057015" y="4505408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0099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flipV="1">
              <a:off x="10241068" y="4778023"/>
              <a:ext cx="1314593" cy="1687958"/>
              <a:chOff x="10241068" y="4778023"/>
              <a:chExt cx="1314593" cy="1687958"/>
            </a:xfrm>
          </p:grpSpPr>
          <p:sp>
            <p:nvSpPr>
              <p:cNvPr id="52" name="Oval 51"/>
              <p:cNvSpPr/>
              <p:nvPr/>
            </p:nvSpPr>
            <p:spPr>
              <a:xfrm flipV="1">
                <a:off x="10480487" y="4778023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 flipV="1">
                <a:off x="11339464" y="5185481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 flipV="1">
                <a:off x="10241068" y="5345628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 flipV="1">
                <a:off x="10869276" y="5964507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 flipV="1">
                <a:off x="10801898" y="540566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749820" y="4542952"/>
            <a:ext cx="1613558" cy="2197992"/>
            <a:chOff x="3749820" y="4542952"/>
            <a:chExt cx="1613558" cy="2197992"/>
          </a:xfrm>
        </p:grpSpPr>
        <p:sp>
          <p:nvSpPr>
            <p:cNvPr id="35" name="Oval 13"/>
            <p:cNvSpPr/>
            <p:nvPr/>
          </p:nvSpPr>
          <p:spPr>
            <a:xfrm flipV="1">
              <a:off x="3749820" y="4542952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32B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 rot="19618524">
              <a:off x="3983621" y="4803331"/>
              <a:ext cx="1314593" cy="1687958"/>
              <a:chOff x="7105174" y="4956750"/>
              <a:chExt cx="1314593" cy="1687958"/>
            </a:xfrm>
          </p:grpSpPr>
          <p:sp>
            <p:nvSpPr>
              <p:cNvPr id="59" name="Oval 58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32702" y="4569460"/>
            <a:ext cx="1687958" cy="2197992"/>
            <a:chOff x="732702" y="4569460"/>
            <a:chExt cx="1687958" cy="2197992"/>
          </a:xfrm>
        </p:grpSpPr>
        <p:sp>
          <p:nvSpPr>
            <p:cNvPr id="14" name="Oval 13"/>
            <p:cNvSpPr/>
            <p:nvPr/>
          </p:nvSpPr>
          <p:spPr>
            <a:xfrm flipV="1">
              <a:off x="784824" y="4569460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DC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 rot="4544991" flipH="1">
              <a:off x="919384" y="4822335"/>
              <a:ext cx="1314593" cy="1687958"/>
              <a:chOff x="7105174" y="4956750"/>
              <a:chExt cx="1314593" cy="1687958"/>
            </a:xfrm>
          </p:grpSpPr>
          <p:sp>
            <p:nvSpPr>
              <p:cNvPr id="65" name="Oval 64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3" name="Oval 72">
            <a:hlinkClick r:id="rId13" action="ppaction://hlinksldjump"/>
          </p:cNvPr>
          <p:cNvSpPr/>
          <p:nvPr/>
        </p:nvSpPr>
        <p:spPr>
          <a:xfrm>
            <a:off x="119186" y="5389786"/>
            <a:ext cx="744313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5400" b="1" cap="none" spc="0" dirty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Oval 73">
            <a:hlinkClick r:id="rId14" action="ppaction://hlinksldjump"/>
          </p:cNvPr>
          <p:cNvSpPr/>
          <p:nvPr/>
        </p:nvSpPr>
        <p:spPr>
          <a:xfrm>
            <a:off x="3168873" y="5501798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74">
            <a:hlinkClick r:id="rId15" action="ppaction://hlinksldjump"/>
          </p:cNvPr>
          <p:cNvSpPr/>
          <p:nvPr/>
        </p:nvSpPr>
        <p:spPr>
          <a:xfrm>
            <a:off x="9557881" y="5469075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Oval 75">
            <a:hlinkClick r:id="rId16" action="ppaction://hlinksldjump"/>
          </p:cNvPr>
          <p:cNvSpPr/>
          <p:nvPr/>
        </p:nvSpPr>
        <p:spPr>
          <a:xfrm>
            <a:off x="6428079" y="5485952"/>
            <a:ext cx="753330" cy="1298377"/>
          </a:xfrm>
          <a:prstGeom prst="ellipse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5400" b="1" cap="none" spc="0">
              <a:ln w="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ctangle 76">
            <a:hlinkClick r:id="rId17" action="ppaction://hlinksldjump"/>
          </p:cNvPr>
          <p:cNvSpPr/>
          <p:nvPr/>
        </p:nvSpPr>
        <p:spPr>
          <a:xfrm>
            <a:off x="9823284" y="-84935"/>
            <a:ext cx="20810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4000" b="1" cap="none" spc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3614199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71071" y="80445"/>
            <a:ext cx="1687958" cy="2197992"/>
            <a:chOff x="732702" y="4569460"/>
            <a:chExt cx="1687958" cy="2197992"/>
          </a:xfrm>
        </p:grpSpPr>
        <p:sp>
          <p:nvSpPr>
            <p:cNvPr id="17" name="Oval 13"/>
            <p:cNvSpPr/>
            <p:nvPr/>
          </p:nvSpPr>
          <p:spPr>
            <a:xfrm flipV="1">
              <a:off x="784824" y="4569460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DC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rot="4544991" flipH="1">
              <a:off x="919384" y="4822335"/>
              <a:ext cx="1314593" cy="1687958"/>
              <a:chOff x="7105174" y="4956750"/>
              <a:chExt cx="1314593" cy="1687958"/>
            </a:xfrm>
          </p:grpSpPr>
          <p:sp>
            <p:nvSpPr>
              <p:cNvPr id="19" name="Oval 18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文本框 7">
            <a:hlinkClick r:id="rId4" action="ppaction://hlinksldjump"/>
          </p:cNvPr>
          <p:cNvSpPr txBox="1"/>
          <p:nvPr/>
        </p:nvSpPr>
        <p:spPr>
          <a:xfrm>
            <a:off x="5194595" y="6035680"/>
            <a:ext cx="616161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khủng</a:t>
            </a:r>
            <a:r>
              <a:rPr lang="en-US" altLang="zh-CN" sz="3600" b="1" dirty="0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long </a:t>
            </a:r>
            <a:r>
              <a:rPr lang="en-US" altLang="zh-CN" sz="3600" b="1" dirty="0" err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trứng</a:t>
            </a:r>
            <a:r>
              <a:rPr lang="en-US" altLang="zh-CN" sz="3600" b="1" dirty="0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DC3424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đỏ</a:t>
            </a:r>
            <a:endParaRPr lang="zh-CN" altLang="en-US" sz="3600" b="1" dirty="0">
              <a:solidFill>
                <a:srgbClr val="DC3424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8799" y="2340797"/>
            <a:ext cx="24609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</a:rPr>
              <a:t>13 x 5 x 2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42554" y="3287110"/>
            <a:ext cx="3397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13 x (5 x 2)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42554" y="4139978"/>
            <a:ext cx="250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13 </a:t>
            </a:r>
            <a:r>
              <a:rPr lang="en-US" altLang="en-US" sz="4800" b="1" dirty="0"/>
              <a:t>x 10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42554" y="5041889"/>
            <a:ext cx="1540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130</a:t>
            </a:r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686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3762146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23193" y="279012"/>
            <a:ext cx="1613558" cy="2197992"/>
            <a:chOff x="3749820" y="4542952"/>
            <a:chExt cx="1613558" cy="2197992"/>
          </a:xfrm>
        </p:grpSpPr>
        <p:sp>
          <p:nvSpPr>
            <p:cNvPr id="24" name="Oval 13"/>
            <p:cNvSpPr/>
            <p:nvPr/>
          </p:nvSpPr>
          <p:spPr>
            <a:xfrm flipV="1">
              <a:off x="3749820" y="4542952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32B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 rot="19618524">
              <a:off x="3983621" y="4803331"/>
              <a:ext cx="1314593" cy="1687958"/>
              <a:chOff x="7105174" y="4956750"/>
              <a:chExt cx="1314593" cy="1687958"/>
            </a:xfrm>
          </p:grpSpPr>
          <p:sp>
            <p:nvSpPr>
              <p:cNvPr id="28" name="Oval 27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文本框 7">
            <a:hlinkClick r:id="rId4" action="ppaction://hlinksldjump"/>
          </p:cNvPr>
          <p:cNvSpPr txBox="1"/>
          <p:nvPr/>
        </p:nvSpPr>
        <p:spPr>
          <a:xfrm>
            <a:off x="4908679" y="6035680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khủng</a:t>
            </a:r>
            <a:r>
              <a:rPr lang="en-US" altLang="zh-CN" sz="3600" b="1" dirty="0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long </a:t>
            </a:r>
            <a:r>
              <a:rPr lang="en-US" altLang="zh-CN" sz="3600" b="1" dirty="0" err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trứng</a:t>
            </a:r>
            <a:r>
              <a:rPr lang="en-US" altLang="zh-CN" sz="3600" b="1" dirty="0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32BBBC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xanh</a:t>
            </a:r>
            <a:endParaRPr lang="zh-CN" altLang="en-US" sz="3600" b="1" dirty="0">
              <a:solidFill>
                <a:srgbClr val="32BBBC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28799" y="2340797"/>
            <a:ext cx="2597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</a:rPr>
              <a:t>5 x 2 x 34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42554" y="3287110"/>
            <a:ext cx="3397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(5 x 2) x 34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42554" y="4139978"/>
            <a:ext cx="250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10 x 34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42554" y="5041889"/>
            <a:ext cx="1540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340</a:t>
            </a:r>
          </a:p>
        </p:txBody>
      </p:sp>
    </p:spTree>
    <p:extLst>
      <p:ext uri="{BB962C8B-B14F-4D97-AF65-F5344CB8AC3E}">
        <p14:creationId xmlns:p14="http://schemas.microsoft.com/office/powerpoint/2010/main" val="17413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057144"/>
            <a:ext cx="12230100" cy="3815742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60518" y="279012"/>
            <a:ext cx="1613558" cy="2197992"/>
            <a:chOff x="6965468" y="4528189"/>
            <a:chExt cx="1613558" cy="2197992"/>
          </a:xfrm>
        </p:grpSpPr>
        <p:sp>
          <p:nvSpPr>
            <p:cNvPr id="24" name="Oval 13"/>
            <p:cNvSpPr/>
            <p:nvPr/>
          </p:nvSpPr>
          <p:spPr>
            <a:xfrm flipV="1">
              <a:off x="6965468" y="4528189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F28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 flipH="1">
              <a:off x="7105174" y="4956750"/>
              <a:ext cx="1314593" cy="1687958"/>
              <a:chOff x="7105174" y="4956750"/>
              <a:chExt cx="1314593" cy="1687958"/>
            </a:xfrm>
          </p:grpSpPr>
          <p:sp>
            <p:nvSpPr>
              <p:cNvPr id="28" name="Oval 27"/>
              <p:cNvSpPr/>
              <p:nvPr/>
            </p:nvSpPr>
            <p:spPr>
              <a:xfrm flipV="1">
                <a:off x="7344593" y="495675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8203570" y="5364208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7105174" y="5524355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733382" y="6143234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7666004" y="5584387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文本框 7">
            <a:hlinkClick r:id="rId4" action="ppaction://hlinksldjump"/>
          </p:cNvPr>
          <p:cNvSpPr txBox="1"/>
          <p:nvPr/>
        </p:nvSpPr>
        <p:spPr>
          <a:xfrm>
            <a:off x="4644165" y="6035680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khủng</a:t>
            </a:r>
            <a:r>
              <a:rPr lang="en-US" altLang="zh-CN" sz="3600" b="1" dirty="0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long </a:t>
            </a:r>
            <a:r>
              <a:rPr lang="en-US" altLang="zh-CN" sz="3600" b="1" dirty="0" err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trứng</a:t>
            </a:r>
            <a:r>
              <a:rPr lang="en-US" altLang="zh-CN" sz="3600" b="1" dirty="0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070B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hồng</a:t>
            </a:r>
            <a:endParaRPr lang="zh-CN" altLang="en-US" sz="3600" b="1" dirty="0">
              <a:solidFill>
                <a:srgbClr val="F070BF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28799" y="2340797"/>
            <a:ext cx="2597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9D133A"/>
                </a:solidFill>
              </a:rPr>
              <a:t>2 </a:t>
            </a:r>
            <a:r>
              <a:rPr lang="en-US" altLang="en-US" sz="4800" b="1" dirty="0">
                <a:solidFill>
                  <a:srgbClr val="9D133A"/>
                </a:solidFill>
              </a:rPr>
              <a:t>x </a:t>
            </a:r>
            <a:r>
              <a:rPr lang="en-US" altLang="en-US" sz="4800" b="1" dirty="0" smtClean="0">
                <a:solidFill>
                  <a:srgbClr val="9D133A"/>
                </a:solidFill>
              </a:rPr>
              <a:t>26 </a:t>
            </a:r>
            <a:r>
              <a:rPr lang="en-US" altLang="en-US" sz="4800" b="1" dirty="0">
                <a:solidFill>
                  <a:srgbClr val="9D133A"/>
                </a:solidFill>
              </a:rPr>
              <a:t>x </a:t>
            </a:r>
            <a:r>
              <a:rPr lang="en-US" altLang="en-US" sz="4800" b="1" dirty="0" smtClean="0">
                <a:solidFill>
                  <a:srgbClr val="9D133A"/>
                </a:solidFill>
              </a:rPr>
              <a:t>5 </a:t>
            </a:r>
            <a:endParaRPr lang="en-US" altLang="en-US" sz="4800" b="1" dirty="0">
              <a:solidFill>
                <a:srgbClr val="9D133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2554" y="3287110"/>
            <a:ext cx="3397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(2 </a:t>
            </a:r>
            <a:r>
              <a:rPr lang="en-US" altLang="en-US" sz="4800" b="1" dirty="0"/>
              <a:t>x </a:t>
            </a:r>
            <a:r>
              <a:rPr lang="en-US" altLang="en-US" sz="4800" b="1" dirty="0" smtClean="0"/>
              <a:t>5) </a:t>
            </a:r>
            <a:r>
              <a:rPr lang="en-US" altLang="en-US" sz="4800" b="1" dirty="0"/>
              <a:t>x </a:t>
            </a:r>
            <a:r>
              <a:rPr lang="en-US" altLang="en-US" sz="4800" b="1" dirty="0" smtClean="0"/>
              <a:t>26 </a:t>
            </a:r>
            <a:endParaRPr lang="en-US" altLang="en-US" sz="4800" b="1" dirty="0"/>
          </a:p>
        </p:txBody>
      </p:sp>
      <p:sp>
        <p:nvSpPr>
          <p:cNvPr id="18" name="Rectangle 17"/>
          <p:cNvSpPr/>
          <p:nvPr/>
        </p:nvSpPr>
        <p:spPr>
          <a:xfrm>
            <a:off x="4542554" y="4139978"/>
            <a:ext cx="250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10 x </a:t>
            </a:r>
            <a:r>
              <a:rPr lang="en-US" altLang="en-US" sz="4800" b="1" dirty="0" smtClean="0"/>
              <a:t>26 </a:t>
            </a:r>
            <a:endParaRPr lang="en-US" altLang="en-US" sz="4800" b="1" dirty="0"/>
          </a:p>
        </p:txBody>
      </p:sp>
      <p:sp>
        <p:nvSpPr>
          <p:cNvPr id="19" name="Rectangle 18"/>
          <p:cNvSpPr/>
          <p:nvPr/>
        </p:nvSpPr>
        <p:spPr>
          <a:xfrm>
            <a:off x="4542554" y="5041889"/>
            <a:ext cx="1540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260</a:t>
            </a:r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6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110740"/>
            <a:ext cx="12230100" cy="3762146"/>
          </a:xfrm>
          <a:prstGeom prst="rect">
            <a:avLst/>
          </a:prstGeom>
          <a:solidFill>
            <a:srgbClr val="B5D5E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34" name="文本框 7">
            <a:hlinkClick r:id="rId4" action="ppaction://hlinksldjump"/>
          </p:cNvPr>
          <p:cNvSpPr txBox="1"/>
          <p:nvPr/>
        </p:nvSpPr>
        <p:spPr>
          <a:xfrm>
            <a:off x="4919380" y="6093809"/>
            <a:ext cx="6633242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Xem</a:t>
            </a:r>
            <a:r>
              <a:rPr lang="en-US" altLang="zh-CN" sz="36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khủng</a:t>
            </a:r>
            <a:r>
              <a:rPr lang="en-US" altLang="zh-CN" sz="36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long </a:t>
            </a:r>
            <a:r>
              <a:rPr lang="en-US" altLang="zh-CN" sz="3600" b="1" dirty="0" err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trứng</a:t>
            </a:r>
            <a:r>
              <a:rPr lang="en-US" altLang="zh-CN" sz="36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990099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tím</a:t>
            </a:r>
            <a:endParaRPr lang="zh-CN" altLang="en-US" sz="3600" b="1" dirty="0">
              <a:solidFill>
                <a:srgbClr val="990099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618365" y="158863"/>
            <a:ext cx="1707269" cy="2197992"/>
            <a:chOff x="10057015" y="4505408"/>
            <a:chExt cx="1707269" cy="2197992"/>
          </a:xfrm>
        </p:grpSpPr>
        <p:pic>
          <p:nvPicPr>
            <p:cNvPr id="36" name="图片 9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27878">
              <a:off x="11340960" y="6233992"/>
              <a:ext cx="423324" cy="365967"/>
            </a:xfrm>
            <a:prstGeom prst="rect">
              <a:avLst/>
            </a:prstGeom>
          </p:spPr>
        </p:pic>
        <p:sp>
          <p:nvSpPr>
            <p:cNvPr id="37" name="Oval 13"/>
            <p:cNvSpPr/>
            <p:nvPr/>
          </p:nvSpPr>
          <p:spPr>
            <a:xfrm flipV="1">
              <a:off x="10057015" y="4505408"/>
              <a:ext cx="1613558" cy="2197992"/>
            </a:xfrm>
            <a:custGeom>
              <a:avLst/>
              <a:gdLst>
                <a:gd name="connsiteX0" fmla="*/ 0 w 1674831"/>
                <a:gd name="connsiteY0" fmla="*/ 1114878 h 2229755"/>
                <a:gd name="connsiteX1" fmla="*/ 837416 w 1674831"/>
                <a:gd name="connsiteY1" fmla="*/ 0 h 2229755"/>
                <a:gd name="connsiteX2" fmla="*/ 1674832 w 1674831"/>
                <a:gd name="connsiteY2" fmla="*/ 1114878 h 2229755"/>
                <a:gd name="connsiteX3" fmla="*/ 837416 w 1674831"/>
                <a:gd name="connsiteY3" fmla="*/ 2229756 h 2229755"/>
                <a:gd name="connsiteX4" fmla="*/ 0 w 1674831"/>
                <a:gd name="connsiteY4" fmla="*/ 1114878 h 2229755"/>
                <a:gd name="connsiteX0" fmla="*/ 0 w 1741507"/>
                <a:gd name="connsiteY0" fmla="*/ 852783 h 2236909"/>
                <a:gd name="connsiteX1" fmla="*/ 904091 w 1741507"/>
                <a:gd name="connsiteY1" fmla="*/ 4605 h 2236909"/>
                <a:gd name="connsiteX2" fmla="*/ 1741507 w 1741507"/>
                <a:gd name="connsiteY2" fmla="*/ 1119483 h 2236909"/>
                <a:gd name="connsiteX3" fmla="*/ 904091 w 1741507"/>
                <a:gd name="connsiteY3" fmla="*/ 2234361 h 2236909"/>
                <a:gd name="connsiteX4" fmla="*/ 0 w 1741507"/>
                <a:gd name="connsiteY4" fmla="*/ 852783 h 2236909"/>
                <a:gd name="connsiteX0" fmla="*/ 0 w 1789132"/>
                <a:gd name="connsiteY0" fmla="*/ 848178 h 2229756"/>
                <a:gd name="connsiteX1" fmla="*/ 904091 w 1789132"/>
                <a:gd name="connsiteY1" fmla="*/ 0 h 2229756"/>
                <a:gd name="connsiteX2" fmla="*/ 1789132 w 1789132"/>
                <a:gd name="connsiteY2" fmla="*/ 848178 h 2229756"/>
                <a:gd name="connsiteX3" fmla="*/ 904091 w 1789132"/>
                <a:gd name="connsiteY3" fmla="*/ 2229756 h 2229756"/>
                <a:gd name="connsiteX4" fmla="*/ 0 w 1789132"/>
                <a:gd name="connsiteY4" fmla="*/ 848178 h 2229756"/>
                <a:gd name="connsiteX0" fmla="*/ 0 w 1789132"/>
                <a:gd name="connsiteY0" fmla="*/ 1027506 h 2233004"/>
                <a:gd name="connsiteX1" fmla="*/ 904091 w 1789132"/>
                <a:gd name="connsiteY1" fmla="*/ 2233 h 2233004"/>
                <a:gd name="connsiteX2" fmla="*/ 1789132 w 1789132"/>
                <a:gd name="connsiteY2" fmla="*/ 850411 h 2233004"/>
                <a:gd name="connsiteX3" fmla="*/ 904091 w 1789132"/>
                <a:gd name="connsiteY3" fmla="*/ 2231989 h 2233004"/>
                <a:gd name="connsiteX4" fmla="*/ 0 w 1789132"/>
                <a:gd name="connsiteY4" fmla="*/ 1027506 h 2233004"/>
                <a:gd name="connsiteX0" fmla="*/ 0 w 1789132"/>
                <a:gd name="connsiteY0" fmla="*/ 1025283 h 2229773"/>
                <a:gd name="connsiteX1" fmla="*/ 904091 w 1789132"/>
                <a:gd name="connsiteY1" fmla="*/ 10 h 2229773"/>
                <a:gd name="connsiteX2" fmla="*/ 1789132 w 1789132"/>
                <a:gd name="connsiteY2" fmla="*/ 1011660 h 2229773"/>
                <a:gd name="connsiteX3" fmla="*/ 904091 w 1789132"/>
                <a:gd name="connsiteY3" fmla="*/ 2229766 h 2229773"/>
                <a:gd name="connsiteX4" fmla="*/ 0 w 1789132"/>
                <a:gd name="connsiteY4" fmla="*/ 1025283 h 222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32" h="2229773">
                  <a:moveTo>
                    <a:pt x="0" y="1025283"/>
                  </a:moveTo>
                  <a:cubicBezTo>
                    <a:pt x="0" y="409553"/>
                    <a:pt x="605902" y="2281"/>
                    <a:pt x="904091" y="10"/>
                  </a:cubicBezTo>
                  <a:cubicBezTo>
                    <a:pt x="1202280" y="-2261"/>
                    <a:pt x="1789132" y="395930"/>
                    <a:pt x="1789132" y="1011660"/>
                  </a:cubicBezTo>
                  <a:cubicBezTo>
                    <a:pt x="1789132" y="1627390"/>
                    <a:pt x="1202280" y="2227495"/>
                    <a:pt x="904091" y="2229766"/>
                  </a:cubicBezTo>
                  <a:cubicBezTo>
                    <a:pt x="605902" y="2232037"/>
                    <a:pt x="0" y="1641013"/>
                    <a:pt x="0" y="1025283"/>
                  </a:cubicBez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0099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flipV="1">
              <a:off x="10241068" y="4778023"/>
              <a:ext cx="1314593" cy="1687958"/>
              <a:chOff x="10241068" y="4778023"/>
              <a:chExt cx="1314593" cy="1687958"/>
            </a:xfrm>
          </p:grpSpPr>
          <p:sp>
            <p:nvSpPr>
              <p:cNvPr id="39" name="Oval 38"/>
              <p:cNvSpPr/>
              <p:nvPr/>
            </p:nvSpPr>
            <p:spPr>
              <a:xfrm flipV="1">
                <a:off x="10480487" y="4778023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flipV="1">
                <a:off x="11339464" y="5185481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 flipV="1">
                <a:off x="10241068" y="5345628"/>
                <a:ext cx="494858" cy="514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flipV="1">
                <a:off x="10869276" y="5964507"/>
                <a:ext cx="445265" cy="50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flipV="1">
                <a:off x="10801898" y="5405660"/>
                <a:ext cx="216197" cy="2434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90099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828799" y="2340797"/>
            <a:ext cx="3122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smtClean="0">
                <a:solidFill>
                  <a:srgbClr val="991777"/>
                </a:solidFill>
              </a:rPr>
              <a:t>5 </a:t>
            </a:r>
            <a:r>
              <a:rPr lang="en-US" altLang="en-US" sz="4800" b="1" dirty="0">
                <a:solidFill>
                  <a:srgbClr val="991777"/>
                </a:solidFill>
              </a:rPr>
              <a:t>x </a:t>
            </a:r>
            <a:r>
              <a:rPr lang="en-US" altLang="en-US" sz="4800" b="1" dirty="0" smtClean="0">
                <a:solidFill>
                  <a:srgbClr val="991777"/>
                </a:solidFill>
              </a:rPr>
              <a:t>9 </a:t>
            </a:r>
            <a:r>
              <a:rPr lang="en-US" altLang="en-US" sz="4800" b="1" dirty="0">
                <a:solidFill>
                  <a:srgbClr val="991777"/>
                </a:solidFill>
              </a:rPr>
              <a:t>x </a:t>
            </a:r>
            <a:r>
              <a:rPr lang="en-US" altLang="en-US" sz="4800" b="1" dirty="0" smtClean="0">
                <a:solidFill>
                  <a:srgbClr val="991777"/>
                </a:solidFill>
              </a:rPr>
              <a:t>3 x 2 </a:t>
            </a:r>
            <a:endParaRPr lang="en-US" altLang="en-US" sz="4800" b="1" dirty="0">
              <a:solidFill>
                <a:srgbClr val="991777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2554" y="3287110"/>
            <a:ext cx="4614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(5 </a:t>
            </a:r>
            <a:r>
              <a:rPr lang="en-US" altLang="en-US" sz="4800" b="1" dirty="0"/>
              <a:t>x </a:t>
            </a:r>
            <a:r>
              <a:rPr lang="en-US" altLang="en-US" sz="4800" b="1" dirty="0" smtClean="0"/>
              <a:t>2) </a:t>
            </a:r>
            <a:r>
              <a:rPr lang="en-US" altLang="en-US" sz="4800" b="1" dirty="0"/>
              <a:t>x </a:t>
            </a:r>
            <a:r>
              <a:rPr lang="en-US" altLang="en-US" sz="4800" b="1" dirty="0" smtClean="0"/>
              <a:t>(9 x 3) </a:t>
            </a:r>
            <a:endParaRPr lang="en-US" altLang="en-US" sz="4800" b="1" dirty="0"/>
          </a:p>
        </p:txBody>
      </p:sp>
      <p:sp>
        <p:nvSpPr>
          <p:cNvPr id="19" name="Rectangle 18"/>
          <p:cNvSpPr/>
          <p:nvPr/>
        </p:nvSpPr>
        <p:spPr>
          <a:xfrm>
            <a:off x="4542554" y="4139978"/>
            <a:ext cx="250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10 x </a:t>
            </a:r>
            <a:r>
              <a:rPr lang="en-US" altLang="en-US" sz="4800" b="1" dirty="0" smtClean="0"/>
              <a:t>27 </a:t>
            </a:r>
            <a:endParaRPr lang="en-US" alt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4542554" y="5041889"/>
            <a:ext cx="1540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/>
              <a:t>= </a:t>
            </a:r>
            <a:r>
              <a:rPr lang="en-US" altLang="en-US" sz="4800" b="1" dirty="0" smtClean="0"/>
              <a:t>270</a:t>
            </a:r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35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243B1F6-055A-4F5D-83C6-F4F2BDFC5C37}"/>
              </a:ext>
            </a:extLst>
          </p:cNvPr>
          <p:cNvGrpSpPr/>
          <p:nvPr/>
        </p:nvGrpSpPr>
        <p:grpSpPr>
          <a:xfrm>
            <a:off x="1587" y="1250767"/>
            <a:ext cx="12190413" cy="800319"/>
            <a:chOff x="0" y="575994"/>
            <a:chExt cx="12190413" cy="80031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E4447D-66B5-4A9F-A5E2-26C327D8BC73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559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93DB-028A-4D7B-A388-45BBF264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111" y="575994"/>
              <a:ext cx="40401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300" b="1" spc="300" dirty="0">
                <a:solidFill>
                  <a:srgbClr val="559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5097" y="-14307"/>
            <a:ext cx="1138339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Bài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2: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8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phòng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.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Mỗi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phòng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15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bộ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bàn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ghế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, </a:t>
            </a:r>
          </a:p>
          <a:p>
            <a:pPr algn="ctr"/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mỗi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bộ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bàn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ghế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2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sinh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đang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ngồi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.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Hỏi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tất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cả</a:t>
            </a:r>
            <a:endParaRPr lang="en-US" altLang="zh-CN" sz="3600" dirty="0" smtClean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  <a:p>
            <a:pPr algn="ctr"/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bao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nhiêu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sinh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đang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ngồi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học</a:t>
            </a:r>
            <a:r>
              <a:rPr lang="en-US" altLang="zh-CN" sz="36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?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83541" y="779929"/>
            <a:ext cx="22456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34718" y="753035"/>
            <a:ext cx="2702858" cy="268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87014" y="1326385"/>
            <a:ext cx="5809129" cy="259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ớp Học Sinh Hoạt Hình Hình ảnh | Định dạng hình ảnh PSD 401475397| 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16" b="96047" l="1628" r="96395">
                        <a14:foregroundMark x1="15116" y1="15930" x2="27442" y2="17674"/>
                        <a14:foregroundMark x1="31163" y1="24535" x2="28140" y2="34186"/>
                        <a14:foregroundMark x1="8953" y1="25233" x2="16860" y2="39302"/>
                        <a14:foregroundMark x1="10930" y1="31047" x2="15465" y2="42442"/>
                        <a14:foregroundMark x1="25698" y1="37674" x2="30814" y2="33140"/>
                        <a14:foregroundMark x1="27093" y1="35930" x2="35000" y2="38953"/>
                        <a14:foregroundMark x1="30814" y1="40698" x2="33953" y2="41395"/>
                        <a14:foregroundMark x1="14767" y1="40000" x2="8256" y2="42791"/>
                        <a14:foregroundMark x1="50116" y1="36279" x2="50116" y2="36279"/>
                        <a14:foregroundMark x1="41860" y1="44535" x2="58605" y2="42442"/>
                        <a14:foregroundMark x1="48372" y1="62791" x2="35349" y2="70000"/>
                        <a14:foregroundMark x1="46628" y1="78953" x2="46977" y2="85116"/>
                        <a14:foregroundMark x1="51744" y1="81279" x2="54884" y2="85116"/>
                        <a14:foregroundMark x1="17093" y1="56512" x2="24302" y2="58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71140"/>
            <a:ext cx="3921123" cy="39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237532" y="2081564"/>
            <a:ext cx="1895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 smtClean="0">
                <a:solidFill>
                  <a:schemeClr val="accent1">
                    <a:lumMod val="50000"/>
                  </a:schemeClr>
                </a:solidFill>
              </a:rPr>
              <a:t>Bài</a:t>
            </a:r>
            <a:r>
              <a:rPr lang="en-US" altLang="en-US" sz="4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accent1">
                    <a:lumMod val="50000"/>
                  </a:schemeClr>
                </a:solidFill>
              </a:rPr>
              <a:t>giải</a:t>
            </a:r>
            <a:endParaRPr lang="en-US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03592" y="3265377"/>
            <a:ext cx="8281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 smtClean="0">
                <a:latin typeface="HP001 4 hàng" panose="020B0603050302020204" pitchFamily="34" charset="0"/>
              </a:rPr>
              <a:t>Có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số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học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sinh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đang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ngồi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học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là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:</a:t>
            </a:r>
            <a:endParaRPr lang="en-US" alt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16286" y="4126852"/>
            <a:ext cx="8281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latin typeface="HP001 4 hàng" panose="020B0603050302020204" pitchFamily="34" charset="0"/>
              </a:rPr>
              <a:t>15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2 </a:t>
            </a:r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8 = 240 (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học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sinh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)</a:t>
            </a:r>
            <a:endParaRPr lang="en-US" alt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3038" y="4999618"/>
            <a:ext cx="8281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 smtClean="0">
                <a:latin typeface="HP001 4 hàng" panose="020B0603050302020204" pitchFamily="34" charset="0"/>
              </a:rPr>
              <a:t>Đáp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số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: 240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học</a:t>
            </a:r>
            <a:r>
              <a:rPr lang="en-US" altLang="en-US" sz="4400" b="1" dirty="0" smtClean="0"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 smtClean="0">
                <a:latin typeface="HP001 4 hàng" panose="020B0603050302020204" pitchFamily="34" charset="0"/>
              </a:rPr>
              <a:t>sinh</a:t>
            </a:r>
            <a:endParaRPr lang="en-US" alt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3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355" y="1097276"/>
            <a:ext cx="5140989" cy="5649989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760258" y="1371600"/>
            <a:ext cx="6145306" cy="2689412"/>
          </a:xfrm>
          <a:prstGeom prst="cloudCallout">
            <a:avLst>
              <a:gd name="adj1" fmla="val -69192"/>
              <a:gd name="adj2" fmla="val 50500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5648515" y="2069507"/>
            <a:ext cx="4381328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  <a:endParaRPr lang="en-US" altLang="zh-CN" sz="63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051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3B3617F-F880-4907-94E8-3D2832B7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8FF82BC-92A7-468B-A26C-FD51DBD08CAC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Shape 18">
            <a:extLst>
              <a:ext uri="{FF2B5EF4-FFF2-40B4-BE49-F238E27FC236}">
                <a16:creationId xmlns:a16="http://schemas.microsoft.com/office/drawing/2014/main" id="{C45FFE57-D603-4071-8A9C-A95EF60DBF46}"/>
              </a:ext>
            </a:extLst>
          </p:cNvPr>
          <p:cNvSpPr/>
          <p:nvPr/>
        </p:nvSpPr>
        <p:spPr>
          <a:xfrm>
            <a:off x="2407024" y="1424216"/>
            <a:ext cx="7906870" cy="2811608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415F0C-CB76-4477-A4CF-7E9668BF1542}"/>
              </a:ext>
            </a:extLst>
          </p:cNvPr>
          <p:cNvSpPr txBox="1">
            <a:spLocks/>
          </p:cNvSpPr>
          <p:nvPr/>
        </p:nvSpPr>
        <p:spPr>
          <a:xfrm>
            <a:off x="2407024" y="2575362"/>
            <a:ext cx="7570693" cy="509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500" spc="600" dirty="0" smtClean="0">
                <a:solidFill>
                  <a:schemeClr val="bg1"/>
                </a:solidFill>
                <a:latin typeface="Matura MT Script Capitals" panose="03020802060602070202" pitchFamily="66" charset="0"/>
                <a:ea typeface="微软雅黑" panose="020B0503020204020204" pitchFamily="34" charset="-122"/>
                <a:cs typeface="Open Sans" panose="020B0606030504020204" pitchFamily="34" charset="0"/>
              </a:rPr>
              <a:t>Good Bye</a:t>
            </a:r>
            <a:endParaRPr lang="id-ID" sz="11500" spc="600" dirty="0">
              <a:solidFill>
                <a:schemeClr val="bg1"/>
              </a:solidFill>
              <a:latin typeface="Matura MT Script Capitals" panose="03020802060602070202" pitchFamily="66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7321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589" y="2006770"/>
            <a:ext cx="4252546" cy="48512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181432" y="112094"/>
            <a:ext cx="3752950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</a:t>
            </a:r>
            <a:r>
              <a:rPr lang="en-US" altLang="zh-CN" sz="63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63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động</a:t>
            </a:r>
            <a:endParaRPr lang="en-US" altLang="zh-CN" sz="63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413" y="1360439"/>
            <a:ext cx="1157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</a:rPr>
              <a:t> 10, 100, 1000,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……</a:t>
            </a:r>
            <a:r>
              <a:rPr lang="en-US" altLang="en-US" sz="3200" b="1" dirty="0">
                <a:solidFill>
                  <a:srgbClr val="0000CC"/>
                </a:solidFill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</a:rPr>
              <a:t>chỉ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3200" b="1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2836392" y="2273514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1050" y="2152107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836392" y="3568218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1050" y="344681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36392" y="4920078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050" y="479867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42385" y="2180346"/>
            <a:ext cx="7867467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41133" y="2352162"/>
            <a:ext cx="7768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/>
              <a:t>Viết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thêm</a:t>
            </a:r>
            <a:r>
              <a:rPr lang="en-US" altLang="en-US" sz="2800" dirty="0"/>
              <a:t> 1, 2, 3,</a:t>
            </a:r>
            <a:r>
              <a:rPr lang="en-US" altLang="en-US" sz="2800" dirty="0">
                <a:cs typeface="Times New Roman" panose="02020603050405020304" pitchFamily="18" charset="0"/>
              </a:rPr>
              <a:t>…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0 </a:t>
            </a:r>
            <a:r>
              <a:rPr lang="en-US" altLang="en-US" sz="2800" dirty="0" err="1"/>
              <a:t>v</a:t>
            </a:r>
            <a:r>
              <a:rPr lang="en-US" altLang="en-US" sz="2800" dirty="0" err="1">
                <a:cs typeface="Times New Roman" panose="02020603050405020304" pitchFamily="18" charset="0"/>
              </a:rPr>
              <a:t>à</a:t>
            </a:r>
            <a:r>
              <a:rPr lang="en-US" altLang="en-US" sz="2800" dirty="0" err="1"/>
              <a:t>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đó</a:t>
            </a:r>
            <a:r>
              <a:rPr lang="en-US" altLang="en-US" sz="2800" dirty="0" smtClean="0"/>
              <a:t>.</a:t>
            </a:r>
            <a:endParaRPr lang="en-US" sz="2800" dirty="0"/>
          </a:p>
        </p:txBody>
      </p:sp>
      <p:sp>
        <p:nvSpPr>
          <p:cNvPr id="17" name="Rounded Rectangle 16"/>
          <p:cNvSpPr/>
          <p:nvPr/>
        </p:nvSpPr>
        <p:spPr>
          <a:xfrm>
            <a:off x="3885791" y="3510240"/>
            <a:ext cx="7924062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27943" y="3710019"/>
            <a:ext cx="8053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/>
              <a:t>Viết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thêm</a:t>
            </a:r>
            <a:r>
              <a:rPr lang="en-US" altLang="en-US" sz="2800" dirty="0"/>
              <a:t> 1, 2, 3,</a:t>
            </a:r>
            <a:r>
              <a:rPr lang="en-US" altLang="en-US" sz="2800" dirty="0">
                <a:cs typeface="Times New Roman" panose="02020603050405020304" pitchFamily="18" charset="0"/>
              </a:rPr>
              <a:t>…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0 </a:t>
            </a:r>
            <a:r>
              <a:rPr lang="en-US" altLang="en-US" sz="2800" dirty="0" err="1"/>
              <a:t>v</a:t>
            </a:r>
            <a:r>
              <a:rPr lang="en-US" altLang="en-US" sz="2800" dirty="0" err="1">
                <a:cs typeface="Times New Roman" panose="02020603050405020304" pitchFamily="18" charset="0"/>
              </a:rPr>
              <a:t>à</a:t>
            </a:r>
            <a:r>
              <a:rPr lang="en-US" altLang="en-US" sz="2800" dirty="0" err="1"/>
              <a:t>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phải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đó</a:t>
            </a:r>
            <a:r>
              <a:rPr lang="en-US" altLang="en-US" sz="2800" dirty="0"/>
              <a:t>.</a:t>
            </a:r>
            <a:endParaRPr lang="en-US" sz="2800" dirty="0"/>
          </a:p>
        </p:txBody>
      </p:sp>
      <p:sp>
        <p:nvSpPr>
          <p:cNvPr id="19" name="Rounded Rectangle 18"/>
          <p:cNvSpPr/>
          <p:nvPr/>
        </p:nvSpPr>
        <p:spPr>
          <a:xfrm>
            <a:off x="3885791" y="4853445"/>
            <a:ext cx="7924062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7943" y="5053224"/>
            <a:ext cx="8053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/>
              <a:t>Giữ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nguyên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đó</a:t>
            </a:r>
            <a:r>
              <a:rPr lang="en-US" altLang="en-US" sz="2800" dirty="0" smtClean="0"/>
              <a:t>.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96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0E4447D-66B5-4A9F-A5E2-26C327D8BC73}"/>
              </a:ext>
            </a:extLst>
          </p:cNvPr>
          <p:cNvSpPr/>
          <p:nvPr/>
        </p:nvSpPr>
        <p:spPr>
          <a:xfrm flipV="1">
            <a:off x="0" y="1097276"/>
            <a:ext cx="12190413" cy="45719"/>
          </a:xfrm>
          <a:prstGeom prst="rect">
            <a:avLst/>
          </a:prstGeom>
          <a:solidFill>
            <a:srgbClr val="559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589" y="2006770"/>
            <a:ext cx="4252546" cy="48512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181432" y="112094"/>
            <a:ext cx="3752950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</a:t>
            </a:r>
            <a:r>
              <a:rPr lang="en-US" altLang="zh-CN" sz="63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 </a:t>
            </a:r>
            <a:r>
              <a:rPr lang="en-US" altLang="zh-CN" sz="63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động</a:t>
            </a:r>
            <a:endParaRPr lang="en-US" altLang="zh-CN" sz="63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文中宋" panose="0201060004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413" y="1360439"/>
            <a:ext cx="1157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CC"/>
                </a:solidFill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CC"/>
                </a:solidFill>
              </a:rPr>
              <a:t>chia </a:t>
            </a:r>
            <a:r>
              <a:rPr lang="en-US" altLang="en-US" sz="3200" b="1" dirty="0" err="1">
                <a:solidFill>
                  <a:srgbClr val="0000CC"/>
                </a:solidFill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</a:rPr>
              <a:t> 10, 100, 1000,</a:t>
            </a:r>
            <a:r>
              <a:rPr lang="en-US" altLang="en-US" sz="3200" b="1" dirty="0">
                <a:solidFill>
                  <a:srgbClr val="0000CC"/>
                </a:solidFill>
                <a:cs typeface="Times New Roman" panose="02020603050405020304" pitchFamily="18" charset="0"/>
              </a:rPr>
              <a:t>……</a:t>
            </a:r>
            <a:r>
              <a:rPr lang="en-US" altLang="en-US" sz="3200" b="1" dirty="0">
                <a:solidFill>
                  <a:srgbClr val="0000CC"/>
                </a:solidFill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</a:rPr>
              <a:t>chỉ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</a:rPr>
              <a:t>việc</a:t>
            </a:r>
            <a:r>
              <a:rPr lang="en-US" altLang="en-US" sz="3200" b="1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2836392" y="2273514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1050" y="2152107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836392" y="3568218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1050" y="344681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36392" y="4920078"/>
            <a:ext cx="954741" cy="8068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050" y="479867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42385" y="2180346"/>
            <a:ext cx="7867467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41133" y="2352162"/>
            <a:ext cx="7768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/>
              <a:t>Giữ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nguyên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đó</a:t>
            </a:r>
            <a:r>
              <a:rPr lang="en-US" altLang="en-US" sz="2800" dirty="0" smtClean="0"/>
              <a:t>.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85791" y="3510240"/>
            <a:ext cx="7924062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27943" y="3710019"/>
            <a:ext cx="8053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 smtClean="0"/>
              <a:t>Bỏ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bớt</a:t>
            </a:r>
            <a:r>
              <a:rPr lang="en-US" altLang="en-US" sz="2800" dirty="0" smtClean="0"/>
              <a:t> 1</a:t>
            </a:r>
            <a:r>
              <a:rPr lang="en-US" altLang="en-US" sz="2800" dirty="0"/>
              <a:t>, 2, 3,</a:t>
            </a:r>
            <a:r>
              <a:rPr lang="en-US" altLang="en-US" sz="2800" dirty="0">
                <a:cs typeface="Times New Roman" panose="02020603050405020304" pitchFamily="18" charset="0"/>
              </a:rPr>
              <a:t>…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0 </a:t>
            </a:r>
            <a:r>
              <a:rPr lang="en-US" altLang="en-US" sz="2800" dirty="0" err="1" smtClean="0"/>
              <a:t>phía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bên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trái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đó</a:t>
            </a:r>
            <a:r>
              <a:rPr lang="en-US" altLang="en-US" sz="2800" dirty="0"/>
              <a:t>.</a:t>
            </a:r>
            <a:endParaRPr lang="en-US" sz="2800" dirty="0"/>
          </a:p>
        </p:txBody>
      </p:sp>
      <p:sp>
        <p:nvSpPr>
          <p:cNvPr id="19" name="Rounded Rectangle 18"/>
          <p:cNvSpPr/>
          <p:nvPr/>
        </p:nvSpPr>
        <p:spPr>
          <a:xfrm>
            <a:off x="3885791" y="4853445"/>
            <a:ext cx="7924062" cy="99412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27943" y="5053224"/>
            <a:ext cx="8053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 smtClean="0"/>
              <a:t>Bỏ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bớt</a:t>
            </a:r>
            <a:r>
              <a:rPr lang="en-US" altLang="en-US" sz="2800" dirty="0" smtClean="0"/>
              <a:t> 1</a:t>
            </a:r>
            <a:r>
              <a:rPr lang="en-US" altLang="en-US" sz="2800" dirty="0"/>
              <a:t>, 2, 3,</a:t>
            </a:r>
            <a:r>
              <a:rPr lang="en-US" altLang="en-US" sz="2800" dirty="0">
                <a:cs typeface="Times New Roman" panose="02020603050405020304" pitchFamily="18" charset="0"/>
              </a:rPr>
              <a:t>…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chữ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0 </a:t>
            </a:r>
            <a:r>
              <a:rPr lang="en-US" altLang="en-US" sz="2800" dirty="0" err="1" smtClean="0"/>
              <a:t>phía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bên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phải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đó</a:t>
            </a:r>
            <a:r>
              <a:rPr lang="en-US" altLang="en-U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2326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6C0DD201-FD0B-4F5B-AC72-C1506A6D9DA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8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73860" y="-34132"/>
            <a:ext cx="9174170" cy="5002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9BD91E-C71B-4E3E-AD09-1EE4E1B0BC8E}"/>
              </a:ext>
            </a:extLst>
          </p:cNvPr>
          <p:cNvSpPr txBox="1"/>
          <p:nvPr/>
        </p:nvSpPr>
        <p:spPr>
          <a:xfrm>
            <a:off x="3244054" y="673380"/>
            <a:ext cx="75348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6BCBFC"/>
                </a:solidFill>
                <a:latin typeface="UVN Binh Duong" pitchFamily="2" charset="0"/>
                <a:cs typeface="Times New Roman" panose="02020603050405020304" pitchFamily="18" charset="0"/>
              </a:rPr>
              <a:t>TÍNH CHẤT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6BCBFC"/>
                </a:solidFill>
                <a:latin typeface="UVN Binh Duo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smtClean="0">
                <a:solidFill>
                  <a:srgbClr val="6BCBFC"/>
                </a:solidFill>
                <a:latin typeface="UVN Binh Duong" pitchFamily="2" charset="0"/>
                <a:cs typeface="Times New Roman" panose="02020603050405020304" pitchFamily="18" charset="0"/>
              </a:rPr>
              <a:t>KẾT HỢP CỦA </a:t>
            </a:r>
            <a:r>
              <a:rPr lang="en-US" altLang="en-US" sz="6600" b="1" dirty="0">
                <a:solidFill>
                  <a:srgbClr val="6BCBFC"/>
                </a:solidFill>
                <a:latin typeface="UVN Binh Duong" pitchFamily="2" charset="0"/>
                <a:cs typeface="Times New Roman" panose="02020603050405020304" pitchFamily="18" charset="0"/>
              </a:rPr>
              <a:t>PHÉP NHÂN</a:t>
            </a:r>
            <a:endParaRPr lang="en-US" altLang="en-US" sz="4800" dirty="0">
              <a:solidFill>
                <a:srgbClr val="6BCBFC"/>
              </a:solidFill>
              <a:latin typeface="UVN Binh Duong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9BD91E-C71B-4E3E-AD09-1EE4E1B0BC8E}"/>
              </a:ext>
            </a:extLst>
          </p:cNvPr>
          <p:cNvSpPr txBox="1"/>
          <p:nvPr/>
        </p:nvSpPr>
        <p:spPr>
          <a:xfrm>
            <a:off x="3193236" y="673379"/>
            <a:ext cx="75348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5">
                    <a:lumMod val="50000"/>
                  </a:schemeClr>
                </a:solidFill>
                <a:latin typeface="UVN Binh Duong" pitchFamily="2" charset="0"/>
                <a:cs typeface="Times New Roman" panose="02020603050405020304" pitchFamily="18" charset="0"/>
              </a:rPr>
              <a:t>TÍNH CHẤT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5">
                    <a:lumMod val="50000"/>
                  </a:schemeClr>
                </a:solidFill>
                <a:latin typeface="UVN Binh Duo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smtClean="0">
                <a:solidFill>
                  <a:schemeClr val="accent5">
                    <a:lumMod val="50000"/>
                  </a:schemeClr>
                </a:solidFill>
                <a:latin typeface="UVN Binh Duong" pitchFamily="2" charset="0"/>
                <a:cs typeface="Times New Roman" panose="02020603050405020304" pitchFamily="18" charset="0"/>
              </a:rPr>
              <a:t>KẾT HỢP CỦA </a:t>
            </a:r>
            <a:r>
              <a:rPr lang="en-US" altLang="en-US" sz="6600" b="1" dirty="0">
                <a:solidFill>
                  <a:schemeClr val="accent5">
                    <a:lumMod val="50000"/>
                  </a:schemeClr>
                </a:solidFill>
                <a:latin typeface="UVN Binh Duong" pitchFamily="2" charset="0"/>
                <a:cs typeface="Times New Roman" panose="02020603050405020304" pitchFamily="18" charset="0"/>
              </a:rPr>
              <a:t>PHÉP NHÂN</a:t>
            </a:r>
            <a:endParaRPr lang="en-US" altLang="en-US" sz="4800" dirty="0">
              <a:solidFill>
                <a:schemeClr val="accent5">
                  <a:lumMod val="50000"/>
                </a:schemeClr>
              </a:solidFill>
              <a:latin typeface="UVN Binh Du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0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8A888E-A374-4CD4-94AE-D097E220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446119B-E844-4326-AABC-1E26B28DED56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E8730A2-0E6E-4159-98DD-545DAB72A7F9}"/>
              </a:ext>
            </a:extLst>
          </p:cNvPr>
          <p:cNvSpPr/>
          <p:nvPr/>
        </p:nvSpPr>
        <p:spPr>
          <a:xfrm rot="16200000">
            <a:off x="5691818" y="-3401845"/>
            <a:ext cx="956686" cy="880033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CN" altLang="en-US" sz="4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1769993" y="724750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9">
            <a:extLst>
              <a:ext uri="{FF2B5EF4-FFF2-40B4-BE49-F238E27FC236}">
                <a16:creationId xmlns:a16="http://schemas.microsoft.com/office/drawing/2014/main" id="{6BA9C17F-2C07-4E4C-975D-BE4B83EAB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9414" y="1169318"/>
            <a:ext cx="3957824" cy="3332642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7E66BAA2-0A0B-439D-B89D-627211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8217892" y="1169318"/>
            <a:ext cx="3957824" cy="33326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F14F82-F4D6-4B35-B8C6-01F3CCA4E559}"/>
              </a:ext>
            </a:extLst>
          </p:cNvPr>
          <p:cNvGrpSpPr/>
          <p:nvPr/>
        </p:nvGrpSpPr>
        <p:grpSpPr>
          <a:xfrm>
            <a:off x="2164977" y="2084117"/>
            <a:ext cx="7839636" cy="4139302"/>
            <a:chOff x="3239607" y="2983788"/>
            <a:chExt cx="6821071" cy="413930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8ECF81-0E1B-45F2-9B22-AA37C429B803}"/>
                </a:ext>
              </a:extLst>
            </p:cNvPr>
            <p:cNvGrpSpPr/>
            <p:nvPr/>
          </p:nvGrpSpPr>
          <p:grpSpPr>
            <a:xfrm>
              <a:off x="3239607" y="2983788"/>
              <a:ext cx="6821071" cy="4139302"/>
              <a:chOff x="3239607" y="2983788"/>
              <a:chExt cx="6821071" cy="413930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24BA44E-FEFB-4A8B-A4DF-D33D89BA3BC8}"/>
                  </a:ext>
                </a:extLst>
              </p:cNvPr>
              <p:cNvGrpSpPr/>
              <p:nvPr/>
            </p:nvGrpSpPr>
            <p:grpSpPr>
              <a:xfrm>
                <a:off x="3239607" y="2983788"/>
                <a:ext cx="6821071" cy="4139302"/>
                <a:chOff x="3188939" y="3192025"/>
                <a:chExt cx="6821071" cy="3908871"/>
              </a:xfrm>
            </p:grpSpPr>
            <p:pic>
              <p:nvPicPr>
                <p:cNvPr id="4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6821071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4456938" y="4889397"/>
                  <a:ext cx="4653322" cy="1249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4000" b="1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 x 3) x 4 </a:t>
                  </a:r>
                  <a:r>
                    <a:rPr lang="en-US" altLang="en-US" sz="4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4000" b="1" dirty="0">
                      <a:solidFill>
                        <a:schemeClr val="accent5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x (3 x 4) </a:t>
                  </a:r>
                  <a:endParaRPr lang="en-US" sz="40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4000" dirty="0"/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6065517" y="3797438"/>
                <a:ext cx="16935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5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5400" dirty="0"/>
              </a:p>
            </p:txBody>
          </p:sp>
        </p:grpSp>
        <p:pic>
          <p:nvPicPr>
            <p:cNvPr id="39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356298" y="3857891"/>
              <a:ext cx="781359" cy="802423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459049" y="2072910"/>
            <a:ext cx="316327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x 3) x 4 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247031" y="2939998"/>
            <a:ext cx="357617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800" b="1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4800" b="1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8495538" y="1990202"/>
            <a:ext cx="316327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alt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8326118" y="2913532"/>
            <a:ext cx="409493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4800" b="1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4800" b="1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3B3617F-F880-4907-94E8-3D2832B7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88" y="-324985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8FF82BC-92A7-468B-A26C-FD51DBD08CAC}"/>
              </a:ext>
            </a:extLst>
          </p:cNvPr>
          <p:cNvSpPr/>
          <p:nvPr/>
        </p:nvSpPr>
        <p:spPr>
          <a:xfrm>
            <a:off x="353218" y="-153488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87" y="-153488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en-US" sz="3600" b="1" cap="none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cap="none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cap="none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 </a:t>
            </a:r>
            <a:r>
              <a:rPr lang="en-US" sz="3600" b="1" cap="none" dirty="0" smtClean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73382"/>
              </p:ext>
            </p:extLst>
          </p:nvPr>
        </p:nvGraphicFramePr>
        <p:xfrm>
          <a:off x="-3176" y="135022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b) 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(b 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 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16552" y="2348630"/>
            <a:ext cx="2973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(3 x 4) x 5 = 60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06979" y="2320589"/>
            <a:ext cx="2973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(3 x 4) x 5 = 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16552" y="3336836"/>
            <a:ext cx="2973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(5 x 2) x 3 = 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41512" y="3282058"/>
            <a:ext cx="3087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5 x (2 x 3) = 30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16552" y="4608612"/>
            <a:ext cx="2973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(4 x 6) x 2 = 48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06979" y="4608611"/>
            <a:ext cx="2973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4 x (6 x 2) = 48</a:t>
            </a:r>
          </a:p>
        </p:txBody>
      </p:sp>
      <p:sp>
        <p:nvSpPr>
          <p:cNvPr id="3" name="Oval 2"/>
          <p:cNvSpPr/>
          <p:nvPr/>
        </p:nvSpPr>
        <p:spPr>
          <a:xfrm>
            <a:off x="5342709" y="2348630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233931" y="2348630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41914" y="3288430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233136" y="3288430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41914" y="4582012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33136" y="4582012"/>
            <a:ext cx="647733" cy="556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2" grpId="0"/>
      <p:bldP spid="18" grpId="0"/>
      <p:bldP spid="19" grpId="0"/>
      <p:bldP spid="20" grpId="0"/>
      <p:bldP spid="21" grpId="0"/>
      <p:bldP spid="22" grpId="0"/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3B3617F-F880-4907-94E8-3D2832B7A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8FF82BC-92A7-468B-A26C-FD51DBD08CAC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Shape 18">
            <a:extLst>
              <a:ext uri="{FF2B5EF4-FFF2-40B4-BE49-F238E27FC236}">
                <a16:creationId xmlns:a16="http://schemas.microsoft.com/office/drawing/2014/main" id="{C45FFE57-D603-4071-8A9C-A95EF60DBF46}"/>
              </a:ext>
            </a:extLst>
          </p:cNvPr>
          <p:cNvSpPr/>
          <p:nvPr/>
        </p:nvSpPr>
        <p:spPr>
          <a:xfrm>
            <a:off x="3958046" y="455800"/>
            <a:ext cx="4820194" cy="875252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rgbClr val="5DA2B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415F0C-CB76-4477-A4CF-7E9668BF1542}"/>
              </a:ext>
            </a:extLst>
          </p:cNvPr>
          <p:cNvSpPr txBox="1">
            <a:spLocks/>
          </p:cNvSpPr>
          <p:nvPr/>
        </p:nvSpPr>
        <p:spPr>
          <a:xfrm>
            <a:off x="4258491" y="664370"/>
            <a:ext cx="4062549" cy="509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spc="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sz="6600" b="1" spc="6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600" b="1" spc="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endParaRPr lang="id-ID" sz="6600" b="1" spc="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743" y="1951203"/>
            <a:ext cx="11546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(a </a:t>
            </a:r>
            <a:r>
              <a:rPr lang="en-US" sz="3600" dirty="0" smtClean="0"/>
              <a:t>x </a:t>
            </a:r>
            <a:r>
              <a:rPr lang="en-US" sz="3600" dirty="0"/>
              <a:t>b) </a:t>
            </a:r>
            <a:r>
              <a:rPr lang="en-US" sz="3600" dirty="0" smtClean="0"/>
              <a:t>x </a:t>
            </a:r>
            <a:r>
              <a:rPr lang="en-US" sz="3600" dirty="0"/>
              <a:t>c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a </a:t>
            </a:r>
            <a:r>
              <a:rPr lang="en-US" sz="3600" dirty="0" smtClean="0"/>
              <a:t>x </a:t>
            </a:r>
            <a:r>
              <a:rPr lang="en-US" sz="3600" dirty="0"/>
              <a:t>(b </a:t>
            </a:r>
            <a:r>
              <a:rPr lang="en-US" sz="3600" dirty="0" smtClean="0"/>
              <a:t>x </a:t>
            </a:r>
            <a:r>
              <a:rPr lang="en-US" sz="3600" dirty="0"/>
              <a:t>c) </a:t>
            </a:r>
            <a:r>
              <a:rPr lang="en-US" sz="3600" dirty="0" err="1"/>
              <a:t>luôn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endParaRPr lang="en-US" sz="3600" dirty="0"/>
          </a:p>
        </p:txBody>
      </p:sp>
      <p:sp>
        <p:nvSpPr>
          <p:cNvPr id="16" name="Rounded Rectangle 15"/>
          <p:cNvSpPr/>
          <p:nvPr/>
        </p:nvSpPr>
        <p:spPr>
          <a:xfrm>
            <a:off x="3539706" y="2723565"/>
            <a:ext cx="5566494" cy="737720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(a 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 = a 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(b </a:t>
            </a:r>
            <a:r>
              <a:rPr lang="en-US" sz="3733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7" name="Left Brace 16"/>
          <p:cNvSpPr/>
          <p:nvPr/>
        </p:nvSpPr>
        <p:spPr>
          <a:xfrm rot="16200000">
            <a:off x="4349243" y="2934457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7855247" y="2948403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25964" y="3661126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800" cap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756011" y="412215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479942" y="3661126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800" cap="none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88315" y="3713835"/>
            <a:ext cx="831272" cy="585892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6600" b="1" cap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6600" b="1" cap="non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888315" y="3696159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6600" b="1" cap="non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6600" b="1" cap="non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383622" y="4139039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6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2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243B1F6-055A-4F5D-83C6-F4F2BDFC5C37}"/>
              </a:ext>
            </a:extLst>
          </p:cNvPr>
          <p:cNvGrpSpPr/>
          <p:nvPr/>
        </p:nvGrpSpPr>
        <p:grpSpPr>
          <a:xfrm>
            <a:off x="0" y="181095"/>
            <a:ext cx="12190413" cy="961900"/>
            <a:chOff x="0" y="414413"/>
            <a:chExt cx="12190413" cy="9619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0E4447D-66B5-4A9F-A5E2-26C327D8BC73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559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E93DB-028A-4D7B-A388-45BBF264E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5111" y="414413"/>
              <a:ext cx="404019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/>
              <a:endParaRPr lang="en-US" altLang="zh-CN" sz="5400" dirty="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2120132" y="181095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 smtClean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733" b="1" cap="none" dirty="0" smtClean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733" b="1" cap="none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23" y="43508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76946" y="1605464"/>
            <a:ext cx="11839478" cy="3473291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957" y="44848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= (a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 = a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(b </a:t>
            </a:r>
            <a:r>
              <a:rPr lang="en-US" sz="3733" cap="non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4240" y="5815143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/>
          <p:cNvSpPr/>
          <p:nvPr/>
        </p:nvSpPr>
        <p:spPr>
          <a:xfrm>
            <a:off x="7247083" y="5802730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/>
          <p:cNvSpPr/>
          <p:nvPr/>
        </p:nvSpPr>
        <p:spPr>
          <a:xfrm>
            <a:off x="2485018" y="5815144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4895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871</Words>
  <Application>Microsoft Office PowerPoint</Application>
  <PresentationFormat>Widescreen</PresentationFormat>
  <Paragraphs>142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Arial</vt:lpstr>
      <vt:lpstr>等线</vt:lpstr>
      <vt:lpstr>等线 Light</vt:lpstr>
      <vt:lpstr>HP001 4 hàng</vt:lpstr>
      <vt:lpstr>inpin heiti</vt:lpstr>
      <vt:lpstr>Matura MT Script Capitals</vt:lpstr>
      <vt:lpstr>Open Sans</vt:lpstr>
      <vt:lpstr>华文中宋</vt:lpstr>
      <vt:lpstr>Times New Roman</vt:lpstr>
      <vt:lpstr>UTM Colossalis</vt:lpstr>
      <vt:lpstr>UTM Showcard</vt:lpstr>
      <vt:lpstr>UVN Bai Sau Nang</vt:lpstr>
      <vt:lpstr>UVN Binh Duong</vt:lpstr>
      <vt:lpstr>汉仪太极体简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249</cp:revision>
  <dcterms:created xsi:type="dcterms:W3CDTF">2018-02-23T07:21:57Z</dcterms:created>
  <dcterms:modified xsi:type="dcterms:W3CDTF">2021-11-15T06:05:28Z</dcterms:modified>
</cp:coreProperties>
</file>