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5"/>
  </p:notesMasterIdLst>
  <p:sldIdLst>
    <p:sldId id="259" r:id="rId2"/>
    <p:sldId id="354" r:id="rId3"/>
    <p:sldId id="326" r:id="rId4"/>
    <p:sldId id="355" r:id="rId5"/>
    <p:sldId id="357" r:id="rId6"/>
    <p:sldId id="320" r:id="rId7"/>
    <p:sldId id="321" r:id="rId8"/>
    <p:sldId id="322" r:id="rId9"/>
    <p:sldId id="276" r:id="rId10"/>
    <p:sldId id="352" r:id="rId11"/>
    <p:sldId id="374" r:id="rId12"/>
    <p:sldId id="331" r:id="rId13"/>
    <p:sldId id="263" r:id="rId14"/>
    <p:sldId id="332" r:id="rId15"/>
    <p:sldId id="333" r:id="rId16"/>
    <p:sldId id="334" r:id="rId17"/>
    <p:sldId id="369" r:id="rId18"/>
    <p:sldId id="335" r:id="rId19"/>
    <p:sldId id="358" r:id="rId20"/>
    <p:sldId id="337" r:id="rId21"/>
    <p:sldId id="342" r:id="rId22"/>
    <p:sldId id="343" r:id="rId23"/>
    <p:sldId id="338" r:id="rId24"/>
    <p:sldId id="344" r:id="rId25"/>
    <p:sldId id="258" r:id="rId26"/>
    <p:sldId id="372" r:id="rId27"/>
    <p:sldId id="373" r:id="rId28"/>
    <p:sldId id="376" r:id="rId29"/>
    <p:sldId id="370" r:id="rId30"/>
    <p:sldId id="377" r:id="rId31"/>
    <p:sldId id="375" r:id="rId32"/>
    <p:sldId id="371" r:id="rId33"/>
    <p:sldId id="36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 Mai" initials="VM" lastIdx="1" clrIdx="0">
    <p:extLst>
      <p:ext uri="{19B8F6BF-5375-455C-9EA6-DF929625EA0E}">
        <p15:presenceInfo xmlns:p15="http://schemas.microsoft.com/office/powerpoint/2012/main" xmlns="" userId="bb34af7cd874810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CC"/>
    <a:srgbClr val="C39BE1"/>
    <a:srgbClr val="E1CCF0"/>
    <a:srgbClr val="FD6B6B"/>
    <a:srgbClr val="E6E6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0591" autoAdjust="0"/>
  </p:normalViewPr>
  <p:slideViewPr>
    <p:cSldViewPr snapToGrid="0">
      <p:cViewPr>
        <p:scale>
          <a:sx n="73" d="100"/>
          <a:sy n="73" d="100"/>
        </p:scale>
        <p:origin x="-7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81193-B7BC-4F19-B8BA-040BDD6AA6FC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D7809-DC70-48FE-B706-602638D86A9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5015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960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94025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6865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38411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571369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27209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2737340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9991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42698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120023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99376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59307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09C3A-FBA4-4684-B69A-6375F40D084F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F1FA2-502E-4C75-A072-59281040665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="" xmlns:p14="http://schemas.microsoft.com/office/powerpoint/2010/main" val="391856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.mp3"/><Relationship Id="rId7" Type="http://schemas.microsoft.com/office/2007/relationships/hdphoto" Target="../media/hdphoto18.wdp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.gif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media" Target="../media/media2.wma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png"/><Relationship Id="rId20" Type="http://schemas.microsoft.com/office/2007/relationships/media" Target="../media/media3.WAV"/><Relationship Id="rId1" Type="http://schemas.openxmlformats.org/officeDocument/2006/relationships/video" Target="NULL" TargetMode="External"/><Relationship Id="rId11" Type="http://schemas.openxmlformats.org/officeDocument/2006/relationships/image" Target="../media/image40.png"/><Relationship Id="rId15" Type="http://schemas.microsoft.com/office/2007/relationships/hdphoto" Target="../media/hdphoto23.wdp"/><Relationship Id="rId5" Type="http://schemas.microsoft.com/office/2007/relationships/media" Target="../media/media4.mp3"/><Relationship Id="rId10" Type="http://schemas.microsoft.com/office/2007/relationships/hdphoto" Target="../media/hdphoto21.wdp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media" Target="../media/media2.wma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png"/><Relationship Id="rId20" Type="http://schemas.microsoft.com/office/2007/relationships/media" Target="../media/media3.WAV"/><Relationship Id="rId1" Type="http://schemas.openxmlformats.org/officeDocument/2006/relationships/video" Target="NULL" TargetMode="External"/><Relationship Id="rId11" Type="http://schemas.openxmlformats.org/officeDocument/2006/relationships/image" Target="../media/image40.png"/><Relationship Id="rId15" Type="http://schemas.microsoft.com/office/2007/relationships/hdphoto" Target="../media/hdphoto23.wdp"/><Relationship Id="rId5" Type="http://schemas.microsoft.com/office/2007/relationships/media" Target="../media/media4.mp3"/><Relationship Id="rId10" Type="http://schemas.microsoft.com/office/2007/relationships/hdphoto" Target="../media/hdphoto21.wdp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media" Target="../media/media2.wma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png"/><Relationship Id="rId20" Type="http://schemas.microsoft.com/office/2007/relationships/media" Target="../media/media3.WAV"/><Relationship Id="rId1" Type="http://schemas.openxmlformats.org/officeDocument/2006/relationships/video" Target="NULL" TargetMode="External"/><Relationship Id="rId11" Type="http://schemas.openxmlformats.org/officeDocument/2006/relationships/image" Target="../media/image40.png"/><Relationship Id="rId15" Type="http://schemas.microsoft.com/office/2007/relationships/hdphoto" Target="../media/hdphoto23.wdp"/><Relationship Id="rId5" Type="http://schemas.microsoft.com/office/2007/relationships/media" Target="../media/media4.mp3"/><Relationship Id="rId10" Type="http://schemas.microsoft.com/office/2007/relationships/hdphoto" Target="../media/hdphoto21.wdp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microsoft.com/office/2007/relationships/media" Target="../media/media2.wma"/><Relationship Id="rId3" Type="http://schemas.openxmlformats.org/officeDocument/2006/relationships/image" Target="../media/image38.png"/><Relationship Id="rId21" Type="http://schemas.openxmlformats.org/officeDocument/2006/relationships/image" Target="../media/image44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3.png"/><Relationship Id="rId20" Type="http://schemas.microsoft.com/office/2007/relationships/media" Target="../media/media3.WAV"/><Relationship Id="rId1" Type="http://schemas.openxmlformats.org/officeDocument/2006/relationships/video" Target="NULL" TargetMode="External"/><Relationship Id="rId11" Type="http://schemas.openxmlformats.org/officeDocument/2006/relationships/image" Target="../media/image40.png"/><Relationship Id="rId15" Type="http://schemas.microsoft.com/office/2007/relationships/hdphoto" Target="../media/hdphoto23.wdp"/><Relationship Id="rId5" Type="http://schemas.microsoft.com/office/2007/relationships/media" Target="../media/media4.mp3"/><Relationship Id="rId10" Type="http://schemas.microsoft.com/office/2007/relationships/hdphoto" Target="../media/hdphoto21.wdp"/><Relationship Id="rId19" Type="http://schemas.openxmlformats.org/officeDocument/2006/relationships/image" Target="../media/image32.png"/><Relationship Id="rId4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8.gif"/><Relationship Id="rId11" Type="http://schemas.microsoft.com/office/2007/relationships/media" Target="../media/media5.wav"/><Relationship Id="rId5" Type="http://schemas.openxmlformats.org/officeDocument/2006/relationships/image" Target="../media/image47.gif"/><Relationship Id="rId10" Type="http://schemas.openxmlformats.org/officeDocument/2006/relationships/image" Target="../media/image52.gif"/><Relationship Id="rId4" Type="http://schemas.openxmlformats.org/officeDocument/2006/relationships/image" Target="../media/image46.gif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8.gif"/><Relationship Id="rId10" Type="http://schemas.openxmlformats.org/officeDocument/2006/relationships/image" Target="../media/image47.gif"/><Relationship Id="rId4" Type="http://schemas.openxmlformats.org/officeDocument/2006/relationships/image" Target="../media/image46.gif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4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5.png"/><Relationship Id="rId12" Type="http://schemas.openxmlformats.org/officeDocument/2006/relationships/image" Target="../media/image32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7.png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microsoft.com/office/2007/relationships/media" Target="../media/media6.wav"/><Relationship Id="rId5" Type="http://schemas.openxmlformats.org/officeDocument/2006/relationships/audio" Target="../media/audio3.wav"/><Relationship Id="rId15" Type="http://schemas.openxmlformats.org/officeDocument/2006/relationships/image" Target="../media/image56.png"/><Relationship Id="rId10" Type="http://schemas.openxmlformats.org/officeDocument/2006/relationships/image" Target="../media/image48.gif"/><Relationship Id="rId19" Type="http://schemas.openxmlformats.org/officeDocument/2006/relationships/image" Target="../media/image52.gif"/><Relationship Id="rId4" Type="http://schemas.openxmlformats.org/officeDocument/2006/relationships/audio" Target="../media/audio2.wav"/><Relationship Id="rId9" Type="http://schemas.openxmlformats.org/officeDocument/2006/relationships/image" Target="../media/image47.gif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22" y="4650782"/>
            <a:ext cx="6192078" cy="2197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phần mềm học tiếng Anh cho bé tốt nhất - IGE IEL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528" b="100000" l="313" r="99375">
                        <a14:foregroundMark x1="15547" y1="51389" x2="19922" y2="68056"/>
                        <a14:foregroundMark x1="78828" y1="70417" x2="88906" y2="74861"/>
                        <a14:foregroundMark x1="79063" y1="90000" x2="89609" y2="92361"/>
                        <a14:foregroundMark x1="40703" y1="1528" x2="42500" y2="21111"/>
                        <a14:foregroundMark x1="38125" y1="21528" x2="42500" y2="28472"/>
                        <a14:foregroundMark x1="38125" y1="30417" x2="40469" y2="33333"/>
                        <a14:foregroundMark x1="33750" y1="22639" x2="35547" y2="25972"/>
                        <a14:foregroundMark x1="78281" y1="72917" x2="86563" y2="80278"/>
                        <a14:backgroundMark x1="27578" y1="25000" x2="35313" y2="45972"/>
                        <a14:backgroundMark x1="50781" y1="34722" x2="95313" y2="3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71008"/>
            <a:ext cx="6210302" cy="2386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1" descr="pinksparkle6df1[1]">
            <a:extLst>
              <a:ext uri="{FF2B5EF4-FFF2-40B4-BE49-F238E27FC236}">
                <a16:creationId xmlns:a16="http://schemas.microsoft.com/office/drawing/2014/main" xmlns="" id="{0D82BC82-D7D1-4C42-85E7-264C164DB9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389157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pinksparkle6df1[1]">
            <a:extLst>
              <a:ext uri="{FF2B5EF4-FFF2-40B4-BE49-F238E27FC236}">
                <a16:creationId xmlns:a16="http://schemas.microsoft.com/office/drawing/2014/main" xmlns="" id="{C75CBF8A-F3D5-461A-B20D-79BA08EA2D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37763" y="6414556"/>
            <a:ext cx="6096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7" descr="pinksparkle6df1[1]">
            <a:extLst>
              <a:ext uri="{FF2B5EF4-FFF2-40B4-BE49-F238E27FC236}">
                <a16:creationId xmlns:a16="http://schemas.microsoft.com/office/drawing/2014/main" xmlns="" id="{A3DD684F-779B-49B3-B7BF-B216B8CE0C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8" descr="pinksparkle6df1[1]">
            <a:extLst>
              <a:ext uri="{FF2B5EF4-FFF2-40B4-BE49-F238E27FC236}">
                <a16:creationId xmlns:a16="http://schemas.microsoft.com/office/drawing/2014/main" xmlns="" id="{2D7C45FF-B36A-4439-A25D-7A31E30CE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358367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9" descr="pinksparkle6df1[1]">
            <a:extLst>
              <a:ext uri="{FF2B5EF4-FFF2-40B4-BE49-F238E27FC236}">
                <a16:creationId xmlns:a16="http://schemas.microsoft.com/office/drawing/2014/main" xmlns="" id="{BAFB06D9-01E0-4494-8998-1ACB5F4A02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0" descr="pinksparkle6df1[1]">
            <a:extLst>
              <a:ext uri="{FF2B5EF4-FFF2-40B4-BE49-F238E27FC236}">
                <a16:creationId xmlns:a16="http://schemas.microsoft.com/office/drawing/2014/main" xmlns="" id="{E4D34F47-10EC-4DB7-ACE7-5EF45CECF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1" descr="pinksparkle6df1[1]">
            <a:extLst>
              <a:ext uri="{FF2B5EF4-FFF2-40B4-BE49-F238E27FC236}">
                <a16:creationId xmlns:a16="http://schemas.microsoft.com/office/drawing/2014/main" xmlns="" id="{41251B26-D442-428C-8000-5382EE29DC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2" descr="pinksparkle6df1[1]">
            <a:extLst>
              <a:ext uri="{FF2B5EF4-FFF2-40B4-BE49-F238E27FC236}">
                <a16:creationId xmlns:a16="http://schemas.microsoft.com/office/drawing/2014/main" xmlns="" id="{24EBAAD9-4572-426F-80D2-E955FDDC48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pinksparkle6df1[1]">
            <a:extLst>
              <a:ext uri="{FF2B5EF4-FFF2-40B4-BE49-F238E27FC236}">
                <a16:creationId xmlns:a16="http://schemas.microsoft.com/office/drawing/2014/main" xmlns="" id="{55FB98C6-639A-4A5D-8560-41B8F7EAED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4" descr="pinksparkle6df1[1]">
            <a:extLst>
              <a:ext uri="{FF2B5EF4-FFF2-40B4-BE49-F238E27FC236}">
                <a16:creationId xmlns:a16="http://schemas.microsoft.com/office/drawing/2014/main" xmlns="" id="{57DB9B9A-9B9C-4C54-A56E-A1F71D426A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5" descr="pinksparkle6df1[1]">
            <a:extLst>
              <a:ext uri="{FF2B5EF4-FFF2-40B4-BE49-F238E27FC236}">
                <a16:creationId xmlns:a16="http://schemas.microsoft.com/office/drawing/2014/main" xmlns="" id="{30EDC697-E590-4C9F-99A3-F2F19C3B2E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79632"/>
            <a:ext cx="6858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20766" y="1437492"/>
            <a:ext cx="63504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5400" b="1" dirty="0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0541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5400" b="1" dirty="0">
              <a:ln w="10541" cmpd="sng">
                <a:noFill/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18" y="2653848"/>
            <a:ext cx="12190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+ 2)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6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44483"/>
            <a:ext cx="12191999" cy="478592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g) 	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173986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b="1" i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="" xmlns:p14="http://schemas.microsoft.com/office/powerpoint/2010/main" val="13986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88542657"/>
              </p:ext>
            </p:extLst>
          </p:nvPr>
        </p:nvGraphicFramePr>
        <p:xfrm>
          <a:off x="1624361" y="81280"/>
          <a:ext cx="8943278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0610">
                  <a:extLst>
                    <a:ext uri="{9D8B030D-6E8A-4147-A177-3AD203B41FA5}">
                      <a16:colId xmlns:a16="http://schemas.microsoft.com/office/drawing/2014/main" xmlns="" val="3220560339"/>
                    </a:ext>
                  </a:extLst>
                </a:gridCol>
                <a:gridCol w="1301744">
                  <a:extLst>
                    <a:ext uri="{9D8B030D-6E8A-4147-A177-3AD203B41FA5}">
                      <a16:colId xmlns:a16="http://schemas.microsoft.com/office/drawing/2014/main" xmlns="" val="2225799125"/>
                    </a:ext>
                  </a:extLst>
                </a:gridCol>
                <a:gridCol w="1430924">
                  <a:extLst>
                    <a:ext uri="{9D8B030D-6E8A-4147-A177-3AD203B41FA5}">
                      <a16:colId xmlns:a16="http://schemas.microsoft.com/office/drawing/2014/main" xmlns="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74FA7E-B22E-4DB6-BF5E-3AF4466B0634}"/>
              </a:ext>
            </a:extLst>
          </p:cNvPr>
          <p:cNvSpPr txBox="1"/>
          <p:nvPr/>
        </p:nvSpPr>
        <p:spPr>
          <a:xfrm>
            <a:off x="1624362" y="840838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xmlns="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5" y="947576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99663-C572-47EA-86C2-A91D85ADE449}"/>
              </a:ext>
            </a:extLst>
          </p:cNvPr>
          <p:cNvSpPr txBox="1"/>
          <p:nvPr/>
        </p:nvSpPr>
        <p:spPr>
          <a:xfrm>
            <a:off x="1624362" y="2041167"/>
            <a:ext cx="6144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xmlns="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2088989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3DE8AB-BDA6-4F64-A950-743E19E72408}"/>
              </a:ext>
            </a:extLst>
          </p:cNvPr>
          <p:cNvSpPr txBox="1"/>
          <p:nvPr/>
        </p:nvSpPr>
        <p:spPr>
          <a:xfrm>
            <a:off x="1646662" y="3249028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xmlns="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3149164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6ED3B2-AC4B-4591-8131-789223A394B6}"/>
              </a:ext>
            </a:extLst>
          </p:cNvPr>
          <p:cNvSpPr txBox="1"/>
          <p:nvPr/>
        </p:nvSpPr>
        <p:spPr>
          <a:xfrm>
            <a:off x="1624362" y="4036563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27" descr="hinh1">
            <a:extLst>
              <a:ext uri="{FF2B5EF4-FFF2-40B4-BE49-F238E27FC236}">
                <a16:creationId xmlns:a16="http://schemas.microsoft.com/office/drawing/2014/main" xmlns="" id="{6D936E67-5199-4D45-A40A-6605E5B38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4005885"/>
            <a:ext cx="485471" cy="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280018-F317-45BF-8FBE-8A79100B00D6}"/>
              </a:ext>
            </a:extLst>
          </p:cNvPr>
          <p:cNvSpPr txBox="1"/>
          <p:nvPr/>
        </p:nvSpPr>
        <p:spPr>
          <a:xfrm>
            <a:off x="1624360" y="4934941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xmlns="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4934941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3A7151-0E40-4195-921D-C6935B333D3F}"/>
              </a:ext>
            </a:extLst>
          </p:cNvPr>
          <p:cNvSpPr txBox="1"/>
          <p:nvPr/>
        </p:nvSpPr>
        <p:spPr>
          <a:xfrm>
            <a:off x="1624360" y="5771906"/>
            <a:ext cx="6144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defRPr/>
            </a:pP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xmlns="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5752434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1701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216447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</a:t>
            </a:r>
            <a:r>
              <a:rPr lang="vi-VN" sz="2800" b="1" dirty="0">
                <a:solidFill>
                  <a:srgbClr val="0033CC"/>
                </a:solidFill>
                <a:latin typeface="+mj-lt"/>
              </a:rPr>
              <a:t>2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Theo em, điều gì sẽ xảy ra trong mỗi tình huống dưới đây: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47" y="1719469"/>
            <a:ext cx="8534400" cy="394583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Nếu hành khách đến muộn giờ tàu, máy bay thì điều gì sẽ xảy ra?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Điều gì sẽ xảy ra nếu người bệnh được đưa đến bệnh viện cấp cứu chậm?</a:t>
            </a:r>
            <a:endParaRPr lang="vi-VN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xmlns="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4" y="5279894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85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4018" y="3233123"/>
            <a:ext cx="624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 NGHĨ VÀ TRẢ LỜI CÂU HỎI(2PHÚT)</a:t>
            </a:r>
            <a:endParaRPr lang="en-US" sz="44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574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7FA63C-EBBC-4E6A-9D90-8D0EA092A8D4}"/>
              </a:ext>
            </a:extLst>
          </p:cNvPr>
          <p:cNvSpPr txBox="1"/>
          <p:nvPr/>
        </p:nvSpPr>
        <p:spPr>
          <a:xfrm>
            <a:off x="3305047" y="1377522"/>
            <a:ext cx="49795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9C87D7-F107-467D-A1AC-8353712BFEBE}"/>
              </a:ext>
            </a:extLst>
          </p:cNvPr>
          <p:cNvSpPr txBox="1">
            <a:spLocks noChangeArrowheads="1"/>
          </p:cNvSpPr>
          <p:nvPr/>
        </p:nvSpPr>
        <p:spPr>
          <a:xfrm>
            <a:off x="3155503" y="2698532"/>
            <a:ext cx="5880994" cy="146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138" lvl="2" indent="0" algn="just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phòng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44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35ABE5AC-EAA2-4CE0-84D6-DAC418128284}"/>
              </a:ext>
            </a:extLst>
          </p:cNvPr>
          <p:cNvSpPr txBox="1">
            <a:spLocks noChangeArrowheads="1"/>
          </p:cNvSpPr>
          <p:nvPr/>
        </p:nvSpPr>
        <p:spPr>
          <a:xfrm>
            <a:off x="2154622" y="2112579"/>
            <a:ext cx="7914290" cy="819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muộn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bay.</a:t>
            </a:r>
            <a:endParaRPr lang="en-US" altLang="vi-VN" dirty="0"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1"/>
            <a:endParaRPr lang="en-US" altLang="vi-VN" dirty="0">
              <a:latin typeface="Times New Roman" panose="02020603050405020304" pitchFamily="18" charset="0"/>
            </a:endParaRPr>
          </a:p>
        </p:txBody>
      </p:sp>
      <p:pic>
        <p:nvPicPr>
          <p:cNvPr id="3" name="Picture 4" descr="Kết quả hình ảnh cho ảnh trể máy bay, tàu lửa">
            <a:extLst>
              <a:ext uri="{FF2B5EF4-FFF2-40B4-BE49-F238E27FC236}">
                <a16:creationId xmlns:a16="http://schemas.microsoft.com/office/drawing/2014/main" xmlns="" id="{F79EEDA0-D2D0-45CD-AAAC-E8E0CFFE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4800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ết quả hình ảnh cho ảnh trể máy bay, tàu lửa">
            <a:extLst>
              <a:ext uri="{FF2B5EF4-FFF2-40B4-BE49-F238E27FC236}">
                <a16:creationId xmlns:a16="http://schemas.microsoft.com/office/drawing/2014/main" xmlns="" id="{B80C6811-FAFE-4439-B0EA-C4E40A25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4038600"/>
            <a:ext cx="38989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B9859D-D4AF-4D0F-853D-AFAC0E10F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621" y="543911"/>
            <a:ext cx="791429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2.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hành khách đến muộn giờ tàu, máy bay thì điều gì sẽ xảy ra?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69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5C38C99-460E-4766-A908-C11A45E87362}"/>
              </a:ext>
            </a:extLst>
          </p:cNvPr>
          <p:cNvSpPr txBox="1">
            <a:spLocks noChangeArrowheads="1"/>
          </p:cNvSpPr>
          <p:nvPr/>
        </p:nvSpPr>
        <p:spPr>
          <a:xfrm>
            <a:off x="2517913" y="2686880"/>
            <a:ext cx="7156175" cy="10005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lvl="1" indent="0" algn="just">
              <a:buNone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FCAD05-6E9A-45B7-B954-FD26C18025BD}"/>
              </a:ext>
            </a:extLst>
          </p:cNvPr>
          <p:cNvSpPr txBox="1"/>
          <p:nvPr/>
        </p:nvSpPr>
        <p:spPr>
          <a:xfrm>
            <a:off x="2517913" y="1389968"/>
            <a:ext cx="7156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3.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người bệnh được đưa đến bệnh viện cấp cứu chậm?</a:t>
            </a:r>
            <a:endParaRPr lang="vi-VN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Emergencia gif 9 » GIF Images Download">
            <a:extLst>
              <a:ext uri="{FF2B5EF4-FFF2-40B4-BE49-F238E27FC236}">
                <a16:creationId xmlns:a16="http://schemas.microsoft.com/office/drawing/2014/main" xmlns="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25" y="4540972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Flat Medical Ambulance And Hospital Vector Emergeny Clinic Illustration  Cliparts, Vector, Và Stock Hình ảnh Minh Họa Miễn Phí Bản Quyền. Image  73611776.">
            <a:extLst>
              <a:ext uri="{FF2B5EF4-FFF2-40B4-BE49-F238E27FC236}">
                <a16:creationId xmlns:a16="http://schemas.microsoft.com/office/drawing/2014/main" xmlns="" id="{EE30A1F2-AEA2-48DE-A6BA-2A7BC8EF1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49" b="100000" l="0" r="9953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31"/>
          <a:stretch/>
        </p:blipFill>
        <p:spPr bwMode="auto">
          <a:xfrm>
            <a:off x="6549886" y="4131151"/>
            <a:ext cx="4118114" cy="2673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605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0591" y="216447"/>
            <a:ext cx="83455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solidFill>
                  <a:srgbClr val="0033CC"/>
                </a:solidFill>
                <a:latin typeface="+mj-lt"/>
              </a:rPr>
              <a:t>Bài tập 3</a:t>
            </a:r>
            <a:r>
              <a:rPr lang="vi-VN" sz="2800" dirty="0">
                <a:latin typeface="+mj-lt"/>
              </a:rPr>
              <a:t>: </a:t>
            </a:r>
            <a:r>
              <a:rPr lang="vi-VN" sz="2800" b="1" i="1" dirty="0">
                <a:latin typeface="+mj-lt"/>
              </a:rPr>
              <a:t>Em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tán thành </a:t>
            </a:r>
            <a:r>
              <a:rPr lang="vi-VN" sz="2800" b="1" i="1" dirty="0">
                <a:latin typeface="+mj-lt"/>
              </a:rPr>
              <a:t>hoặc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 không tán thành </a:t>
            </a:r>
            <a:r>
              <a:rPr lang="vi-VN" sz="2800" b="1" i="1" dirty="0">
                <a:latin typeface="+mj-lt"/>
              </a:rPr>
              <a:t>về các ý kiến dưới đây:</a:t>
            </a:r>
            <a:endParaRPr lang="en-US" sz="2800" b="1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1747" y="1282391"/>
            <a:ext cx="8534400" cy="447163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273050" lvl="2" indent="-273050" algn="just">
              <a:buClr>
                <a:srgbClr val="0BD0D9"/>
              </a:buClr>
              <a:buSzPct val="95000"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Tiết kiệm thời giờ là tranh thủ làm nhiều việc một lúc.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vi-VN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Tiết kiệm thời giờ là sử dụng thời giờ một cách hợp lí, có hiệu quả.</a:t>
            </a:r>
          </a:p>
        </p:txBody>
      </p:sp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xmlns="" id="{0819C5F7-6D13-4304-B011-D6462DB2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304" y="5279894"/>
            <a:ext cx="1361661" cy="1361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4862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4512129" y="1547729"/>
            <a:ext cx="3167743" cy="34339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2033874" y="420211"/>
            <a:ext cx="242893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CHƠI:</a:t>
            </a:r>
          </a:p>
        </p:txBody>
      </p:sp>
      <p:pic>
        <p:nvPicPr>
          <p:cNvPr id="11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F17243AC-922B-42FE-B1BA-1DBD71D0415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42371" y="1869620"/>
            <a:ext cx="4572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1AB153-E932-4E4F-A79D-63DB8B2AC2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64" y="3264695"/>
            <a:ext cx="371475" cy="3286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135" y="2756860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20" y="1998209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77" y="1705315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766" y="2326821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797" y="2817019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652713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281171" y="3307217"/>
            <a:ext cx="2742277" cy="3690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613054" y="4237398"/>
            <a:ext cx="4054947" cy="26206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3137986" y="3403073"/>
            <a:ext cx="660636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TẬP LÀM THỦ MÔN</a:t>
            </a:r>
          </a:p>
        </p:txBody>
      </p:sp>
    </p:spTree>
    <p:extLst>
      <p:ext uri="{BB962C8B-B14F-4D97-AF65-F5344CB8AC3E}">
        <p14:creationId xmlns="" xmlns:p14="http://schemas.microsoft.com/office/powerpoint/2010/main" val="46780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39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0B1386-5B22-4414-A5AD-1E3DC8B1635F}"/>
              </a:ext>
            </a:extLst>
          </p:cNvPr>
          <p:cNvSpPr/>
          <p:nvPr/>
        </p:nvSpPr>
        <p:spPr>
          <a:xfrm>
            <a:off x="4664041" y="274908"/>
            <a:ext cx="3042821" cy="923330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Luật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chơi</a:t>
            </a:r>
            <a:r>
              <a:rPr lang="en-US" sz="5400" b="1" dirty="0">
                <a:ln/>
                <a:solidFill>
                  <a:schemeClr val="accent4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D81739-D637-4104-8EA3-9D061AF89B65}"/>
              </a:ext>
            </a:extLst>
          </p:cNvPr>
          <p:cNvSpPr txBox="1"/>
          <p:nvPr/>
        </p:nvSpPr>
        <p:spPr>
          <a:xfrm>
            <a:off x="2745300" y="2765500"/>
            <a:ext cx="68803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ผู้รักษาประตู ดาวน์โหลดรูปภาพ (รหัส) 401385230_ขนาด 2.3 MB_รูปแบบรูปภาพ PSD  _th.lovepik.com">
            <a:extLst>
              <a:ext uri="{FF2B5EF4-FFF2-40B4-BE49-F238E27FC236}">
                <a16:creationId xmlns:a16="http://schemas.microsoft.com/office/drawing/2014/main" xmlns="" id="{28E7A603-8391-4528-9439-8B576975E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6047" b="95000" l="0" r="90000">
                        <a14:foregroundMark x1="13605" y1="44070" x2="24651" y2="52326"/>
                        <a14:foregroundMark x1="20233" y1="45814" x2="20233" y2="45814"/>
                        <a14:foregroundMark x1="19884" y1="45581" x2="19884" y2="45581"/>
                        <a14:foregroundMark x1="23140" y1="40814" x2="26628" y2="47442"/>
                        <a14:foregroundMark x1="16512" y1="53837" x2="21744" y2="54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11" t="8780" r="11626" b="9756"/>
          <a:stretch/>
        </p:blipFill>
        <p:spPr bwMode="auto">
          <a:xfrm flipH="1">
            <a:off x="1653357" y="418159"/>
            <a:ext cx="1826087" cy="2514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xercise Four - Học toán với OnlineMath">
            <a:extLst>
              <a:ext uri="{FF2B5EF4-FFF2-40B4-BE49-F238E27FC236}">
                <a16:creationId xmlns:a16="http://schemas.microsoft.com/office/drawing/2014/main" xmlns="" id="{A9AD634D-7D27-48BD-B339-88ACB29A5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53" y="4292112"/>
            <a:ext cx="2793621" cy="2882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59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AEF07C-FE75-46F3-A1B8-AC6B55014C8F}"/>
              </a:ext>
            </a:extLst>
          </p:cNvPr>
          <p:cNvSpPr/>
          <p:nvPr/>
        </p:nvSpPr>
        <p:spPr>
          <a:xfrm>
            <a:off x="679271" y="3558208"/>
            <a:ext cx="91962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TRUYỆN “MỘT PHÚT”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9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giờ là thứ ai cũng có, chẳng mất tiền mua nên không cần tiết kiệm.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7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vide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học suốt ngày, không làm việc gì khác.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859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vide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1524000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3024188" y="4464954"/>
            <a:ext cx="7286460" cy="1257130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tranh thủ làm nhiều việc trong cùng 1 lúc. </a:t>
            </a: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6610040" y="5881509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3019070" y="5880747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03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8203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vide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6A9AF83-E759-4661-8F42-DBBC94F92754}"/>
              </a:ext>
            </a:extLst>
          </p:cNvPr>
          <p:cNvSpPr/>
          <p:nvPr/>
        </p:nvSpPr>
        <p:spPr>
          <a:xfrm>
            <a:off x="1524000" y="2685854"/>
            <a:ext cx="9144000" cy="6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B862C0F-CC9C-4C39-B3A8-F396CB0BF118}"/>
              </a:ext>
            </a:extLst>
          </p:cNvPr>
          <p:cNvSpPr/>
          <p:nvPr/>
        </p:nvSpPr>
        <p:spPr>
          <a:xfrm>
            <a:off x="1524000" y="857250"/>
            <a:ext cx="9144000" cy="52466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12B0EA7-893C-47BB-A159-7BBAE4D9E03F}"/>
              </a:ext>
            </a:extLst>
          </p:cNvPr>
          <p:cNvSpPr/>
          <p:nvPr/>
        </p:nvSpPr>
        <p:spPr>
          <a:xfrm>
            <a:off x="1481137" y="1274509"/>
            <a:ext cx="9144000" cy="69558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xmlns="" id="{61A8B587-1253-4A9C-ABB9-C09E27EB15A4}"/>
              </a:ext>
            </a:extLst>
          </p:cNvPr>
          <p:cNvSpPr/>
          <p:nvPr/>
        </p:nvSpPr>
        <p:spPr>
          <a:xfrm>
            <a:off x="1603781" y="2712702"/>
            <a:ext cx="8981003" cy="1859299"/>
          </a:xfrm>
          <a:prstGeom prst="trapezoid">
            <a:avLst>
              <a:gd name="adj" fmla="val 7697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7FBA35E-4957-4116-B49B-049A2FA3DD14}"/>
              </a:ext>
            </a:extLst>
          </p:cNvPr>
          <p:cNvSpPr/>
          <p:nvPr/>
        </p:nvSpPr>
        <p:spPr>
          <a:xfrm>
            <a:off x="6117891" y="4253677"/>
            <a:ext cx="313407" cy="785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251D326-2A74-4743-8297-E06A5214E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70" y="1028183"/>
            <a:ext cx="4302625" cy="1769517"/>
          </a:xfrm>
          <a:prstGeom prst="rect">
            <a:avLst/>
          </a:prstGeom>
        </p:spPr>
      </p:pic>
      <p:sp>
        <p:nvSpPr>
          <p:cNvPr id="48" name="Rectangle: Diagonal Corners Snipped 47">
            <a:extLst>
              <a:ext uri="{FF2B5EF4-FFF2-40B4-BE49-F238E27FC236}">
                <a16:creationId xmlns:a16="http://schemas.microsoft.com/office/drawing/2014/main" xmlns="" id="{1BAB9FC1-6344-4332-9C92-BB881858EAD3}"/>
              </a:ext>
            </a:extLst>
          </p:cNvPr>
          <p:cNvSpPr/>
          <p:nvPr/>
        </p:nvSpPr>
        <p:spPr>
          <a:xfrm>
            <a:off x="3103969" y="4469348"/>
            <a:ext cx="7021658" cy="1298447"/>
          </a:xfrm>
          <a:prstGeom prst="snip2DiagRect">
            <a:avLst/>
          </a:prstGeom>
          <a:gradFill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giờ là sử dụng thời giờ một cách hợp lí, có hiệu quả. </a:t>
            </a:r>
            <a:endParaRPr lang="vi-VN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FD0B7EB-87B7-4BDA-86C3-01F1BD1A3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1359194" y="4011990"/>
            <a:ext cx="1664995" cy="206684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EB8284A-4D28-49B2-A303-3B1FF507BC37}"/>
              </a:ext>
            </a:extLst>
          </p:cNvPr>
          <p:cNvSpPr/>
          <p:nvPr/>
        </p:nvSpPr>
        <p:spPr>
          <a:xfrm>
            <a:off x="3186821" y="5829818"/>
            <a:ext cx="3400425" cy="67848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120F417C-22B5-41CB-9376-E9C0C14AEF57}"/>
              </a:ext>
            </a:extLst>
          </p:cNvPr>
          <p:cNvSpPr/>
          <p:nvPr/>
        </p:nvSpPr>
        <p:spPr>
          <a:xfrm>
            <a:off x="6725202" y="5829819"/>
            <a:ext cx="3400425" cy="6784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036AD6F-2336-469C-87BA-1A8DEACB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9898" b="89989" l="51538" r="86000">
                        <a14:foregroundMark x1="67769" y1="39590" x2="74000" y2="40273"/>
                        <a14:foregroundMark x1="68538" y1="46416" x2="72923" y2="47099"/>
                        <a14:foregroundMark x1="56692" y1="51422" x2="57769" y2="56428"/>
                        <a14:foregroundMark x1="81846" y1="50967" x2="83615" y2="56655"/>
                        <a14:backgroundMark x1="55385" y1="84414" x2="65385" y2="88623"/>
                        <a14:backgroundMark x1="69846" y1="85779" x2="86000" y2="8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459" t="25118" r="13650" b="12319"/>
          <a:stretch/>
        </p:blipFill>
        <p:spPr>
          <a:xfrm>
            <a:off x="5662301" y="1658502"/>
            <a:ext cx="947738" cy="1257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C4A505-5F6C-4DDC-AED4-B45E449545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38" y="3868584"/>
            <a:ext cx="442913" cy="44291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004BB906-C97F-466F-957E-98E55AF8749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24541" b="86877" l="49769" r="69462">
                        <a14:foregroundMark x1="57000" y1="43438" x2="66385" y2="41732"/>
                        <a14:foregroundMark x1="65615" y1="38976" x2="58692" y2="40551"/>
                        <a14:foregroundMark x1="65154" y1="41732" x2="61538" y2="50787"/>
                        <a14:foregroundMark x1="65615" y1="43832" x2="65615" y2="44619"/>
                        <a14:foregroundMark x1="56231" y1="44619" x2="59615" y2="44619"/>
                        <a14:foregroundMark x1="56000" y1="45932" x2="60308" y2="41732"/>
                        <a14:foregroundMark x1="60846" y1="50787" x2="63231" y2="45538"/>
                        <a14:foregroundMark x1="58692" y1="75459" x2="60077" y2="82808"/>
                        <a14:foregroundMark x1="58385" y1="80709" x2="56769" y2="82808"/>
                        <a14:foregroundMark x1="66077" y1="72178" x2="68000" y2="78740"/>
                        <a14:foregroundMark x1="66385" y1="73360" x2="66385" y2="80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25428" r="30288" b="13481"/>
          <a:stretch/>
        </p:blipFill>
        <p:spPr>
          <a:xfrm>
            <a:off x="6900952" y="1839013"/>
            <a:ext cx="585788" cy="106415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C1209640-D20E-4B86-B18B-E282281BF12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backgroundRemoval t="5756" b="84739" l="39769" r="68769">
                        <a14:foregroundMark x1="45846" y1="31593" x2="51231" y2="31593"/>
                        <a14:foregroundMark x1="60462" y1="27175" x2="57000" y2="48996"/>
                        <a14:foregroundMark x1="56846" y1="27175" x2="64692" y2="40295"/>
                        <a14:foregroundMark x1="61077" y1="24900" x2="66231" y2="34538"/>
                        <a14:foregroundMark x1="62231" y1="24900" x2="54538" y2="34538"/>
                        <a14:foregroundMark x1="57000" y1="26908" x2="55462" y2="39625"/>
                        <a14:foregroundMark x1="63538" y1="42972" x2="57231" y2="47256"/>
                        <a14:foregroundMark x1="59308" y1="47657" x2="62385" y2="43641"/>
                        <a14:foregroundMark x1="53923" y1="10442" x2="58154" y2="15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801" r="31307" b="13643"/>
          <a:stretch/>
        </p:blipFill>
        <p:spPr>
          <a:xfrm>
            <a:off x="4132688" y="1440925"/>
            <a:ext cx="947738" cy="1474664"/>
          </a:xfrm>
          <a:prstGeom prst="rect">
            <a:avLst/>
          </a:prstGeom>
        </p:spPr>
      </p:pic>
      <p:pic>
        <p:nvPicPr>
          <p:cNvPr id="72" name="chon sai">
            <a:hlinkClick r:id="" action="ppaction://media"/>
            <a:extLst>
              <a:ext uri="{FF2B5EF4-FFF2-40B4-BE49-F238E27FC236}">
                <a16:creationId xmlns:a16="http://schemas.microsoft.com/office/drawing/2014/main" xmlns="" id="{44137F8B-AA31-4012-9898-5DAE9ADBD3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2184173"/>
            <a:ext cx="457200" cy="457200"/>
          </a:xfrm>
          <a:prstGeom prst="rect">
            <a:avLst/>
          </a:prstGeom>
        </p:spPr>
      </p:pic>
      <p:pic>
        <p:nvPicPr>
          <p:cNvPr id="73" name="F_YEAH">
            <a:hlinkClick r:id="" action="ppaction://media"/>
            <a:extLst>
              <a:ext uri="{FF2B5EF4-FFF2-40B4-BE49-F238E27FC236}">
                <a16:creationId xmlns:a16="http://schemas.microsoft.com/office/drawing/2014/main" xmlns="" id="{745D270C-4757-4DFF-BA43-04D6672F84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23977" y="1165100"/>
            <a:ext cx="457200" cy="457200"/>
          </a:xfrm>
          <a:prstGeom prst="rect">
            <a:avLst/>
          </a:prstGeom>
        </p:spPr>
      </p:pic>
      <p:pic>
        <p:nvPicPr>
          <p:cNvPr id="74" name="soccer-ball-kick_zy1CD24_">
            <a:hlinkClick r:id="" action="ppaction://media"/>
            <a:extLst>
              <a:ext uri="{FF2B5EF4-FFF2-40B4-BE49-F238E27FC236}">
                <a16:creationId xmlns:a16="http://schemas.microsoft.com/office/drawing/2014/main" xmlns="" id="{8B848569-5D99-4DAC-AB21-4969AC7615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387943" y="3039836"/>
            <a:ext cx="457200" cy="4572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68822157-54C2-4D61-A534-99A04F077B0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2378870"/>
            <a:ext cx="4286250" cy="21002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46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18194 -0.3310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97" y="-1655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11797 0.0027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4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0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-0.20312 -0.36412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821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1349 0.00278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4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4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4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89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video>
          </p:childTnLst>
        </p:cTn>
      </p:par>
    </p:tnLst>
    <p:bldLst>
      <p:bldP spid="48" grpId="0" animBg="1"/>
      <p:bldP spid="49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85739162-ACE9-472D-9FD4-8663A92AC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3076658"/>
              </p:ext>
            </p:extLst>
          </p:nvPr>
        </p:nvGraphicFramePr>
        <p:xfrm>
          <a:off x="0" y="1"/>
          <a:ext cx="12191999" cy="685799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7084346">
                  <a:extLst>
                    <a:ext uri="{9D8B030D-6E8A-4147-A177-3AD203B41FA5}">
                      <a16:colId xmlns:a16="http://schemas.microsoft.com/office/drawing/2014/main" xmlns="" val="3302080959"/>
                    </a:ext>
                  </a:extLst>
                </a:gridCol>
                <a:gridCol w="2178687">
                  <a:extLst>
                    <a:ext uri="{9D8B030D-6E8A-4147-A177-3AD203B41FA5}">
                      <a16:colId xmlns:a16="http://schemas.microsoft.com/office/drawing/2014/main" xmlns="" val="2043632641"/>
                    </a:ext>
                  </a:extLst>
                </a:gridCol>
                <a:gridCol w="2928966">
                  <a:extLst>
                    <a:ext uri="{9D8B030D-6E8A-4147-A177-3AD203B41FA5}">
                      <a16:colId xmlns:a16="http://schemas.microsoft.com/office/drawing/2014/main" xmlns="" val="2470258182"/>
                    </a:ext>
                  </a:extLst>
                </a:gridCol>
              </a:tblGrid>
              <a:tr h="11929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1503832093"/>
                  </a:ext>
                </a:extLst>
              </a:tr>
              <a:tr h="1500856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giờ là thứ ai cũng có, chẳng mất tiền mua nên không cần tiết kiệm.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12695284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học suốt ngày, không làm việc gì khác.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6410969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algn="ctr"/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tranh thủ làm nhiều việc trong cùng 1 lúc.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40554909"/>
                  </a:ext>
                </a:extLst>
              </a:tr>
              <a:tr h="13880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kiệm thời giờ là sử dụng thời giờ một cách hợp lí, có hiệu quả. </a:t>
                      </a:r>
                      <a:endParaRPr lang="vi-VN" sz="2800" b="1" i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vi-VN" sz="2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631574"/>
                  </a:ext>
                </a:extLst>
              </a:tr>
            </a:tbl>
          </a:graphicData>
        </a:graphic>
      </p:graphicFrame>
      <p:sp>
        <p:nvSpPr>
          <p:cNvPr id="6" name="AutoShape 98">
            <a:extLst>
              <a:ext uri="{FF2B5EF4-FFF2-40B4-BE49-F238E27FC236}">
                <a16:creationId xmlns:a16="http://schemas.microsoft.com/office/drawing/2014/main" xmlns="" id="{05465A89-7D52-4D2C-BF3C-DE3D223E6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951" y="2972791"/>
            <a:ext cx="773151" cy="725114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7" name="AutoShape 99">
            <a:extLst>
              <a:ext uri="{FF2B5EF4-FFF2-40B4-BE49-F238E27FC236}">
                <a16:creationId xmlns:a16="http://schemas.microsoft.com/office/drawing/2014/main" xmlns="" id="{0B890011-6FDB-4D7C-ACF9-B5DF93804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951" y="1528508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8" name="AutoShape 130">
            <a:extLst>
              <a:ext uri="{FF2B5EF4-FFF2-40B4-BE49-F238E27FC236}">
                <a16:creationId xmlns:a16="http://schemas.microsoft.com/office/drawing/2014/main" xmlns="" id="{88703400-13D3-44BF-B0FB-2737AABAE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196" y="4381552"/>
            <a:ext cx="773151" cy="727185"/>
          </a:xfrm>
          <a:prstGeom prst="smileyFace">
            <a:avLst>
              <a:gd name="adj" fmla="val -4653"/>
            </a:avLst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  <p:sp>
        <p:nvSpPr>
          <p:cNvPr id="9" name="AutoShape 131">
            <a:extLst>
              <a:ext uri="{FF2B5EF4-FFF2-40B4-BE49-F238E27FC236}">
                <a16:creationId xmlns:a16="http://schemas.microsoft.com/office/drawing/2014/main" xmlns="" id="{6D95B5B0-6ED2-4271-ADC8-5D6BE3E0A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601" y="5734641"/>
            <a:ext cx="758283" cy="747132"/>
          </a:xfrm>
          <a:prstGeom prst="smileyFace">
            <a:avLst>
              <a:gd name="adj" fmla="val 4653"/>
            </a:avLst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53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4" y="895988"/>
            <a:ext cx="1001475" cy="10014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4" y="4600189"/>
            <a:ext cx="547688" cy="7651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9" y="2194504"/>
            <a:ext cx="345436" cy="280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4" y="1653682"/>
            <a:ext cx="6381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9" y="1553784"/>
            <a:ext cx="638175" cy="6381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174" y="1452317"/>
            <a:ext cx="638175" cy="6381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09" y="2715976"/>
            <a:ext cx="638175" cy="6381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91" y="3069027"/>
            <a:ext cx="63817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82" y="3596880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34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3425443" y="3395313"/>
            <a:ext cx="389917" cy="292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5480" y="1140693"/>
            <a:ext cx="2097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>
                  <p14:trim st="700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524000" y="-483778"/>
            <a:ext cx="45720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49" y="2177150"/>
            <a:ext cx="2985775" cy="28394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74786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4" y="895988"/>
            <a:ext cx="1001475" cy="10014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9" y="2194504"/>
            <a:ext cx="345436" cy="280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82" y="3596880"/>
            <a:ext cx="364006" cy="103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734" y="2965246"/>
            <a:ext cx="1302253" cy="951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3425443" y="3395313"/>
            <a:ext cx="389917" cy="292438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5239482" y="3350299"/>
            <a:ext cx="5249991" cy="174574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khế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vàng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, may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gang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Calibri" panose="020F0502020204030204"/>
              </a:rPr>
              <a:t>đựng</a:t>
            </a:r>
            <a:r>
              <a:rPr lang="en-US" sz="2100" dirty="0">
                <a:solidFill>
                  <a:srgbClr val="FF0066"/>
                </a:solidFill>
                <a:latin typeface="Calibri" panose="020F0502020204030204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202478" y="457200"/>
            <a:ext cx="5410402" cy="2258776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solidFill>
                  <a:schemeClr val="bg1"/>
                </a:solidFill>
              </a:rPr>
              <a:t>Đấy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xưa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rồi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quả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ngon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ngọt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này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bây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giờ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ta. </a:t>
            </a:r>
            <a:r>
              <a:rPr lang="en-US" sz="2800" dirty="0" err="1">
                <a:solidFill>
                  <a:schemeClr val="bg1"/>
                </a:solidFill>
              </a:rPr>
              <a:t>Muốn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ăn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phải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đúng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hỏi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</a:t>
            </a:r>
            <a:r>
              <a:rPr lang="en-US" sz="2800" dirty="0">
                <a:solidFill>
                  <a:schemeClr val="bg1"/>
                </a:solidFill>
              </a:rPr>
              <a:t> ta </a:t>
            </a:r>
            <a:r>
              <a:rPr lang="en-US" sz="2800" dirty="0" err="1">
                <a:solidFill>
                  <a:schemeClr val="bg1"/>
                </a:solidFill>
              </a:rPr>
              <a:t>đưa</a:t>
            </a:r>
            <a:r>
              <a:rPr lang="en-US" sz="2800" dirty="0">
                <a:solidFill>
                  <a:schemeClr val="bg1"/>
                </a:solidFill>
              </a:rPr>
              <a:t> ra.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4" y="1653682"/>
            <a:ext cx="638175" cy="638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9" y="1553784"/>
            <a:ext cx="638175" cy="63817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174" y="1452317"/>
            <a:ext cx="638175" cy="63817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09" y="2715976"/>
            <a:ext cx="638175" cy="6381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91" y="3069027"/>
            <a:ext cx="638175" cy="63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4" y="4600189"/>
            <a:ext cx="547688" cy="7651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6824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4" y="895988"/>
            <a:ext cx="1001475" cy="100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04" y="4600189"/>
            <a:ext cx="547688" cy="76515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29" y="2194504"/>
            <a:ext cx="345436" cy="280233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524807" y="996828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1b"/>
          <p:cNvSpPr/>
          <p:nvPr/>
        </p:nvSpPr>
        <p:spPr>
          <a:xfrm>
            <a:off x="6524807" y="2848429"/>
            <a:ext cx="3967089" cy="170349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latin typeface="+mj-lt"/>
              </a:rPr>
              <a:t>Tiết kiệm thời giờ là sử dụng thời giờ một cách hợp lí, có hiệu quả.</a:t>
            </a:r>
            <a:endParaRPr lang="vi-VN" altLang="vi-VN" sz="28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360473" y="5543550"/>
            <a:ext cx="457200" cy="457200"/>
          </a:xfrm>
          <a:prstGeom prst="rect">
            <a:avLst/>
          </a:prstGeom>
        </p:spPr>
      </p:pic>
      <p:sp>
        <p:nvSpPr>
          <p:cNvPr id="82" name="2a"/>
          <p:cNvSpPr/>
          <p:nvPr/>
        </p:nvSpPr>
        <p:spPr>
          <a:xfrm>
            <a:off x="6520802" y="996828"/>
            <a:ext cx="3967089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2b"/>
          <p:cNvSpPr/>
          <p:nvPr/>
        </p:nvSpPr>
        <p:spPr>
          <a:xfrm>
            <a:off x="6413641" y="2820392"/>
            <a:ext cx="4150482" cy="1703499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latin typeface="+mj-lt"/>
              </a:rPr>
              <a:t>Em cần tiết kiệm thời giờ vì thời gian trôi đi không trở lại.</a:t>
            </a:r>
            <a:endParaRPr lang="vi-VN" altLang="vi-VN" sz="2800" b="1" i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5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3a"/>
          <p:cNvSpPr/>
          <p:nvPr/>
        </p:nvSpPr>
        <p:spPr>
          <a:xfrm>
            <a:off x="6545105" y="1010846"/>
            <a:ext cx="3967089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3b"/>
          <p:cNvSpPr/>
          <p:nvPr/>
        </p:nvSpPr>
        <p:spPr>
          <a:xfrm>
            <a:off x="6213947" y="2796779"/>
            <a:ext cx="4354856" cy="17034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Để tiết kiệm thời giờ em cần l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à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m giờ n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à</a:t>
            </a:r>
            <a:r>
              <a:rPr lang="vi-VN" altLang="vi-VN" sz="2800" b="1" i="1" dirty="0">
                <a:solidFill>
                  <a:schemeClr val="tx1"/>
                </a:solidFill>
                <a:latin typeface="+mj-lt"/>
              </a:rPr>
              <a:t>o việc nấy.</a:t>
            </a:r>
            <a:endParaRPr lang="vi-VN" altLang="vi-VN" sz="2800" b="1" i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42" y="2717595"/>
            <a:ext cx="400509" cy="635590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42" y="2717595"/>
            <a:ext cx="400509" cy="635590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4a"/>
          <p:cNvSpPr/>
          <p:nvPr/>
        </p:nvSpPr>
        <p:spPr>
          <a:xfrm>
            <a:off x="6565403" y="980298"/>
            <a:ext cx="396708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+mj-lt"/>
              </a:rPr>
              <a:t>Em hãy đọc câu ca dao, tục ngữ nói về tiết kiệm thời giờ.</a:t>
            </a:r>
            <a:endParaRPr lang="vi-VN" altLang="vi-VN" sz="2800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0" name="4b"/>
          <p:cNvSpPr/>
          <p:nvPr/>
        </p:nvSpPr>
        <p:spPr>
          <a:xfrm>
            <a:off x="5694278" y="2790394"/>
            <a:ext cx="4928839" cy="1703499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+mj-lt"/>
              </a:rPr>
              <a:t>Thời gian thấm thoắt thoi đưa</a:t>
            </a:r>
          </a:p>
          <a:p>
            <a:pPr algn="ctr" eaLnBrk="0" hangingPunct="0">
              <a:spcBef>
                <a:spcPct val="50000"/>
              </a:spcBef>
            </a:pPr>
            <a:r>
              <a:rPr lang="vi-VN" altLang="vi-VN" sz="2800" b="1" i="1" dirty="0">
                <a:solidFill>
                  <a:schemeClr val="bg1"/>
                </a:solidFill>
                <a:latin typeface="+mj-lt"/>
              </a:rPr>
              <a:t>Nó đi đi mãi không chờ đợi ai</a:t>
            </a:r>
            <a:endParaRPr lang="vi-VN" altLang="vi-VN" sz="2800" b="1" i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2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dapan"/>
          <p:cNvSpPr/>
          <p:nvPr/>
        </p:nvSpPr>
        <p:spPr>
          <a:xfrm>
            <a:off x="9889775" y="5242490"/>
            <a:ext cx="602120" cy="602120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xoa"/>
          <p:cNvSpPr/>
          <p:nvPr/>
        </p:nvSpPr>
        <p:spPr>
          <a:xfrm flipV="1">
            <a:off x="9287655" y="5246953"/>
            <a:ext cx="602120" cy="602120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2241573" y="1653682"/>
            <a:ext cx="411956" cy="638175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2241573" y="1653682"/>
            <a:ext cx="411956" cy="638175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22" y="1553784"/>
            <a:ext cx="400509" cy="638175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22" y="1553784"/>
            <a:ext cx="400509" cy="638175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84" y="1452316"/>
            <a:ext cx="396155" cy="635590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184" y="1452316"/>
            <a:ext cx="396155" cy="6355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02" y="3583817"/>
            <a:ext cx="364006" cy="1032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13403" y="2899931"/>
            <a:ext cx="1302253" cy="951292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8509972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7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4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4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"/>
                            </p:stCondLst>
                            <p:childTnLst>
                              <p:par>
                                <p:cTn id="1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"/>
                            </p:stCondLst>
                            <p:childTnLst>
                              <p:par>
                                <p:cTn id="1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21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3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50"/>
                            </p:stCondLst>
                            <p:childTnLst>
                              <p:par>
                                <p:cTn id="2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25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000"/>
                            </p:stCondLst>
                            <p:childTnLst>
                              <p:par>
                                <p:cTn id="2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8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4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0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5" grpId="0" animBg="1"/>
      <p:bldP spid="85" grpId="1" animBg="1"/>
      <p:bldP spid="87" grpId="0" animBg="1"/>
      <p:bldP spid="87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2489" y="557683"/>
            <a:ext cx="11557820" cy="128907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cap="none" normalizeH="0" baseline="0" dirty="0" smtClean="0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cap="none" normalizeH="0" baseline="0" dirty="0" err="1" smtClean="0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cap="none" normalizeH="0" dirty="0" smtClean="0">
                <a:ln>
                  <a:noFill/>
                </a:ln>
                <a:solidFill>
                  <a:srgbClr val="05A57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7205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iểu sử Chủ tịch Hồ Chí Minh | C. Mác; Ph. Ăngghen; V. I. Lênin; Hồ Chí Minh">
            <a:extLst>
              <a:ext uri="{FF2B5EF4-FFF2-40B4-BE49-F238E27FC236}">
                <a16:creationId xmlns:a16="http://schemas.microsoft.com/office/drawing/2014/main" xmlns="" id="{CB605E36-D8FB-48E8-8EEC-73A14D31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467" y="468352"/>
            <a:ext cx="3265403" cy="456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95C1C76F-9DF9-48B8-BA5D-CB57DE8D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263" y="5347809"/>
            <a:ext cx="4329410" cy="1169551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  <a:p>
            <a:pPr algn="ctr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19/5/1890-2/9/1969)</a:t>
            </a:r>
            <a:endParaRPr lang="en-US" alt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ình ảnh màu hiếm về Chủ tịch Hồ Chí Minh (P3) - Giáo dục Việt Nam">
            <a:extLst>
              <a:ext uri="{FF2B5EF4-FFF2-40B4-BE49-F238E27FC236}">
                <a16:creationId xmlns:a16="http://schemas.microsoft.com/office/drawing/2014/main" xmlns="" id="{FC446951-016A-4992-A6BC-6693E98B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55" y="468352"/>
            <a:ext cx="3496689" cy="456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55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5000"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DDC248-8CF4-48CA-BEF2-CCA74FC9D282}"/>
              </a:ext>
            </a:extLst>
          </p:cNvPr>
          <p:cNvSpPr txBox="1"/>
          <p:nvPr/>
        </p:nvSpPr>
        <p:spPr>
          <a:xfrm>
            <a:off x="4644888" y="2778104"/>
            <a:ext cx="4084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Truyện kể: </a:t>
            </a:r>
            <a:r>
              <a:rPr lang="vi-VN" sz="5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D6B6B"/>
                </a:solidFill>
                <a:latin typeface="+mj-lt"/>
                <a:cs typeface="Times New Roman" panose="02020603050405020304" pitchFamily="18" charset="0"/>
              </a:rPr>
              <a:t>“Một phút”</a:t>
            </a:r>
          </a:p>
        </p:txBody>
      </p:sp>
      <p:pic>
        <p:nvPicPr>
          <p:cNvPr id="27650" name="Picture 2" descr="Hình ảnh Chồng Sách, Giáo Viên, Giáo Dục, Người Làm Vườn Vector và PNG với  nền trong suốt để tải xuống miễn phí">
            <a:extLst>
              <a:ext uri="{FF2B5EF4-FFF2-40B4-BE49-F238E27FC236}">
                <a16:creationId xmlns:a16="http://schemas.microsoft.com/office/drawing/2014/main" xmlns="" id="{C09A3BB2-EDC4-41E6-AE7D-2F9808D53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59" t="26100" r="14655" b="26940"/>
          <a:stretch/>
        </p:blipFill>
        <p:spPr bwMode="auto">
          <a:xfrm>
            <a:off x="323991" y="4970963"/>
            <a:ext cx="2575034" cy="18393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lock Alarm Sticker by Light for iOS &amp; Android | GIPHY">
            <a:extLst>
              <a:ext uri="{FF2B5EF4-FFF2-40B4-BE49-F238E27FC236}">
                <a16:creationId xmlns:a16="http://schemas.microsoft.com/office/drawing/2014/main" xmlns="" id="{71EFF9CD-F9FF-4FC7-9CB1-E9D524350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" y="3165886"/>
            <a:ext cx="1792014" cy="17920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resentación de PowerPoint">
            <a:extLst>
              <a:ext uri="{FF2B5EF4-FFF2-40B4-BE49-F238E27FC236}">
                <a16:creationId xmlns:a16="http://schemas.microsoft.com/office/drawing/2014/main" xmlns="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97" y="3754148"/>
            <a:ext cx="3437992" cy="2949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iờ – Wikipedia tiếng Việt">
            <a:extLst>
              <a:ext uri="{FF2B5EF4-FFF2-40B4-BE49-F238E27FC236}">
                <a16:creationId xmlns:a16="http://schemas.microsoft.com/office/drawing/2014/main" xmlns="" id="{38C840B8-33D9-4B2A-A5C9-070D6B966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969">
            <a:off x="9524114" y="1842889"/>
            <a:ext cx="1812378" cy="1812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60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504" y="-85097"/>
            <a:ext cx="12087496" cy="7198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nhũng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ý: “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8h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8h10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10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2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25660"/>
            <a:ext cx="1188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5A57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: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838069"/>
              </p:ext>
            </p:extLst>
          </p:nvPr>
        </p:nvGraphicFramePr>
        <p:xfrm>
          <a:off x="0" y="1287412"/>
          <a:ext cx="12192000" cy="5557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532">
                  <a:extLst>
                    <a:ext uri="{9D8B030D-6E8A-4147-A177-3AD203B41FA5}">
                      <a16:colId xmlns:a16="http://schemas.microsoft.com/office/drawing/2014/main" xmlns="" val="124743769"/>
                    </a:ext>
                  </a:extLst>
                </a:gridCol>
                <a:gridCol w="8548468">
                  <a:extLst>
                    <a:ext uri="{9D8B030D-6E8A-4147-A177-3AD203B41FA5}">
                      <a16:colId xmlns:a16="http://schemas.microsoft.com/office/drawing/2014/main" xmlns="" val="249396670"/>
                    </a:ext>
                  </a:extLst>
                </a:gridCol>
              </a:tblGrid>
              <a:tr h="55320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2627370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12985181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235864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3037352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5076087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2086201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57196157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284608870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98605362"/>
                  </a:ext>
                </a:extLst>
              </a:tr>
              <a:tr h="553201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7204199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13471" y="1825885"/>
            <a:ext cx="2672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6h – 6h30p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9804" y="1841410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3471" y="2356831"/>
            <a:ext cx="2977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h30p – 6h40p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9804" y="2356830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2923913"/>
            <a:ext cx="3186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h40p – 7h20p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9804" y="2923913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799" y="3439333"/>
            <a:ext cx="3090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h20p – 7h30p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9803" y="3518582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798" y="4067189"/>
            <a:ext cx="318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7h3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0p – 11h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9803" y="4048946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798" y="4603883"/>
            <a:ext cx="318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11h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11h10p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99803" y="4615996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798" y="5155083"/>
            <a:ext cx="3395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11h10p</a:t>
            </a:r>
            <a:r>
              <a:rPr lang="en-US" sz="3600" b="0" i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12h 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99803" y="5155082"/>
            <a:ext cx="3545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1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152BBB-970C-4852-98DA-04ED7824AF7F}"/>
              </a:ext>
            </a:extLst>
          </p:cNvPr>
          <p:cNvSpPr txBox="1"/>
          <p:nvPr/>
        </p:nvSpPr>
        <p:spPr>
          <a:xfrm>
            <a:off x="2508069" y="1446000"/>
            <a:ext cx="6779622" cy="3460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2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2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570219-1911-4A21-AD95-C3BEFDB9AA0F}"/>
              </a:ext>
            </a:extLst>
          </p:cNvPr>
          <p:cNvSpPr txBox="1"/>
          <p:nvPr/>
        </p:nvSpPr>
        <p:spPr>
          <a:xfrm>
            <a:off x="4237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E7F391-2D3E-4A3F-8146-89579090AB8C}"/>
              </a:ext>
            </a:extLst>
          </p:cNvPr>
          <p:cNvSpPr txBox="1"/>
          <p:nvPr/>
        </p:nvSpPr>
        <p:spPr>
          <a:xfrm>
            <a:off x="5326566" y="5181169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5">
            <a:extLst>
              <a:ext uri="{FF2B5EF4-FFF2-40B4-BE49-F238E27FC236}">
                <a16:creationId xmlns:a16="http://schemas.microsoft.com/office/drawing/2014/main" xmlns="" id="{D5DEB694-86E6-4734-B75C-39E6F6252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078414"/>
            <a:ext cx="20574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A5">
            <a:extLst>
              <a:ext uri="{FF2B5EF4-FFF2-40B4-BE49-F238E27FC236}">
                <a16:creationId xmlns:a16="http://schemas.microsoft.com/office/drawing/2014/main" xmlns="" id="{FB551F0D-3DDD-48A1-924B-BEB1AC84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91088"/>
            <a:ext cx="22733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12AE70-D65D-425E-A5D0-0FB50DA26D54}"/>
              </a:ext>
            </a:extLst>
          </p:cNvPr>
          <p:cNvSpPr/>
          <p:nvPr/>
        </p:nvSpPr>
        <p:spPr>
          <a:xfrm>
            <a:off x="2131671" y="3025208"/>
            <a:ext cx="7928659" cy="177958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chân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thành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ơn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083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Một Bữa ăn Của Gia đình , Một Gia đình., Ăn Tối, Nghe Hay đấy.  miễn phí tải tập tin PNG PSDComment và Vector">
            <a:extLst>
              <a:ext uri="{FF2B5EF4-FFF2-40B4-BE49-F238E27FC236}">
                <a16:creationId xmlns:a16="http://schemas.microsoft.com/office/drawing/2014/main" xmlns="" id="{7F773B59-8028-4C28-9A7B-347209BE4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7813" b="90000" l="3125" r="93125">
                        <a14:backgroundMark x1="24219" y1="30625" x2="24219" y2="32344"/>
                        <a14:backgroundMark x1="74844" y1="43594" x2="75469" y2="44688"/>
                        <a14:backgroundMark x1="86875" y1="45469" x2="86875" y2="45469"/>
                        <a14:backgroundMark x1="86875" y1="45469" x2="86875" y2="4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1" t="14714" r="6626" b="15708"/>
          <a:stretch/>
        </p:blipFill>
        <p:spPr bwMode="auto">
          <a:xfrm>
            <a:off x="1446882" y="2743201"/>
            <a:ext cx="5376231" cy="42414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653408-EA68-4DF0-9A76-154615AA54FE}"/>
              </a:ext>
            </a:extLst>
          </p:cNvPr>
          <p:cNvGrpSpPr/>
          <p:nvPr/>
        </p:nvGrpSpPr>
        <p:grpSpPr>
          <a:xfrm>
            <a:off x="3964868" y="458118"/>
            <a:ext cx="2858244" cy="1447800"/>
            <a:chOff x="6462396" y="1508818"/>
            <a:chExt cx="2675876" cy="1447800"/>
          </a:xfrm>
          <a:noFill/>
        </p:grpSpPr>
        <p:sp>
          <p:nvSpPr>
            <p:cNvPr id="4" name="AutoShape 28" descr="White marble">
              <a:extLst>
                <a:ext uri="{FF2B5EF4-FFF2-40B4-BE49-F238E27FC236}">
                  <a16:creationId xmlns:a16="http://schemas.microsoft.com/office/drawing/2014/main" xmlns="" id="{52BB6D1D-3276-49C7-B144-7DD270DC6A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-12919"/>
                <a:gd name="adj2" fmla="val 119652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4C1E24-822D-46D9-B98B-E4CA0B2A9856}"/>
                </a:ext>
              </a:extLst>
            </p:cNvPr>
            <p:cNvSpPr txBox="1"/>
            <p:nvPr/>
          </p:nvSpPr>
          <p:spPr>
            <a:xfrm rot="342239">
              <a:off x="6746509" y="1622752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Mi-chi-a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cơm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con!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7B5744F-20AB-460A-8E87-04A6AA35C661}"/>
              </a:ext>
            </a:extLst>
          </p:cNvPr>
          <p:cNvGrpSpPr/>
          <p:nvPr/>
        </p:nvGrpSpPr>
        <p:grpSpPr>
          <a:xfrm>
            <a:off x="7992124" y="388984"/>
            <a:ext cx="2675876" cy="1447800"/>
            <a:chOff x="6462396" y="1508818"/>
            <a:chExt cx="2675876" cy="1447800"/>
          </a:xfrm>
        </p:grpSpPr>
        <p:sp>
          <p:nvSpPr>
            <p:cNvPr id="7" name="AutoShape 28" descr="White marble">
              <a:extLst>
                <a:ext uri="{FF2B5EF4-FFF2-40B4-BE49-F238E27FC236}">
                  <a16:creationId xmlns:a16="http://schemas.microsoft.com/office/drawing/2014/main" xmlns="" id="{9BDEFBF1-5030-4911-A7B5-EA9B12EA0B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54121"/>
                <a:gd name="adj2" fmla="val 62869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4BD00CA-554F-475B-9B39-1D58FD6BA3DD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D9F2A26-8E49-4367-9CDA-5D48E1D74D4B}"/>
              </a:ext>
            </a:extLst>
          </p:cNvPr>
          <p:cNvGrpSpPr/>
          <p:nvPr/>
        </p:nvGrpSpPr>
        <p:grpSpPr>
          <a:xfrm>
            <a:off x="1891860" y="357861"/>
            <a:ext cx="2858244" cy="1447800"/>
            <a:chOff x="6462396" y="1508818"/>
            <a:chExt cx="2675876" cy="1447800"/>
          </a:xfrm>
          <a:noFill/>
        </p:grpSpPr>
        <p:sp>
          <p:nvSpPr>
            <p:cNvPr id="10" name="AutoShape 28" descr="White marble">
              <a:extLst>
                <a:ext uri="{FF2B5EF4-FFF2-40B4-BE49-F238E27FC236}">
                  <a16:creationId xmlns:a16="http://schemas.microsoft.com/office/drawing/2014/main" xmlns="" id="{165B18AF-6458-437F-93AC-234DD2A008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980" flipH="1">
              <a:off x="6462396" y="1508818"/>
              <a:ext cx="2675876" cy="1447800"/>
            </a:xfrm>
            <a:prstGeom prst="wedgeEllipseCallout">
              <a:avLst>
                <a:gd name="adj1" fmla="val 35028"/>
                <a:gd name="adj2" fmla="val 130417"/>
              </a:avLst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AFCA878-192E-4BA1-A3A0-9267B79FB4E9}"/>
                </a:ext>
              </a:extLst>
            </p:cNvPr>
            <p:cNvSpPr txBox="1"/>
            <p:nvPr/>
          </p:nvSpPr>
          <p:spPr>
            <a:xfrm rot="342239">
              <a:off x="6746509" y="1622753"/>
              <a:ext cx="228016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074" name="Picture 2" descr="44.146 mẫu vector trẻ em cực kỳ ngộ nghĩnh và dễ thương - Mua bán hình ảnh  shutterstock giá rẻ chỉ từ 3.000 đ trong 2 phút">
            <a:extLst>
              <a:ext uri="{FF2B5EF4-FFF2-40B4-BE49-F238E27FC236}">
                <a16:creationId xmlns:a16="http://schemas.microsoft.com/office/drawing/2014/main" xmlns="" id="{1994027E-EB17-4A40-8E21-E9F4CF274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889" b="90222" l="52392" r="8838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t="9840" r="6835" b="8940"/>
          <a:stretch/>
        </p:blipFill>
        <p:spPr bwMode="auto">
          <a:xfrm>
            <a:off x="8921145" y="3034119"/>
            <a:ext cx="1667855" cy="3216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8DE9E4A-2360-40DD-8F75-E9E5F69826BD}"/>
              </a:ext>
            </a:extLst>
          </p:cNvPr>
          <p:cNvGrpSpPr/>
          <p:nvPr/>
        </p:nvGrpSpPr>
        <p:grpSpPr>
          <a:xfrm>
            <a:off x="7424596" y="875310"/>
            <a:ext cx="2675876" cy="1447800"/>
            <a:chOff x="6462396" y="1508818"/>
            <a:chExt cx="2675876" cy="1447800"/>
          </a:xfrm>
        </p:grpSpPr>
        <p:sp>
          <p:nvSpPr>
            <p:cNvPr id="14" name="AutoShape 28" descr="White marble">
              <a:extLst>
                <a:ext uri="{FF2B5EF4-FFF2-40B4-BE49-F238E27FC236}">
                  <a16:creationId xmlns:a16="http://schemas.microsoft.com/office/drawing/2014/main" xmlns="" id="{E7455C95-3B3C-4948-A929-2042975CB6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-28775"/>
                <a:gd name="adj2" fmla="val 105147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71065D7-CA90-4E86-82AB-B73F807AA3CC}"/>
                </a:ext>
              </a:extLst>
            </p:cNvPr>
            <p:cNvSpPr txBox="1"/>
            <p:nvPr/>
          </p:nvSpPr>
          <p:spPr>
            <a:xfrm rot="342239">
              <a:off x="6746509" y="1838196"/>
              <a:ext cx="2280169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bao, 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à!</a:t>
              </a:r>
            </a:p>
          </p:txBody>
        </p:sp>
      </p:grpSp>
      <p:pic>
        <p:nvPicPr>
          <p:cNvPr id="2" name="Picture 2" descr="Snow skiing clipart 6 » Clipart Station">
            <a:extLst>
              <a:ext uri="{FF2B5EF4-FFF2-40B4-BE49-F238E27FC236}">
                <a16:creationId xmlns:a16="http://schemas.microsoft.com/office/drawing/2014/main" xmlns="" id="{EDC8B415-A83B-4BAD-B72D-58454E3B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32"/>
            <a:ext cx="12192000" cy="6845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314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ộc thi trượt tuyết olympic Hình ảnh | Định dạng hình ảnh PSD 401445839|  vn.lovepik.com">
            <a:extLst>
              <a:ext uri="{FF2B5EF4-FFF2-40B4-BE49-F238E27FC236}">
                <a16:creationId xmlns:a16="http://schemas.microsoft.com/office/drawing/2014/main" xmlns="" id="{1CAEBF61-1C0C-42BB-BE7B-67EBDE6A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96628" l="1163" r="9895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75" t="8406" r="5362" b="7391"/>
          <a:stretch/>
        </p:blipFill>
        <p:spPr bwMode="auto">
          <a:xfrm rot="20994152">
            <a:off x="-95993" y="3037595"/>
            <a:ext cx="2139945" cy="2677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ộc Thi Trượt Tuyết Olympic Hình ảnh | Định dạng hình ảnh PSD 401445844|  vn.lovepik.com">
            <a:extLst>
              <a:ext uri="{FF2B5EF4-FFF2-40B4-BE49-F238E27FC236}">
                <a16:creationId xmlns:a16="http://schemas.microsoft.com/office/drawing/2014/main" xmlns="" id="{6690366C-6073-47F6-B59A-731AAB7E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5000" b="93488" l="6047" r="90000">
                        <a14:backgroundMark x1="24535" y1="87442" x2="31395" y2="89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68" y="3861413"/>
            <a:ext cx="3285935" cy="28864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168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4392 3.7037E-7 C 0.64306 3.7037E-7 0.88802 -0.07569 0.88802 -0.13681 L 0.88802 -0.2733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92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3257 -2.96296E-6 C 0.4717 -2.96296E-6 0.65156 -0.01481 0.65156 -0.02754 L 0.65156 -0.0548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69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463B72-57F2-4822-89FB-78A1E519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7" b="61965" l="0" r="100000">
                        <a14:foregroundMark x1="37773" y1="3883" x2="23035" y2="10337"/>
                        <a14:foregroundMark x1="6223" y1="1656" x2="88319" y2="22387"/>
                        <a14:foregroundMark x1="13755" y1="457" x2="78930" y2="857"/>
                        <a14:foregroundMark x1="36026" y1="7938" x2="36026" y2="25814"/>
                        <a14:foregroundMark x1="29803" y1="20388" x2="81878" y2="41005"/>
                        <a14:foregroundMark x1="43450" y1="15248" x2="93996" y2="45688"/>
                        <a14:foregroundMark x1="7969" y1="6054" x2="25328" y2="47116"/>
                        <a14:foregroundMark x1="1856" y1="34209" x2="85808" y2="53569"/>
                        <a14:foregroundMark x1="20524" y1="28212" x2="73035" y2="43004"/>
                        <a14:foregroundMark x1="68450" y1="32610" x2="76965" y2="48030"/>
                        <a14:foregroundMark x1="74891" y1="31239" x2="98144" y2="42776"/>
                        <a14:foregroundMark x1="81004" y1="40834" x2="94214" y2="50885"/>
                        <a14:foregroundMark x1="67140" y1="35580" x2="43450" y2="42776"/>
                        <a14:foregroundMark x1="20197" y1="35294" x2="71288" y2="47459"/>
                        <a14:foregroundMark x1="56769" y1="34894" x2="64956" y2="38664"/>
                        <a14:foregroundMark x1="54694" y1="39349" x2="61354" y2="44375"/>
                        <a14:foregroundMark x1="41157" y1="36779" x2="49454" y2="40320"/>
                        <a14:foregroundMark x1="26965" y1="34495" x2="34716" y2="38664"/>
                        <a14:foregroundMark x1="16812" y1="41690" x2="37336" y2="54255"/>
                        <a14:foregroundMark x1="17140" y1="46830" x2="39410" y2="58766"/>
                        <a14:foregroundMark x1="37555" y1="49001" x2="81659" y2="61965"/>
                        <a14:foregroundMark x1="91376" y1="51171" x2="62664" y2="56996"/>
                        <a14:foregroundMark x1="91921" y1="56139" x2="71507" y2="57110"/>
                        <a14:foregroundMark x1="21288" y1="56996" x2="64956" y2="56996"/>
                        <a14:foregroundMark x1="21943" y1="58195" x2="71943" y2="58481"/>
                        <a14:foregroundMark x1="79258" y1="58024" x2="88865" y2="58024"/>
                        <a14:foregroundMark x1="71179" y1="4797" x2="64738" y2="20674"/>
                        <a14:foregroundMark x1="66594" y1="15648" x2="83624" y2="33409"/>
                        <a14:foregroundMark x1="82424" y1="31354" x2="96288" y2="38435"/>
                        <a14:foregroundMark x1="72052" y1="4397" x2="73581" y2="18047"/>
                        <a14:foregroundMark x1="77183" y1="15762" x2="76638" y2="18789"/>
                        <a14:foregroundMark x1="75437" y1="18104" x2="80022" y2="19417"/>
                        <a14:backgroundMark x1="82860" y1="15534" x2="89083" y2="29298"/>
                        <a14:backgroundMark x1="764" y1="53569" x2="14192" y2="52370"/>
                        <a14:backgroundMark x1="84716" y1="21302" x2="84389" y2="2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42199"/>
          <a:stretch/>
        </p:blipFill>
        <p:spPr>
          <a:xfrm>
            <a:off x="4895056" y="3078234"/>
            <a:ext cx="3400506" cy="3757248"/>
          </a:xfrm>
          <a:prstGeom prst="rect">
            <a:avLst/>
          </a:prstGeom>
        </p:spPr>
      </p:pic>
      <p:pic>
        <p:nvPicPr>
          <p:cNvPr id="6146" name="Picture 2" descr="Cartoon Sad Boy Royalty Free Cliparts, Vectors, And Stock Illustration.  Image 37538595.">
            <a:extLst>
              <a:ext uri="{FF2B5EF4-FFF2-40B4-BE49-F238E27FC236}">
                <a16:creationId xmlns:a16="http://schemas.microsoft.com/office/drawing/2014/main" xmlns="" id="{624681F4-ADD5-4E95-8305-9214BB81B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80462" l="3308" r="100000">
                        <a14:foregroundMark x1="46858" y1="28077" x2="46858" y2="36692"/>
                        <a14:foregroundMark x1="50496" y1="72308" x2="52481" y2="78846"/>
                        <a14:foregroundMark x1="42117" y1="68923" x2="40132" y2="77154"/>
                        <a14:foregroundMark x1="58214" y1="73538" x2="60309" y2="80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303"/>
          <a:stretch/>
        </p:blipFill>
        <p:spPr bwMode="auto">
          <a:xfrm flipH="1">
            <a:off x="3044687" y="3607318"/>
            <a:ext cx="2295939" cy="3228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D38D08E1-0C2F-444E-9034-AADB4A3F1A3B}"/>
              </a:ext>
            </a:extLst>
          </p:cNvPr>
          <p:cNvSpPr/>
          <p:nvPr/>
        </p:nvSpPr>
        <p:spPr>
          <a:xfrm>
            <a:off x="2508140" y="1"/>
            <a:ext cx="4551956" cy="3254059"/>
          </a:xfrm>
          <a:prstGeom prst="cloudCallout">
            <a:avLst>
              <a:gd name="adj1" fmla="val 15401"/>
              <a:gd name="adj2" fmla="val 795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noFill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B79D8D0-64C6-452A-93C0-D6C9822958EC}"/>
              </a:ext>
            </a:extLst>
          </p:cNvPr>
          <p:cNvGrpSpPr/>
          <p:nvPr/>
        </p:nvGrpSpPr>
        <p:grpSpPr>
          <a:xfrm>
            <a:off x="1703604" y="452288"/>
            <a:ext cx="1604630" cy="859676"/>
            <a:chOff x="828814" y="156591"/>
            <a:chExt cx="1818047" cy="8287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66DA6D4F-C9A9-4FAB-BEE6-8C0E85350A2A}"/>
                </a:ext>
              </a:extLst>
            </p:cNvPr>
            <p:cNvCxnSpPr>
              <a:cxnSpLocks/>
            </p:cNvCxnSpPr>
            <p:nvPr/>
          </p:nvCxnSpPr>
          <p:spPr>
            <a:xfrm>
              <a:off x="890319" y="820468"/>
              <a:ext cx="1692585" cy="16491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E890F03-B4A0-496B-B64E-104F06CC5424}"/>
                </a:ext>
              </a:extLst>
            </p:cNvPr>
            <p:cNvSpPr txBox="1"/>
            <p:nvPr/>
          </p:nvSpPr>
          <p:spPr>
            <a:xfrm rot="428648" flipH="1">
              <a:off x="828814" y="156591"/>
              <a:ext cx="1818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b="1" dirty="0" err="1">
                  <a:solidFill>
                    <a:srgbClr val="0070C0"/>
                  </a:solidFill>
                </a:rPr>
                <a:t>Bạn</a:t>
              </a:r>
              <a:r>
                <a:rPr lang="en-US" altLang="vi-VN" b="1" dirty="0">
                  <a:solidFill>
                    <a:srgbClr val="0070C0"/>
                  </a:solidFill>
                </a:rPr>
                <a:t> Mi-chi-a </a:t>
              </a:r>
              <a:r>
                <a:rPr lang="en-US" altLang="vi-VN" b="1" dirty="0" err="1">
                  <a:solidFill>
                    <a:srgbClr val="0070C0"/>
                  </a:solidFill>
                </a:rPr>
                <a:t>về</a:t>
              </a:r>
              <a:r>
                <a:rPr lang="en-US" altLang="vi-VN" b="1" dirty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</a:rPr>
                <a:t>thứ</a:t>
              </a:r>
              <a:r>
                <a:rPr lang="en-US" altLang="vi-VN" b="1" dirty="0" smtClean="0">
                  <a:solidFill>
                    <a:srgbClr val="0070C0"/>
                  </a:solidFill>
                </a:rPr>
                <a:t> </a:t>
              </a:r>
              <a:r>
                <a:rPr lang="en-US" altLang="vi-VN" b="1" dirty="0" err="1" smtClean="0">
                  <a:solidFill>
                    <a:srgbClr val="0070C0"/>
                  </a:solidFill>
                </a:rPr>
                <a:t>nhì</a:t>
              </a:r>
              <a:endParaRPr lang="en-US" altLang="vi-VN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7A500E-F564-4756-832F-9576015477E4}"/>
              </a:ext>
            </a:extLst>
          </p:cNvPr>
          <p:cNvGrpSpPr/>
          <p:nvPr/>
        </p:nvGrpSpPr>
        <p:grpSpPr>
          <a:xfrm>
            <a:off x="7915274" y="1827163"/>
            <a:ext cx="2675876" cy="1447800"/>
            <a:chOff x="6462396" y="1508818"/>
            <a:chExt cx="2675876" cy="1447800"/>
          </a:xfrm>
        </p:grpSpPr>
        <p:sp>
          <p:nvSpPr>
            <p:cNvPr id="16" name="AutoShape 28" descr="White marble">
              <a:extLst>
                <a:ext uri="{FF2B5EF4-FFF2-40B4-BE49-F238E27FC236}">
                  <a16:creationId xmlns:a16="http://schemas.microsoft.com/office/drawing/2014/main" xmlns="" id="{08063EC9-FBEA-4295-A09A-B7F4F661E0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2591" flipH="1">
              <a:off x="6462396" y="1508818"/>
              <a:ext cx="2675876" cy="1447800"/>
            </a:xfrm>
            <a:prstGeom prst="wedgeEllipseCallout">
              <a:avLst>
                <a:gd name="adj1" fmla="val 57450"/>
                <a:gd name="adj2" fmla="val 83234"/>
              </a:avLst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just">
                <a:defRPr/>
              </a:pPr>
              <a:endPara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2C7D025-ED79-425A-B047-38677B009478}"/>
                </a:ext>
              </a:extLst>
            </p:cNvPr>
            <p:cNvSpPr txBox="1"/>
            <p:nvPr/>
          </p:nvSpPr>
          <p:spPr>
            <a:xfrm rot="746561">
              <a:off x="6746509" y="1668919"/>
              <a:ext cx="228016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…con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Vich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-to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thôi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2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8FE72F-0D4C-4DC6-BB80-D25C1CC5C2BA}"/>
              </a:ext>
            </a:extLst>
          </p:cNvPr>
          <p:cNvGrpSpPr/>
          <p:nvPr/>
        </p:nvGrpSpPr>
        <p:grpSpPr>
          <a:xfrm>
            <a:off x="3260673" y="162741"/>
            <a:ext cx="3295935" cy="2778649"/>
            <a:chOff x="326453" y="267994"/>
            <a:chExt cx="3295935" cy="2778649"/>
          </a:xfrm>
        </p:grpSpPr>
        <p:pic>
          <p:nvPicPr>
            <p:cNvPr id="2050" name="Picture 2" descr="cuộc thi trượt tuyết olympic Hình ảnh | Định dạng hình ảnh PSD 401445839|  vn.lovepik.com">
              <a:extLst>
                <a:ext uri="{FF2B5EF4-FFF2-40B4-BE49-F238E27FC236}">
                  <a16:creationId xmlns:a16="http://schemas.microsoft.com/office/drawing/2014/main" xmlns="" id="{B8232A2D-1281-4735-9AAF-FB035C3AC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0" b="96628" l="1163" r="98953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75" t="8406" r="5362" b="7391"/>
            <a:stretch/>
          </p:blipFill>
          <p:spPr bwMode="auto">
            <a:xfrm rot="20994152">
              <a:off x="326453" y="267994"/>
              <a:ext cx="1781276" cy="2180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uộc Thi Trượt Tuyết Olympic Hình ảnh | Định dạng hình ảnh PSD 401445844|  vn.lovepik.com">
              <a:extLst>
                <a:ext uri="{FF2B5EF4-FFF2-40B4-BE49-F238E27FC236}">
                  <a16:creationId xmlns:a16="http://schemas.microsoft.com/office/drawing/2014/main" xmlns="" id="{882A3209-57AD-43C3-B50D-5E05452D3F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backgroundRemoval t="5000" b="93488" l="6047" r="90000">
                          <a14:backgroundMark x1="24535" y1="87442" x2="31395" y2="898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77" y="651532"/>
              <a:ext cx="2395111" cy="239511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89474F6-8B79-445E-9297-57FF3E779D3F}"/>
              </a:ext>
            </a:extLst>
          </p:cNvPr>
          <p:cNvGrpSpPr/>
          <p:nvPr/>
        </p:nvGrpSpPr>
        <p:grpSpPr>
          <a:xfrm>
            <a:off x="6532577" y="484831"/>
            <a:ext cx="1808970" cy="1142199"/>
            <a:chOff x="5015496" y="148519"/>
            <a:chExt cx="1808970" cy="1142199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xmlns="" id="{D5922DB7-AC97-47CD-A3F4-0C6F04F657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496" y="660768"/>
              <a:ext cx="1808970" cy="62995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CE1FEDE-45DD-4D24-83D8-7EF7FC88B8CC}"/>
                </a:ext>
              </a:extLst>
            </p:cNvPr>
            <p:cNvSpPr txBox="1"/>
            <p:nvPr/>
          </p:nvSpPr>
          <p:spPr>
            <a:xfrm rot="20390799">
              <a:off x="5410965" y="148519"/>
              <a:ext cx="1314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vi-VN" b="1" dirty="0" err="1">
                  <a:solidFill>
                    <a:srgbClr val="FF0000"/>
                  </a:solidFill>
                </a:rPr>
                <a:t>Bạn</a:t>
              </a:r>
              <a:r>
                <a:rPr lang="en-US" altLang="vi-VN" b="1" dirty="0">
                  <a:solidFill>
                    <a:srgbClr val="FF0000"/>
                  </a:solidFill>
                </a:rPr>
                <a:t>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Vích</a:t>
              </a:r>
              <a:r>
                <a:rPr lang="en-US" altLang="vi-VN" b="1" dirty="0">
                  <a:solidFill>
                    <a:srgbClr val="FF0000"/>
                  </a:solidFill>
                </a:rPr>
                <a:t>-to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về</a:t>
              </a:r>
              <a:r>
                <a:rPr lang="en-US" altLang="vi-VN" b="1" dirty="0">
                  <a:solidFill>
                    <a:srgbClr val="FF0000"/>
                  </a:solidFill>
                </a:rPr>
                <a:t> </a:t>
              </a:r>
              <a:r>
                <a:rPr lang="en-US" altLang="vi-VN" b="1" dirty="0" err="1">
                  <a:solidFill>
                    <a:srgbClr val="FF0000"/>
                  </a:solidFill>
                </a:rPr>
                <a:t>đầu</a:t>
              </a:r>
              <a:endParaRPr lang="en-US" altLang="vi-VN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1428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xmlns="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3606247" y="4174436"/>
            <a:ext cx="5138531" cy="2773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1C87D9-B4A0-4753-B1A3-7DB164CC14DB}"/>
              </a:ext>
            </a:extLst>
          </p:cNvPr>
          <p:cNvSpPr txBox="1"/>
          <p:nvPr/>
        </p:nvSpPr>
        <p:spPr>
          <a:xfrm>
            <a:off x="2358888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xmlns="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6918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1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xmlns="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9258"/>
            <a:ext cx="12191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xmlns="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068059"/>
            <a:ext cx="12027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3" descr="White marble">
            <a:extLst>
              <a:ext uri="{FF2B5EF4-FFF2-40B4-BE49-F238E27FC236}">
                <a16:creationId xmlns:a16="http://schemas.microsoft.com/office/drawing/2014/main" xmlns="" id="{4C340B99-D50C-49D8-9D12-8F8658182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687952"/>
            <a:ext cx="10370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="" xmlns:p14="http://schemas.microsoft.com/office/powerpoint/2010/main" val="10977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 descr="White marble">
            <a:extLst>
              <a:ext uri="{FF2B5EF4-FFF2-40B4-BE49-F238E27FC236}">
                <a16:creationId xmlns:a16="http://schemas.microsoft.com/office/drawing/2014/main" xmlns="" id="{F507456C-56D8-49DC-9731-065428C3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3" y="2266095"/>
            <a:ext cx="99182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1.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chậm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trễ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 descr="White marble">
            <a:extLst>
              <a:ext uri="{FF2B5EF4-FFF2-40B4-BE49-F238E27FC236}">
                <a16:creationId xmlns:a16="http://schemas.microsoft.com/office/drawing/2014/main" xmlns="" id="{258D0A3D-0C42-417E-9FC2-C23B0701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4" y="3197119"/>
            <a:ext cx="96082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2.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thua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	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14" descr="White marble">
            <a:extLst>
              <a:ext uri="{FF2B5EF4-FFF2-40B4-BE49-F238E27FC236}">
                <a16:creationId xmlns:a16="http://schemas.microsoft.com/office/drawing/2014/main" xmlns="" id="{F6286B19-57E3-47B1-939A-3234DC8F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6053" y="4128144"/>
            <a:ext cx="96082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36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Sau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rằng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3600" b="1" i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vi-VN" sz="36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="" xmlns:p14="http://schemas.microsoft.com/office/powerpoint/2010/main" val="13516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152BBB-970C-4852-98DA-04ED7824AF7F}"/>
              </a:ext>
            </a:extLst>
          </p:cNvPr>
          <p:cNvSpPr txBox="1"/>
          <p:nvPr/>
        </p:nvSpPr>
        <p:spPr>
          <a:xfrm>
            <a:off x="1702191" y="1446000"/>
            <a:ext cx="7413674" cy="3250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algn="just">
              <a:lnSpc>
                <a:spcPct val="114000"/>
              </a:lnSpc>
            </a:pP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 </a:t>
            </a:r>
            <a:r>
              <a:rPr lang="en-US" altLang="zh-CN" sz="3600" b="1" dirty="0" err="1" smtClean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600" b="1" dirty="0" smtClean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là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thứ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quý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nhất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vì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đã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trôi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qua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thì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không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bao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trở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lại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được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 Do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đó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,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chúng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ta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cần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phải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biết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sử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dụng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thời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giờ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vào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những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việc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có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ích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một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cách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hiệu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 </a:t>
            </a:r>
            <a:r>
              <a:rPr lang="en-US" altLang="zh-CN" sz="3600" b="1" dirty="0" err="1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quả</a:t>
            </a:r>
            <a:r>
              <a:rPr lang="en-US" altLang="zh-CN" sz="3600" b="1" dirty="0">
                <a:ln>
                  <a:solidFill>
                    <a:schemeClr val="tx1"/>
                  </a:solidFill>
                </a:ln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D570219-1911-4A21-AD95-C3BEFDB9AA0F}"/>
              </a:ext>
            </a:extLst>
          </p:cNvPr>
          <p:cNvSpPr txBox="1"/>
          <p:nvPr/>
        </p:nvSpPr>
        <p:spPr>
          <a:xfrm>
            <a:off x="4237382" y="337759"/>
            <a:ext cx="2815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Ghi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nhớ</a:t>
            </a:r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709FB3-B585-48A8-9C82-D38A81A97192}"/>
              </a:ext>
            </a:extLst>
          </p:cNvPr>
          <p:cNvSpPr txBox="1"/>
          <p:nvPr/>
        </p:nvSpPr>
        <p:spPr>
          <a:xfrm>
            <a:off x="5645120" y="4865771"/>
            <a:ext cx="4304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-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Thời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gian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là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vàng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400" b="1" i="1" dirty="0" err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bạc</a:t>
            </a:r>
            <a:r>
              <a:rPr lang="en-US" sz="24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P001 4 hàng" panose="020B0603050302020204" pitchFamily="34" charset="0"/>
              </a:rPr>
              <a:t> -</a:t>
            </a:r>
            <a:endParaRPr lang="vi-VN" sz="24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</TotalTime>
  <Words>1656</Words>
  <Application>Microsoft Office PowerPoint</Application>
  <PresentationFormat>Custom</PresentationFormat>
  <Paragraphs>123</Paragraphs>
  <Slides>33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Mai</dc:creator>
  <cp:lastModifiedBy>Admin</cp:lastModifiedBy>
  <cp:revision>43</cp:revision>
  <dcterms:created xsi:type="dcterms:W3CDTF">2020-10-13T03:16:56Z</dcterms:created>
  <dcterms:modified xsi:type="dcterms:W3CDTF">2022-11-21T03:46:35Z</dcterms:modified>
</cp:coreProperties>
</file>