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7"/>
  </p:notesMasterIdLst>
  <p:sldIdLst>
    <p:sldId id="342" r:id="rId2"/>
    <p:sldId id="344" r:id="rId3"/>
    <p:sldId id="345" r:id="rId4"/>
    <p:sldId id="335" r:id="rId5"/>
    <p:sldId id="256" r:id="rId6"/>
    <p:sldId id="349" r:id="rId7"/>
    <p:sldId id="372" r:id="rId8"/>
    <p:sldId id="367" r:id="rId9"/>
    <p:sldId id="262" r:id="rId10"/>
    <p:sldId id="373" r:id="rId11"/>
    <p:sldId id="356" r:id="rId12"/>
    <p:sldId id="328" r:id="rId13"/>
    <p:sldId id="371" r:id="rId14"/>
    <p:sldId id="346" r:id="rId15"/>
    <p:sldId id="347" r:id="rId16"/>
  </p:sldIdLst>
  <p:sldSz cx="12161838" cy="6858000"/>
  <p:notesSz cx="6858000" cy="9144000"/>
  <p:embeddedFontLst>
    <p:embeddedFont>
      <p:font typeface="Fira Sans Extra Condensed" panose="020B0503050000020004" pitchFamily="34" charset="0"/>
      <p:regular r:id="rId18"/>
      <p:bold r:id="rId19"/>
      <p:italic r:id="rId20"/>
      <p:boldItalic r:id="rId21"/>
    </p:embeddedFont>
    <p:embeddedFont>
      <p:font typeface="Fira Sans Extra Condensed Medium" panose="020B0604020202020204" charset="0"/>
      <p:regular r:id="rId22"/>
      <p:bold r:id="rId23"/>
      <p:italic r:id="rId24"/>
      <p:boldItalic r:id="rId25"/>
    </p:embeddedFont>
    <p:embeddedFont>
      <p:font typeface="Gloria Hallelujah" panose="020B0604020202020204" charset="0"/>
      <p:regular r:id="rId26"/>
    </p:embeddedFont>
    <p:embeddedFont>
      <p:font typeface="HP001 4 hàng" panose="020B0603050302020204" pitchFamily="34" charset="0"/>
      <p:regular r:id="rId27"/>
      <p:bold r:id="rId28"/>
    </p:embeddedFont>
    <p:embeddedFont>
      <p:font typeface="HP001 5 hàng" panose="020B0603050302020204" pitchFamily="34" charset="0"/>
      <p:regular r:id="rId29"/>
      <p:bold r:id="rId30"/>
    </p:embeddedFont>
    <p:embeddedFont>
      <p:font typeface="Maven Pro" panose="020B0604020202020204" charset="0"/>
      <p:regular r:id="rId31"/>
      <p:bold r:id="rId32"/>
    </p:embeddedFont>
    <p:embeddedFont>
      <p:font typeface="Nunito" pitchFamily="2" charset="0"/>
      <p:regular r:id="rId33"/>
      <p:bold r:id="rId34"/>
      <p:italic r:id="rId35"/>
      <p:boldItalic r:id="rId36"/>
    </p:embeddedFont>
    <p:embeddedFont>
      <p:font typeface="Raleway SemiBold" pitchFamily="2" charset="0"/>
      <p:regular r:id="rId37"/>
      <p:bold r:id="rId38"/>
      <p:italic r:id="rId39"/>
      <p:boldItalic r:id="rId40"/>
    </p:embeddedFont>
    <p:embeddedFont>
      <p:font typeface="Varela Round" panose="00000500000000000000" pitchFamily="2" charset="-79"/>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178"/>
    <a:srgbClr val="B2F7EF"/>
    <a:srgbClr val="FFE652"/>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5097" autoAdjust="0"/>
  </p:normalViewPr>
  <p:slideViewPr>
    <p:cSldViewPr snapToGrid="0">
      <p:cViewPr varScale="1">
        <p:scale>
          <a:sx n="83" d="100"/>
          <a:sy n="83" d="100"/>
        </p:scale>
        <p:origin x="811" y="8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0" Type="http://schemas.openxmlformats.org/officeDocument/2006/relationships/font" Target="fonts/font3.fntdata"/><Relationship Id="rId41"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GVHDHS chú ý tới các từ ngữ dẫn dắt, nối câu để thể hiện các bước nấu món ăn mà đoạn văn nó k bị thô cứng.</a:t>
            </a:r>
          </a:p>
          <a:p>
            <a:pPr marL="158750" indent="0">
              <a:buNone/>
            </a:pPr>
            <a:r>
              <a:rPr lang="en-US" b="0"/>
              <a:t>Bài văn mẫu là do người soạn ppt tự viết nên thầy cô có thể điều chỉnh nếu thấy chưa hợp lí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115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3</a:t>
            </a:r>
          </a:p>
        </p:txBody>
      </p:sp>
    </p:spTree>
    <p:extLst>
      <p:ext uri="{BB962C8B-B14F-4D97-AF65-F5344CB8AC3E}">
        <p14:creationId xmlns:p14="http://schemas.microsoft.com/office/powerpoint/2010/main" val="325764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r>
              <a:rPr lang="en-US"/>
              <a:t>GV nhắc lại bố cục khi viết 1 đoạn văn</a:t>
            </a:r>
          </a:p>
          <a:p>
            <a:pPr marL="0" lvl="0" indent="0" algn="l" rtl="0">
              <a:spcBef>
                <a:spcPts val="0"/>
              </a:spcBef>
              <a:spcAft>
                <a:spcPts val="0"/>
              </a:spcAft>
              <a:buNone/>
            </a:pPr>
            <a:endParaRPr lang="en-US"/>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1528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7376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3b7d781b5_0_68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3b7d781b5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56173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979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pic>
        <p:nvPicPr>
          <p:cNvPr id="3" name="Picture 2">
            <a:extLst>
              <a:ext uri="{FF2B5EF4-FFF2-40B4-BE49-F238E27FC236}">
                <a16:creationId xmlns:a16="http://schemas.microsoft.com/office/drawing/2014/main" id="{3BB08515-1504-F834-C5B6-0FA03E51FF7C}"/>
              </a:ext>
            </a:extLst>
          </p:cNvPr>
          <p:cNvPicPr>
            <a:picLocks noChangeAspect="1"/>
          </p:cNvPicPr>
          <p:nvPr userDrawn="1"/>
        </p:nvPicPr>
        <p:blipFill>
          <a:blip r:embed="rId16"/>
          <a:stretch>
            <a:fillRect/>
          </a:stretch>
        </p:blipFill>
        <p:spPr>
          <a:xfrm>
            <a:off x="-1189966" y="7916"/>
            <a:ext cx="1062913" cy="96725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8" r:id="rId4"/>
    <p:sldLayoutId id="2147483667" r:id="rId5"/>
    <p:sldLayoutId id="2147483675" r:id="rId6"/>
    <p:sldLayoutId id="2147483676" r:id="rId7"/>
    <p:sldLayoutId id="2147483677"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gif"/><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415" y="5092307"/>
            <a:ext cx="1387690" cy="1887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738373" y="5109167"/>
            <a:ext cx="1370901" cy="188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743042" y="522700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942385" y="4972061"/>
            <a:ext cx="2497567" cy="19043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14" name="TextBox 13">
            <a:extLst>
              <a:ext uri="{FF2B5EF4-FFF2-40B4-BE49-F238E27FC236}">
                <a16:creationId xmlns:a16="http://schemas.microsoft.com/office/drawing/2014/main" id="{9431E0C9-71FC-B90F-B050-C7E74D26AA75}"/>
              </a:ext>
            </a:extLst>
          </p:cNvPr>
          <p:cNvSpPr txBox="1"/>
          <p:nvPr/>
        </p:nvSpPr>
        <p:spPr>
          <a:xfrm>
            <a:off x="1956435" y="139944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6" name="TextBox 15">
            <a:extLst>
              <a:ext uri="{FF2B5EF4-FFF2-40B4-BE49-F238E27FC236}">
                <a16:creationId xmlns:a16="http://schemas.microsoft.com/office/drawing/2014/main" id="{CB8E68AE-8986-0D99-77EF-9FA937AF39E8}"/>
              </a:ext>
            </a:extLst>
          </p:cNvPr>
          <p:cNvSpPr txBox="1"/>
          <p:nvPr/>
        </p:nvSpPr>
        <p:spPr>
          <a:xfrm>
            <a:off x="3297559" y="3405153"/>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VΗĞt đĲn văn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71D6DCA7-6F61-4E5B-68A8-7E4F6F493AB4}"/>
              </a:ext>
            </a:extLst>
          </p:cNvPr>
          <p:cNvSpPr txBox="1"/>
          <p:nvPr/>
        </p:nvSpPr>
        <p:spPr>
          <a:xfrm>
            <a:off x="4038182" y="2412833"/>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19" name="TextBox 18">
            <a:extLst>
              <a:ext uri="{FF2B5EF4-FFF2-40B4-BE49-F238E27FC236}">
                <a16:creationId xmlns:a16="http://schemas.microsoft.com/office/drawing/2014/main" id="{03C8B068-6523-6672-69D1-1B958EB69AF9}"/>
              </a:ext>
            </a:extLst>
          </p:cNvPr>
          <p:cNvSpPr txBox="1"/>
          <p:nvPr/>
        </p:nvSpPr>
        <p:spPr>
          <a:xfrm>
            <a:off x="1374167" y="4410452"/>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włu các λΰϐ làm jŎ jŗ 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34854"/>
            <a:ext cx="11011464" cy="584775"/>
          </a:xfrm>
          <a:prstGeom prst="rect">
            <a:avLst/>
          </a:prstGeom>
          <a:noFill/>
        </p:spPr>
        <p:txBody>
          <a:bodyPr wrap="square" rtlCol="0">
            <a:spAutoFit/>
          </a:bodyPr>
          <a:lstStyle/>
          <a:p>
            <a:pPr algn="just"/>
            <a:r>
              <a:rPr lang="en-US" sz="3200">
                <a:solidFill>
                  <a:srgbClr val="FF0000"/>
                </a:solidFill>
              </a:rPr>
              <a:t>3</a:t>
            </a:r>
            <a:r>
              <a:rPr lang="en-US" sz="3200"/>
              <a:t>. Viết lại các bước rang thịt ở bài tập 2.</a:t>
            </a:r>
          </a:p>
        </p:txBody>
      </p:sp>
      <p:sp>
        <p:nvSpPr>
          <p:cNvPr id="4" name="Rectangle: Rounded Corners 3">
            <a:extLst>
              <a:ext uri="{FF2B5EF4-FFF2-40B4-BE49-F238E27FC236}">
                <a16:creationId xmlns:a16="http://schemas.microsoft.com/office/drawing/2014/main" id="{63B0B8C6-11A0-C497-6556-88C9FA075657}"/>
              </a:ext>
            </a:extLst>
          </p:cNvPr>
          <p:cNvSpPr/>
          <p:nvPr/>
        </p:nvSpPr>
        <p:spPr>
          <a:xfrm>
            <a:off x="575188" y="3121572"/>
            <a:ext cx="11248950" cy="362607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	</a:t>
            </a:r>
            <a:r>
              <a:rPr lang="en-US" sz="3200">
                <a:solidFill>
                  <a:schemeClr val="tx1"/>
                </a:solidFill>
              </a:rPr>
              <a:t>Làm món thịt rang không hề khó các bạn ạ. Chúng ta cần chuẩn bị thịt heo, dầu ăn, hành khô và một số gia vị như mắm, muối, hành lá,… </a:t>
            </a:r>
            <a:r>
              <a:rPr lang="en-US" sz="3200">
                <a:solidFill>
                  <a:srgbClr val="FF0000"/>
                </a:solidFill>
              </a:rPr>
              <a:t>Đầu tiên</a:t>
            </a:r>
            <a:r>
              <a:rPr lang="en-US" sz="3200">
                <a:solidFill>
                  <a:schemeClr val="tx1"/>
                </a:solidFill>
              </a:rPr>
              <a:t>, chúng ta cho khoảng 3 muỗng dầu ăn vào đun nóng với lửa nhỏ. </a:t>
            </a:r>
            <a:r>
              <a:rPr lang="en-US" sz="3200">
                <a:solidFill>
                  <a:srgbClr val="FF0000"/>
                </a:solidFill>
              </a:rPr>
              <a:t>Sau đó</a:t>
            </a:r>
            <a:r>
              <a:rPr lang="en-US" sz="3200">
                <a:solidFill>
                  <a:schemeClr val="tx1"/>
                </a:solidFill>
              </a:rPr>
              <a:t>, rán đến khi thịt có màu vàng thì cho hành khô vào (vẫn rán với lửa nhỏ). </a:t>
            </a:r>
            <a:r>
              <a:rPr lang="en-US" sz="3200">
                <a:solidFill>
                  <a:srgbClr val="FF0000"/>
                </a:solidFill>
              </a:rPr>
              <a:t>Khoảng 3 – 5 phút sau</a:t>
            </a:r>
            <a:r>
              <a:rPr lang="en-US" sz="3200">
                <a:solidFill>
                  <a:schemeClr val="tx1"/>
                </a:solidFill>
              </a:rPr>
              <a:t>, chúng ta cho mắm, muối, hành lá vào đảo đều thêm một vài phút nữa </a:t>
            </a:r>
            <a:r>
              <a:rPr lang="en-US" sz="3200">
                <a:solidFill>
                  <a:srgbClr val="FF0000"/>
                </a:solidFill>
              </a:rPr>
              <a:t>là xong rồi</a:t>
            </a:r>
            <a:r>
              <a:rPr lang="en-US" sz="3200">
                <a:solidFill>
                  <a:schemeClr val="tx1"/>
                </a:solidFill>
              </a:rPr>
              <a:t>.</a:t>
            </a:r>
          </a:p>
        </p:txBody>
      </p:sp>
      <p:pic>
        <p:nvPicPr>
          <p:cNvPr id="5" name="Picture 4">
            <a:extLst>
              <a:ext uri="{FF2B5EF4-FFF2-40B4-BE49-F238E27FC236}">
                <a16:creationId xmlns:a16="http://schemas.microsoft.com/office/drawing/2014/main" id="{A8CAE2A9-0FFB-B20E-ADE6-3862AF46573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6705" t="30748" r="25591" b="42506"/>
          <a:stretch/>
        </p:blipFill>
        <p:spPr>
          <a:xfrm>
            <a:off x="2663497" y="777918"/>
            <a:ext cx="6834844" cy="2154462"/>
          </a:xfrm>
          <a:prstGeom prst="rect">
            <a:avLst/>
          </a:prstGeom>
        </p:spPr>
      </p:pic>
    </p:spTree>
    <p:extLst>
      <p:ext uri="{BB962C8B-B14F-4D97-AF65-F5344CB8AC3E}">
        <p14:creationId xmlns:p14="http://schemas.microsoft.com/office/powerpoint/2010/main" val="337057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9" name="TextBox 8">
            <a:extLst>
              <a:ext uri="{FF2B5EF4-FFF2-40B4-BE49-F238E27FC236}">
                <a16:creationId xmlns:a16="http://schemas.microsoft.com/office/drawing/2014/main" id="{3C65EC8B-C2CD-5385-0773-B311DFC93EB2}"/>
              </a:ext>
            </a:extLst>
          </p:cNvPr>
          <p:cNvSpPr txBox="1"/>
          <p:nvPr/>
        </p:nvSpPr>
        <p:spPr>
          <a:xfrm>
            <a:off x="957625" y="4608590"/>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5 hàng" panose="020B0603050302020204" pitchFamily="34" charset="0"/>
                <a:ea typeface="+mn-ea"/>
                <a:cs typeface="HP001 5H Normal" panose="020B0603050302020204" pitchFamily="34" charset="0"/>
              </a:rPr>
              <a:t>3.</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8" name="Picture 7">
            <a:extLst>
              <a:ext uri="{FF2B5EF4-FFF2-40B4-BE49-F238E27FC236}">
                <a16:creationId xmlns:a16="http://schemas.microsoft.com/office/drawing/2014/main" id="{768B9D27-3E7B-F1B4-426D-1645575C6917}"/>
              </a:ext>
            </a:extLst>
          </p:cNvPr>
          <p:cNvPicPr>
            <a:picLocks noChangeAspect="1"/>
          </p:cNvPicPr>
          <p:nvPr/>
        </p:nvPicPr>
        <p:blipFill>
          <a:blip r:embed="rId3"/>
          <a:stretch>
            <a:fillRect/>
          </a:stretch>
        </p:blipFill>
        <p:spPr>
          <a:xfrm>
            <a:off x="1677911" y="385813"/>
            <a:ext cx="11839458" cy="1335140"/>
          </a:xfrm>
          <a:prstGeom prst="rect">
            <a:avLst/>
          </a:prstGeom>
        </p:spPr>
      </p:pic>
      <p:pic>
        <p:nvPicPr>
          <p:cNvPr id="11" name="Picture 10">
            <a:extLst>
              <a:ext uri="{FF2B5EF4-FFF2-40B4-BE49-F238E27FC236}">
                <a16:creationId xmlns:a16="http://schemas.microsoft.com/office/drawing/2014/main" id="{F7D96F78-415A-770D-AC9E-A7AE25472538}"/>
              </a:ext>
            </a:extLst>
          </p:cNvPr>
          <p:cNvPicPr>
            <a:picLocks noChangeAspect="1"/>
          </p:cNvPicPr>
          <p:nvPr/>
        </p:nvPicPr>
        <p:blipFill>
          <a:blip r:embed="rId4"/>
          <a:stretch>
            <a:fillRect/>
          </a:stretch>
        </p:blipFill>
        <p:spPr>
          <a:xfrm>
            <a:off x="3727310" y="1477113"/>
            <a:ext cx="4986960" cy="1335140"/>
          </a:xfrm>
          <a:prstGeom prst="rect">
            <a:avLst/>
          </a:prstGeom>
        </p:spPr>
      </p:pic>
      <p:pic>
        <p:nvPicPr>
          <p:cNvPr id="23" name="Picture 22">
            <a:extLst>
              <a:ext uri="{FF2B5EF4-FFF2-40B4-BE49-F238E27FC236}">
                <a16:creationId xmlns:a16="http://schemas.microsoft.com/office/drawing/2014/main" id="{BFD49128-4BBD-7764-CD3A-CEDE2706B7DF}"/>
              </a:ext>
            </a:extLst>
          </p:cNvPr>
          <p:cNvPicPr>
            <a:picLocks noChangeAspect="1"/>
          </p:cNvPicPr>
          <p:nvPr/>
        </p:nvPicPr>
        <p:blipFill>
          <a:blip r:embed="rId5"/>
          <a:stretch>
            <a:fillRect/>
          </a:stretch>
        </p:blipFill>
        <p:spPr>
          <a:xfrm>
            <a:off x="3710685" y="4464714"/>
            <a:ext cx="12046740" cy="1457070"/>
          </a:xfrm>
          <a:prstGeom prst="rect">
            <a:avLst/>
          </a:prstGeom>
        </p:spPr>
      </p:pic>
      <p:sp>
        <p:nvSpPr>
          <p:cNvPr id="27" name="TextBox 26">
            <a:extLst>
              <a:ext uri="{FF2B5EF4-FFF2-40B4-BE49-F238E27FC236}">
                <a16:creationId xmlns:a16="http://schemas.microsoft.com/office/drawing/2014/main" id="{16E8BF02-E4E7-8C1B-3F6E-6619EF3C844D}"/>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B2B09E84-3558-494B-8F1C-A612786698F2}"/>
              </a:ext>
            </a:extLst>
          </p:cNvPr>
          <p:cNvSpPr txBox="1"/>
          <p:nvPr/>
        </p:nvSpPr>
        <p:spPr>
          <a:xfrm>
            <a:off x="3330809" y="2600948"/>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VΗĞt đĲn văn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8B5B9F45-A6E0-D84B-3EEC-9B3AD4A61E84}"/>
              </a:ext>
            </a:extLst>
          </p:cNvPr>
          <p:cNvSpPr txBox="1"/>
          <p:nvPr/>
        </p:nvSpPr>
        <p:spPr>
          <a:xfrm>
            <a:off x="1407417" y="3606247"/>
            <a:ext cx="12232005" cy="923330"/>
          </a:xfrm>
          <a:prstGeom prst="rect">
            <a:avLst/>
          </a:prstGeom>
          <a:noFill/>
        </p:spPr>
        <p:txBody>
          <a:bodyPr wrap="square" rtlCol="0">
            <a:spAutoFit/>
          </a:bodyPr>
          <a:lstStyle/>
          <a:p>
            <a:pPr defTabSz="739683">
              <a:buClrTx/>
              <a:defRPr/>
            </a:pPr>
            <a:r>
              <a:rPr lang="en-US" sz="5400" b="1">
                <a:solidFill>
                  <a:srgbClr val="7030A0"/>
                </a:solidFill>
                <a:latin typeface="HP001 4 hàng" panose="020B0603050302020204" pitchFamily="34" charset="0"/>
              </a:rPr>
              <a:t>włu các λΰϐ làm jŎ jŗ ăn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2DCC1-68A7-4C89-A057-C7B4C695672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092" t="20833" r="24555" b="14147"/>
          <a:stretch/>
        </p:blipFill>
        <p:spPr>
          <a:xfrm>
            <a:off x="2571583" y="1570237"/>
            <a:ext cx="7018671" cy="5306343"/>
          </a:xfrm>
          <a:prstGeom prst="rect">
            <a:avLst/>
          </a:prstGeom>
        </p:spPr>
      </p:pic>
      <p:sp>
        <p:nvSpPr>
          <p:cNvPr id="6" name="TextBox 5">
            <a:extLst>
              <a:ext uri="{FF2B5EF4-FFF2-40B4-BE49-F238E27FC236}">
                <a16:creationId xmlns:a16="http://schemas.microsoft.com/office/drawing/2014/main" id="{3D1942B1-C4CB-76EF-7383-5D4AD24770CE}"/>
              </a:ext>
            </a:extLst>
          </p:cNvPr>
          <p:cNvSpPr txBox="1"/>
          <p:nvPr/>
        </p:nvSpPr>
        <p:spPr>
          <a:xfrm>
            <a:off x="3948504" y="985462"/>
            <a:ext cx="4264827" cy="584775"/>
          </a:xfrm>
          <a:prstGeom prst="rect">
            <a:avLst/>
          </a:prstGeom>
          <a:noFill/>
        </p:spPr>
        <p:txBody>
          <a:bodyPr wrap="square" rtlCol="0">
            <a:spAutoFit/>
          </a:bodyPr>
          <a:lstStyle/>
          <a:p>
            <a:pPr algn="ctr"/>
            <a:r>
              <a:rPr lang="en-US" sz="3200">
                <a:solidFill>
                  <a:srgbClr val="FF0000"/>
                </a:solidFill>
              </a:rPr>
              <a:t>Vào bếp thật là vui</a:t>
            </a:r>
            <a:endParaRPr lang="en-US" sz="3200"/>
          </a:p>
        </p:txBody>
      </p:sp>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7223" t="18506" r="68388" b="72942"/>
          <a:stretch/>
        </p:blipFill>
        <p:spPr>
          <a:xfrm>
            <a:off x="266788" y="0"/>
            <a:ext cx="834011" cy="91361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100799" y="0"/>
            <a:ext cx="10532435" cy="1384995"/>
          </a:xfrm>
          <a:prstGeom prst="rect">
            <a:avLst/>
          </a:prstGeom>
          <a:noFill/>
        </p:spPr>
        <p:txBody>
          <a:bodyPr wrap="square" rtlCol="0">
            <a:spAutoFit/>
          </a:bodyPr>
          <a:lstStyle/>
          <a:p>
            <a:pPr algn="just"/>
            <a:r>
              <a:rPr lang="en-US" sz="2800">
                <a:solidFill>
                  <a:schemeClr val="tx1"/>
                </a:solidFill>
              </a:rPr>
              <a:t>Tìm đọc sách dạy nấu ăn hoặc những bài đọc liên quan đến công việc làm bếp.</a:t>
            </a:r>
          </a:p>
          <a:p>
            <a:pPr algn="just"/>
            <a:r>
              <a:rPr lang="en-US" sz="2800">
                <a:solidFill>
                  <a:schemeClr val="tx1"/>
                </a:solidFill>
              </a:rPr>
              <a:t>Ví dụ:</a:t>
            </a:r>
          </a:p>
        </p:txBody>
      </p:sp>
    </p:spTree>
    <p:extLst>
      <p:ext uri="{BB962C8B-B14F-4D97-AF65-F5344CB8AC3E}">
        <p14:creationId xmlns:p14="http://schemas.microsoft.com/office/powerpoint/2010/main" val="3409070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2349770" y="504534"/>
            <a:ext cx="7151863" cy="763600"/>
          </a:xfrm>
        </p:spPr>
        <p:txBody>
          <a:bodyPr/>
          <a:lstStyle/>
          <a:p>
            <a:pPr algn="ctr"/>
            <a:r>
              <a:rPr lang="en-US">
                <a:latin typeface="+mj-lt"/>
              </a:rPr>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626594" y="962590"/>
            <a:ext cx="10909273" cy="41999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1422672" y="1522131"/>
            <a:ext cx="9316494" cy="2510973"/>
          </a:xfrm>
          <a:prstGeom prst="rect">
            <a:avLst/>
          </a:prstGeom>
        </p:spPr>
        <p:txBody>
          <a:bodyPr spcFirstLastPara="1" wrap="square" lIns="121598" tIns="121598" rIns="121598" bIns="121598" anchor="b" anchorCtr="0">
            <a:noAutofit/>
          </a:bodyPr>
          <a:lstStyle/>
          <a:p>
            <a:pPr algn="ctr"/>
            <a:r>
              <a:rPr lang="en-US" sz="4800" b="1">
                <a:solidFill>
                  <a:schemeClr val="tx1"/>
                </a:solidFill>
                <a:latin typeface="+mj-lt"/>
              </a:rPr>
              <a:t>Luyện tập</a:t>
            </a:r>
            <a:br>
              <a:rPr lang="en-US" sz="4800" b="1">
                <a:solidFill>
                  <a:srgbClr val="FF0000"/>
                </a:solidFill>
                <a:latin typeface="+mj-lt"/>
              </a:rPr>
            </a:br>
            <a:r>
              <a:rPr lang="en-US" sz="4800" b="1">
                <a:solidFill>
                  <a:srgbClr val="FF0000"/>
                </a:solidFill>
                <a:latin typeface="+mj-lt"/>
              </a:rPr>
              <a:t>Viết đoạn văn nêu các bước làm một món ăn</a:t>
            </a:r>
            <a:endParaRPr lang="en-US" sz="60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32</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1569660"/>
          </a:xfrm>
          <a:prstGeom prst="rect">
            <a:avLst/>
          </a:prstGeom>
          <a:noFill/>
        </p:spPr>
        <p:txBody>
          <a:bodyPr wrap="square" rtlCol="0">
            <a:spAutoFit/>
          </a:bodyPr>
          <a:lstStyle/>
          <a:p>
            <a:pPr algn="just"/>
            <a:r>
              <a:rPr lang="en-US" sz="3200">
                <a:solidFill>
                  <a:srgbClr val="FF0000"/>
                </a:solidFill>
              </a:rPr>
              <a:t>1</a:t>
            </a:r>
            <a:r>
              <a:rPr lang="en-US" sz="3200"/>
              <a:t>. Đọc đoạn văn dưới đây và cho biết:</a:t>
            </a:r>
          </a:p>
          <a:p>
            <a:pPr algn="just"/>
            <a:r>
              <a:rPr lang="en-US" sz="3200"/>
              <a:t>- Đoạn văm thuật lại việc gì?</a:t>
            </a:r>
          </a:p>
          <a:p>
            <a:pPr algn="just"/>
            <a:r>
              <a:rPr lang="en-US" sz="3200"/>
              <a:t>- Các bước thực hiện việc đó.</a:t>
            </a:r>
          </a:p>
        </p:txBody>
      </p:sp>
      <p:sp>
        <p:nvSpPr>
          <p:cNvPr id="5" name="TextBox 4">
            <a:extLst>
              <a:ext uri="{FF2B5EF4-FFF2-40B4-BE49-F238E27FC236}">
                <a16:creationId xmlns:a16="http://schemas.microsoft.com/office/drawing/2014/main" id="{BE0AB22B-14EF-FD0A-A9E2-327A5936710A}"/>
              </a:ext>
            </a:extLst>
          </p:cNvPr>
          <p:cNvSpPr txBox="1"/>
          <p:nvPr/>
        </p:nvSpPr>
        <p:spPr>
          <a:xfrm>
            <a:off x="575187" y="2214933"/>
            <a:ext cx="11011463" cy="3970318"/>
          </a:xfrm>
          <a:prstGeom prst="rect">
            <a:avLst/>
          </a:prstGeom>
          <a:noFill/>
        </p:spPr>
        <p:txBody>
          <a:bodyPr wrap="square">
            <a:spAutoFit/>
          </a:bodyPr>
          <a:lstStyle/>
          <a:p>
            <a:pPr algn="just"/>
            <a:r>
              <a:rPr lang="en-US" sz="3600"/>
              <a:t> 	</a:t>
            </a:r>
            <a:r>
              <a:rPr lang="vi-VN" sz="3600"/>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3600"/>
              <a:t>(Kim Ngân)</a:t>
            </a:r>
          </a:p>
        </p:txBody>
      </p:sp>
    </p:spTree>
    <p:extLst>
      <p:ext uri="{BB962C8B-B14F-4D97-AF65-F5344CB8AC3E}">
        <p14:creationId xmlns:p14="http://schemas.microsoft.com/office/powerpoint/2010/main" val="2736333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0AB22B-14EF-FD0A-A9E2-327A5936710A}"/>
              </a:ext>
            </a:extLst>
          </p:cNvPr>
          <p:cNvSpPr txBox="1"/>
          <p:nvPr/>
        </p:nvSpPr>
        <p:spPr>
          <a:xfrm>
            <a:off x="575187" y="31532"/>
            <a:ext cx="11011463" cy="2677656"/>
          </a:xfrm>
          <a:prstGeom prst="rect">
            <a:avLst/>
          </a:prstGeom>
          <a:noFill/>
        </p:spPr>
        <p:txBody>
          <a:bodyPr wrap="square">
            <a:spAutoFit/>
          </a:bodyPr>
          <a:lstStyle/>
          <a:p>
            <a:pPr algn="just"/>
            <a:r>
              <a:rPr lang="en-US" sz="2800"/>
              <a:t> 	</a:t>
            </a:r>
            <a:r>
              <a:rPr lang="vi-VN" sz="2800"/>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800"/>
              <a:t>(Kim Ngân)</a:t>
            </a:r>
          </a:p>
        </p:txBody>
      </p:sp>
      <p:sp>
        <p:nvSpPr>
          <p:cNvPr id="3" name="TextBox 2">
            <a:extLst>
              <a:ext uri="{FF2B5EF4-FFF2-40B4-BE49-F238E27FC236}">
                <a16:creationId xmlns:a16="http://schemas.microsoft.com/office/drawing/2014/main" id="{9FA91B87-343E-8C69-D7E3-85074E468437}"/>
              </a:ext>
            </a:extLst>
          </p:cNvPr>
          <p:cNvSpPr txBox="1"/>
          <p:nvPr/>
        </p:nvSpPr>
        <p:spPr>
          <a:xfrm>
            <a:off x="575186" y="3176676"/>
            <a:ext cx="11011463" cy="3539430"/>
          </a:xfrm>
          <a:prstGeom prst="rect">
            <a:avLst/>
          </a:prstGeom>
          <a:noFill/>
        </p:spPr>
        <p:txBody>
          <a:bodyPr wrap="square">
            <a:spAutoFit/>
          </a:bodyPr>
          <a:lstStyle/>
          <a:p>
            <a:pPr algn="just"/>
            <a:r>
              <a:rPr lang="en-US" sz="3200"/>
              <a:t>- Đoạn văn thuật lại các bước làm món trứng đúc thịt.</a:t>
            </a:r>
          </a:p>
          <a:p>
            <a:pPr algn="just"/>
            <a:r>
              <a:rPr lang="en-US" sz="3200"/>
              <a:t>- Các bước cụ thể là:</a:t>
            </a:r>
          </a:p>
          <a:p>
            <a:pPr algn="just"/>
            <a:r>
              <a:rPr lang="en-US" sz="3200"/>
              <a:t>(1) Rửa sạch thịt, xay nhỏ.</a:t>
            </a:r>
          </a:p>
          <a:p>
            <a:pPr algn="just"/>
            <a:r>
              <a:rPr lang="en-US" sz="3200"/>
              <a:t>(2) Đập trứng vào bát, cho thêm thịt xay, hành khô, mắm và muối.</a:t>
            </a:r>
          </a:p>
          <a:p>
            <a:pPr algn="just"/>
            <a:r>
              <a:rPr lang="en-US" sz="3200"/>
              <a:t>(3) Đánh đều tất cả.</a:t>
            </a:r>
          </a:p>
          <a:p>
            <a:pPr algn="just"/>
            <a:r>
              <a:rPr lang="en-US" sz="3200"/>
              <a:t>(4) Rán trứng.</a:t>
            </a:r>
            <a:endParaRPr lang="vi-VN" sz="3200"/>
          </a:p>
        </p:txBody>
      </p:sp>
    </p:spTree>
    <p:extLst>
      <p:ext uri="{BB962C8B-B14F-4D97-AF65-F5344CB8AC3E}">
        <p14:creationId xmlns:p14="http://schemas.microsoft.com/office/powerpoint/2010/main" val="27362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584775"/>
          </a:xfrm>
          <a:prstGeom prst="rect">
            <a:avLst/>
          </a:prstGeom>
          <a:noFill/>
        </p:spPr>
        <p:txBody>
          <a:bodyPr wrap="square" rtlCol="0">
            <a:spAutoFit/>
          </a:bodyPr>
          <a:lstStyle/>
          <a:p>
            <a:pPr algn="just"/>
            <a:r>
              <a:rPr lang="en-US" sz="3200">
                <a:solidFill>
                  <a:srgbClr val="FF0000"/>
                </a:solidFill>
              </a:rPr>
              <a:t>2</a:t>
            </a:r>
            <a:r>
              <a:rPr lang="en-US" sz="3200"/>
              <a:t>. Dựa vào tranh dưới đây, trao đổi về các bước rang thịt.</a:t>
            </a:r>
          </a:p>
        </p:txBody>
      </p:sp>
      <p:pic>
        <p:nvPicPr>
          <p:cNvPr id="4" name="Picture 3">
            <a:extLst>
              <a:ext uri="{FF2B5EF4-FFF2-40B4-BE49-F238E27FC236}">
                <a16:creationId xmlns:a16="http://schemas.microsoft.com/office/drawing/2014/main" id="{FEEDECC9-66D5-7A67-62B4-C4B5778FD04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6705" t="30748" r="25591" b="42506"/>
          <a:stretch/>
        </p:blipFill>
        <p:spPr>
          <a:xfrm>
            <a:off x="354230" y="1371600"/>
            <a:ext cx="11453377" cy="3610304"/>
          </a:xfrm>
          <a:prstGeom prst="rect">
            <a:avLst/>
          </a:prstGeom>
        </p:spPr>
      </p:pic>
    </p:spTree>
    <p:extLst>
      <p:ext uri="{BB962C8B-B14F-4D97-AF65-F5344CB8AC3E}">
        <p14:creationId xmlns:p14="http://schemas.microsoft.com/office/powerpoint/2010/main" val="172036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7"/>
        <p:cNvGrpSpPr/>
        <p:nvPr/>
      </p:nvGrpSpPr>
      <p:grpSpPr>
        <a:xfrm>
          <a:off x="0" y="0"/>
          <a:ext cx="0" cy="0"/>
          <a:chOff x="0" y="0"/>
          <a:chExt cx="0" cy="0"/>
        </a:xfrm>
      </p:grpSpPr>
      <p:sp>
        <p:nvSpPr>
          <p:cNvPr id="639" name="Google Shape;639;p21"/>
          <p:cNvSpPr/>
          <p:nvPr/>
        </p:nvSpPr>
        <p:spPr>
          <a:xfrm>
            <a:off x="5573491" y="2254515"/>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0" name="Google Shape;640;p21"/>
          <p:cNvSpPr/>
          <p:nvPr/>
        </p:nvSpPr>
        <p:spPr>
          <a:xfrm>
            <a:off x="5573491" y="5453089"/>
            <a:ext cx="173055" cy="173055"/>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641" name="Google Shape;641;p21"/>
          <p:cNvSpPr/>
          <p:nvPr/>
        </p:nvSpPr>
        <p:spPr>
          <a:xfrm>
            <a:off x="16299527" y="1909330"/>
            <a:ext cx="1318783" cy="1318715"/>
          </a:xfrm>
          <a:custGeom>
            <a:avLst/>
            <a:gdLst/>
            <a:ahLst/>
            <a:cxnLst/>
            <a:rect l="l" t="t" r="r" b="b"/>
            <a:pathLst>
              <a:path w="19242" h="19241" extrusionOk="0">
                <a:moveTo>
                  <a:pt x="9621" y="0"/>
                </a:moveTo>
                <a:cubicBezTo>
                  <a:pt x="4311" y="0"/>
                  <a:pt x="1" y="4310"/>
                  <a:pt x="1" y="9621"/>
                </a:cubicBezTo>
                <a:cubicBezTo>
                  <a:pt x="1" y="14943"/>
                  <a:pt x="4311" y="19241"/>
                  <a:pt x="9621" y="19241"/>
                </a:cubicBezTo>
                <a:cubicBezTo>
                  <a:pt x="14931" y="19241"/>
                  <a:pt x="19241" y="14943"/>
                  <a:pt x="19241" y="9621"/>
                </a:cubicBezTo>
                <a:cubicBezTo>
                  <a:pt x="19241" y="4310"/>
                  <a:pt x="14931" y="0"/>
                  <a:pt x="96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2" name="Google Shape;642;p21"/>
          <p:cNvSpPr/>
          <p:nvPr/>
        </p:nvSpPr>
        <p:spPr>
          <a:xfrm>
            <a:off x="16958814" y="1909329"/>
            <a:ext cx="359132" cy="659391"/>
          </a:xfrm>
          <a:custGeom>
            <a:avLst/>
            <a:gdLst/>
            <a:ahLst/>
            <a:cxnLst/>
            <a:rect l="l" t="t" r="r" b="b"/>
            <a:pathLst>
              <a:path w="5240" h="9621" extrusionOk="0">
                <a:moveTo>
                  <a:pt x="1" y="0"/>
                </a:moveTo>
                <a:lnTo>
                  <a:pt x="1" y="9621"/>
                </a:lnTo>
                <a:lnTo>
                  <a:pt x="5240" y="1548"/>
                </a:lnTo>
                <a:cubicBezTo>
                  <a:pt x="3728" y="572"/>
                  <a:pt x="1930" y="0"/>
                  <a:pt x="1" y="0"/>
                </a:cubicBezTo>
                <a:close/>
              </a:path>
            </a:pathLst>
          </a:custGeom>
          <a:solidFill>
            <a:srgbClr val="FFFFFF">
              <a:alpha val="31370"/>
            </a:srgbClr>
          </a:solidFill>
          <a:ln>
            <a:noFill/>
          </a:ln>
        </p:spPr>
        <p:txBody>
          <a:bodyPr spcFirstLastPara="1" wrap="square" lIns="121598" tIns="121598" rIns="121598" bIns="121598" anchor="ctr" anchorCtr="0">
            <a:noAutofit/>
          </a:bodyPr>
          <a:lstStyle/>
          <a:p>
            <a:endParaRPr sz="2479"/>
          </a:p>
        </p:txBody>
      </p:sp>
      <p:sp>
        <p:nvSpPr>
          <p:cNvPr id="643" name="Google Shape;643;p21"/>
          <p:cNvSpPr/>
          <p:nvPr/>
        </p:nvSpPr>
        <p:spPr>
          <a:xfrm>
            <a:off x="7229934" y="1909314"/>
            <a:ext cx="4353012" cy="980966"/>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44" name="Google Shape;644;p21"/>
          <p:cNvSpPr/>
          <p:nvPr/>
        </p:nvSpPr>
        <p:spPr>
          <a:xfrm>
            <a:off x="7229934" y="3449868"/>
            <a:ext cx="4356717" cy="981788"/>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45" name="Google Shape;645;p21"/>
          <p:cNvSpPr/>
          <p:nvPr/>
        </p:nvSpPr>
        <p:spPr>
          <a:xfrm>
            <a:off x="7212801" y="4995356"/>
            <a:ext cx="4372762" cy="971097"/>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rgbClr val="FE2178"/>
          </a:solidFill>
          <a:ln>
            <a:noFill/>
          </a:ln>
        </p:spPr>
        <p:txBody>
          <a:bodyPr spcFirstLastPara="1" wrap="square" lIns="121598" tIns="121598" rIns="121598" bIns="121598" anchor="ctr" anchorCtr="0">
            <a:noAutofit/>
          </a:bodyPr>
          <a:lstStyle/>
          <a:p>
            <a:endParaRPr sz="2479"/>
          </a:p>
        </p:txBody>
      </p:sp>
      <p:sp>
        <p:nvSpPr>
          <p:cNvPr id="646" name="Google Shape;646;p21"/>
          <p:cNvSpPr/>
          <p:nvPr/>
        </p:nvSpPr>
        <p:spPr>
          <a:xfrm>
            <a:off x="5573491" y="3838313"/>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47" name="Google Shape;647;p21"/>
          <p:cNvSpPr txBox="1">
            <a:spLocks noGrp="1"/>
          </p:cNvSpPr>
          <p:nvPr>
            <p:ph type="subTitle" idx="4294967295"/>
          </p:nvPr>
        </p:nvSpPr>
        <p:spPr>
          <a:xfrm>
            <a:off x="7445498" y="2136050"/>
            <a:ext cx="3909687" cy="527492"/>
          </a:xfrm>
          <a:prstGeom prst="rect">
            <a:avLst/>
          </a:prstGeom>
        </p:spPr>
        <p:txBody>
          <a:bodyPr spcFirstLastPara="1" wrap="square" lIns="0" tIns="0" rIns="0" bIns="0" anchor="t" anchorCtr="0">
            <a:noAutofit/>
          </a:bodyPr>
          <a:lstStyle/>
          <a:p>
            <a:pPr marL="0" indent="0" algn="just">
              <a:spcAft>
                <a:spcPts val="2128"/>
              </a:spcAft>
              <a:buNone/>
            </a:pPr>
            <a:r>
              <a:rPr lang="en" sz="2000">
                <a:latin typeface="+mj-lt"/>
              </a:rPr>
              <a:t>Dẫn dẵn vào món ăn/giới thiệu tên mà mình muốn chia sẻ.</a:t>
            </a:r>
            <a:endParaRPr sz="2000">
              <a:latin typeface="+mj-lt"/>
            </a:endParaRPr>
          </a:p>
        </p:txBody>
      </p:sp>
      <p:sp>
        <p:nvSpPr>
          <p:cNvPr id="648" name="Google Shape;648;p21"/>
          <p:cNvSpPr txBox="1">
            <a:spLocks noGrp="1"/>
          </p:cNvSpPr>
          <p:nvPr>
            <p:ph type="subTitle" idx="4294967295"/>
          </p:nvPr>
        </p:nvSpPr>
        <p:spPr>
          <a:xfrm>
            <a:off x="7519368" y="3677016"/>
            <a:ext cx="3835817" cy="527492"/>
          </a:xfrm>
          <a:prstGeom prst="rect">
            <a:avLst/>
          </a:prstGeom>
        </p:spPr>
        <p:txBody>
          <a:bodyPr spcFirstLastPara="1" wrap="square" lIns="0" tIns="0" rIns="0" bIns="0" anchor="t" anchorCtr="0">
            <a:noAutofit/>
          </a:bodyPr>
          <a:lstStyle/>
          <a:p>
            <a:pPr marL="0" indent="0" algn="just">
              <a:spcAft>
                <a:spcPts val="2128"/>
              </a:spcAft>
              <a:buNone/>
            </a:pPr>
            <a:r>
              <a:rPr lang="en" sz="2000">
                <a:latin typeface="+mj-lt"/>
              </a:rPr>
              <a:t>Giới thiệu những nguyên liệu cần dùng cho món ăn đấy.</a:t>
            </a:r>
            <a:endParaRPr sz="2000">
              <a:latin typeface="+mj-lt"/>
            </a:endParaRPr>
          </a:p>
        </p:txBody>
      </p:sp>
      <p:sp>
        <p:nvSpPr>
          <p:cNvPr id="653" name="Google Shape;653;p21"/>
          <p:cNvSpPr txBox="1">
            <a:spLocks noGrp="1"/>
          </p:cNvSpPr>
          <p:nvPr>
            <p:ph type="subTitle" idx="4294967295"/>
          </p:nvPr>
        </p:nvSpPr>
        <p:spPr>
          <a:xfrm flipH="1">
            <a:off x="16564097" y="2339454"/>
            <a:ext cx="789642" cy="458463"/>
          </a:xfrm>
          <a:prstGeom prst="rect">
            <a:avLst/>
          </a:prstGeom>
        </p:spPr>
        <p:txBody>
          <a:bodyPr spcFirstLastPara="1" wrap="square" lIns="0" tIns="0" rIns="0" bIns="0" anchor="t" anchorCtr="0">
            <a:noAutofit/>
          </a:bodyPr>
          <a:lstStyle/>
          <a:p>
            <a:pPr marL="0" indent="0" algn="ctr">
              <a:spcAft>
                <a:spcPts val="2128"/>
              </a:spcAft>
              <a:buNone/>
            </a:pPr>
            <a:r>
              <a:rPr lang="en" sz="3325">
                <a:latin typeface="Fira Sans Extra Condensed Medium"/>
                <a:ea typeface="Fira Sans Extra Condensed Medium"/>
                <a:cs typeface="Fira Sans Extra Condensed Medium"/>
                <a:sym typeface="Fira Sans Extra Condensed Medium"/>
              </a:rPr>
              <a:t>90%</a:t>
            </a:r>
            <a:endParaRPr sz="3325">
              <a:latin typeface="Fira Sans Extra Condensed Medium"/>
              <a:ea typeface="Fira Sans Extra Condensed Medium"/>
              <a:cs typeface="Fira Sans Extra Condensed Medium"/>
              <a:sym typeface="Fira Sans Extra Condensed Medium"/>
            </a:endParaRPr>
          </a:p>
        </p:txBody>
      </p:sp>
      <p:sp>
        <p:nvSpPr>
          <p:cNvPr id="658" name="Google Shape;658;p21"/>
          <p:cNvSpPr/>
          <p:nvPr/>
        </p:nvSpPr>
        <p:spPr>
          <a:xfrm>
            <a:off x="4403356" y="2324693"/>
            <a:ext cx="1260047" cy="458648"/>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59" name="Google Shape;659;p21"/>
          <p:cNvSpPr/>
          <p:nvPr/>
        </p:nvSpPr>
        <p:spPr>
          <a:xfrm>
            <a:off x="4403356" y="5098155"/>
            <a:ext cx="1260047" cy="458648"/>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chemeClr val="bg2">
              <a:lumMod val="75000"/>
            </a:schemeClr>
          </a:solidFill>
          <a:ln>
            <a:noFill/>
          </a:ln>
        </p:spPr>
        <p:txBody>
          <a:bodyPr spcFirstLastPara="1" wrap="square" lIns="121598" tIns="121598" rIns="121598" bIns="121598" anchor="ctr" anchorCtr="0">
            <a:noAutofit/>
          </a:bodyPr>
          <a:lstStyle/>
          <a:p>
            <a:endParaRPr sz="2479"/>
          </a:p>
        </p:txBody>
      </p:sp>
      <p:sp>
        <p:nvSpPr>
          <p:cNvPr id="660" name="Google Shape;660;p21"/>
          <p:cNvSpPr/>
          <p:nvPr/>
        </p:nvSpPr>
        <p:spPr>
          <a:xfrm>
            <a:off x="4643290" y="3908490"/>
            <a:ext cx="1020101" cy="33514"/>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1" name="Group 10">
            <a:extLst>
              <a:ext uri="{FF2B5EF4-FFF2-40B4-BE49-F238E27FC236}">
                <a16:creationId xmlns:a16="http://schemas.microsoft.com/office/drawing/2014/main" id="{EFA10BA8-25FC-9590-CEE0-BEE8B1BAC6A9}"/>
              </a:ext>
            </a:extLst>
          </p:cNvPr>
          <p:cNvGrpSpPr/>
          <p:nvPr/>
        </p:nvGrpSpPr>
        <p:grpSpPr>
          <a:xfrm>
            <a:off x="-342419" y="1597378"/>
            <a:ext cx="4688771" cy="4688771"/>
            <a:chOff x="555356" y="1813507"/>
            <a:chExt cx="4688771" cy="4688771"/>
          </a:xfrm>
        </p:grpSpPr>
        <p:sp>
          <p:nvSpPr>
            <p:cNvPr id="664" name="Google Shape;664;p21"/>
            <p:cNvSpPr/>
            <p:nvPr/>
          </p:nvSpPr>
          <p:spPr>
            <a:xfrm>
              <a:off x="1571497" y="2713939"/>
              <a:ext cx="2886024" cy="2886023"/>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66" name="Google Shape;666;p21"/>
            <p:cNvSpPr/>
            <p:nvPr/>
          </p:nvSpPr>
          <p:spPr>
            <a:xfrm rot="5400000" flipH="1">
              <a:off x="555356" y="1813507"/>
              <a:ext cx="4688771" cy="4688771"/>
            </a:xfrm>
            <a:prstGeom prst="blockArc">
              <a:avLst>
                <a:gd name="adj1" fmla="val 10775262"/>
                <a:gd name="adj2" fmla="val 25083"/>
                <a:gd name="adj3" fmla="val 623"/>
              </a:avLst>
            </a:prstGeom>
            <a:solidFill>
              <a:schemeClr val="accent2"/>
            </a:solidFill>
            <a:ln>
              <a:noFill/>
            </a:ln>
          </p:spPr>
          <p:txBody>
            <a:bodyPr spcFirstLastPara="1" wrap="square" lIns="121598" tIns="121598" rIns="121598" bIns="121598" anchor="ctr" anchorCtr="0">
              <a:noAutofit/>
            </a:bodyPr>
            <a:lstStyle/>
            <a:p>
              <a:endParaRPr sz="2479"/>
            </a:p>
          </p:txBody>
        </p:sp>
        <p:sp>
          <p:nvSpPr>
            <p:cNvPr id="667" name="Google Shape;667;p21"/>
            <p:cNvSpPr/>
            <p:nvPr/>
          </p:nvSpPr>
          <p:spPr>
            <a:xfrm rot="5400000" flipH="1">
              <a:off x="1056347" y="2287132"/>
              <a:ext cx="3693240" cy="3693240"/>
            </a:xfrm>
            <a:prstGeom prst="blockArc">
              <a:avLst>
                <a:gd name="adj1" fmla="val 10744979"/>
                <a:gd name="adj2" fmla="val 46670"/>
                <a:gd name="adj3" fmla="val 856"/>
              </a:avLst>
            </a:prstGeom>
            <a:solidFill>
              <a:schemeClr val="accent4"/>
            </a:solidFill>
            <a:ln>
              <a:noFill/>
            </a:ln>
          </p:spPr>
          <p:txBody>
            <a:bodyPr spcFirstLastPara="1" wrap="square" lIns="121598" tIns="121598" rIns="121598" bIns="121598" anchor="ctr" anchorCtr="0">
              <a:noAutofit/>
            </a:bodyPr>
            <a:lstStyle/>
            <a:p>
              <a:endParaRPr sz="2479"/>
            </a:p>
          </p:txBody>
        </p:sp>
        <p:sp>
          <p:nvSpPr>
            <p:cNvPr id="668" name="Google Shape;668;p21"/>
            <p:cNvSpPr/>
            <p:nvPr/>
          </p:nvSpPr>
          <p:spPr>
            <a:xfrm rot="5400000" flipH="1">
              <a:off x="780714" y="2034359"/>
              <a:ext cx="4231904" cy="4231904"/>
            </a:xfrm>
            <a:prstGeom prst="blockArc">
              <a:avLst>
                <a:gd name="adj1" fmla="val 10775262"/>
                <a:gd name="adj2" fmla="val 25083"/>
                <a:gd name="adj3" fmla="val 623"/>
              </a:avLst>
            </a:prstGeom>
            <a:solidFill>
              <a:schemeClr val="accent1"/>
            </a:solidFill>
            <a:ln>
              <a:noFill/>
            </a:ln>
          </p:spPr>
          <p:txBody>
            <a:bodyPr spcFirstLastPara="1" wrap="square" lIns="121598" tIns="121598" rIns="121598" bIns="121598" anchor="ctr" anchorCtr="0">
              <a:noAutofit/>
            </a:bodyPr>
            <a:lstStyle/>
            <a:p>
              <a:endParaRPr sz="2479"/>
            </a:p>
          </p:txBody>
        </p:sp>
      </p:grpSp>
      <p:sp>
        <p:nvSpPr>
          <p:cNvPr id="2" name="Oval 1">
            <a:extLst>
              <a:ext uri="{FF2B5EF4-FFF2-40B4-BE49-F238E27FC236}">
                <a16:creationId xmlns:a16="http://schemas.microsoft.com/office/drawing/2014/main" id="{48ED6F93-DFA0-576B-356E-921DDD0B7F94}"/>
              </a:ext>
            </a:extLst>
          </p:cNvPr>
          <p:cNvSpPr/>
          <p:nvPr/>
        </p:nvSpPr>
        <p:spPr>
          <a:xfrm>
            <a:off x="5888408" y="1681087"/>
            <a:ext cx="1359732" cy="1359732"/>
          </a:xfrm>
          <a:prstGeom prst="ellipse">
            <a:avLst/>
          </a:prstGeom>
          <a:solidFill>
            <a:srgbClr val="FFE6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E69128-171B-BF4C-C319-CD11F2A10620}"/>
              </a:ext>
            </a:extLst>
          </p:cNvPr>
          <p:cNvSpPr txBox="1"/>
          <p:nvPr/>
        </p:nvSpPr>
        <p:spPr>
          <a:xfrm>
            <a:off x="575187" y="234854"/>
            <a:ext cx="11011464" cy="584775"/>
          </a:xfrm>
          <a:prstGeom prst="rect">
            <a:avLst/>
          </a:prstGeom>
          <a:noFill/>
        </p:spPr>
        <p:txBody>
          <a:bodyPr wrap="square" rtlCol="0">
            <a:spAutoFit/>
          </a:bodyPr>
          <a:lstStyle/>
          <a:p>
            <a:pPr algn="just"/>
            <a:r>
              <a:rPr lang="en-US" sz="3200">
                <a:solidFill>
                  <a:srgbClr val="FF0000"/>
                </a:solidFill>
              </a:rPr>
              <a:t>3</a:t>
            </a:r>
            <a:r>
              <a:rPr lang="en-US" sz="3200"/>
              <a:t>. Viết lại các bước rang thịt ở bài tập 2.</a:t>
            </a:r>
          </a:p>
        </p:txBody>
      </p:sp>
      <p:sp>
        <p:nvSpPr>
          <p:cNvPr id="7" name="Oval 6">
            <a:extLst>
              <a:ext uri="{FF2B5EF4-FFF2-40B4-BE49-F238E27FC236}">
                <a16:creationId xmlns:a16="http://schemas.microsoft.com/office/drawing/2014/main" id="{55085F09-90A0-FDEB-3D69-5584D5577A8B}"/>
              </a:ext>
            </a:extLst>
          </p:cNvPr>
          <p:cNvSpPr/>
          <p:nvPr/>
        </p:nvSpPr>
        <p:spPr>
          <a:xfrm>
            <a:off x="5853069" y="3245381"/>
            <a:ext cx="1359732" cy="1359732"/>
          </a:xfrm>
          <a:prstGeom prst="ellipse">
            <a:avLst/>
          </a:prstGeom>
          <a:solidFill>
            <a:srgbClr val="B2F7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0F9C02-A5FB-47F6-E176-BE781FC5883A}"/>
              </a:ext>
            </a:extLst>
          </p:cNvPr>
          <p:cNvSpPr/>
          <p:nvPr/>
        </p:nvSpPr>
        <p:spPr>
          <a:xfrm>
            <a:off x="5853069" y="4773223"/>
            <a:ext cx="1359732" cy="1359732"/>
          </a:xfrm>
          <a:prstGeom prst="ellipse">
            <a:avLst/>
          </a:prstGeom>
          <a:solidFill>
            <a:srgbClr val="FE21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46;p21">
            <a:extLst>
              <a:ext uri="{FF2B5EF4-FFF2-40B4-BE49-F238E27FC236}">
                <a16:creationId xmlns:a16="http://schemas.microsoft.com/office/drawing/2014/main" id="{8D4F51A5-192E-C1D4-7E78-9941902A9DBF}"/>
              </a:ext>
            </a:extLst>
          </p:cNvPr>
          <p:cNvSpPr/>
          <p:nvPr/>
        </p:nvSpPr>
        <p:spPr>
          <a:xfrm>
            <a:off x="5576266" y="5453746"/>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rgbClr val="FE2178"/>
          </a:solidFill>
          <a:ln>
            <a:noFill/>
          </a:ln>
        </p:spPr>
        <p:txBody>
          <a:bodyPr spcFirstLastPara="1" wrap="square" lIns="121598" tIns="121598" rIns="121598" bIns="121598" anchor="ctr" anchorCtr="0">
            <a:noAutofit/>
          </a:bodyPr>
          <a:lstStyle/>
          <a:p>
            <a:endParaRPr sz="2479"/>
          </a:p>
        </p:txBody>
      </p:sp>
      <p:sp>
        <p:nvSpPr>
          <p:cNvPr id="10" name="TextBox 9">
            <a:extLst>
              <a:ext uri="{FF2B5EF4-FFF2-40B4-BE49-F238E27FC236}">
                <a16:creationId xmlns:a16="http://schemas.microsoft.com/office/drawing/2014/main" id="{3FD65EFB-4FB7-8E80-B90C-D4E5A4966185}"/>
              </a:ext>
            </a:extLst>
          </p:cNvPr>
          <p:cNvSpPr txBox="1"/>
          <p:nvPr/>
        </p:nvSpPr>
        <p:spPr>
          <a:xfrm>
            <a:off x="1031684" y="2837355"/>
            <a:ext cx="2170100" cy="2308324"/>
          </a:xfrm>
          <a:prstGeom prst="rect">
            <a:avLst/>
          </a:prstGeom>
          <a:noFill/>
        </p:spPr>
        <p:txBody>
          <a:bodyPr wrap="square" rtlCol="0">
            <a:spAutoFit/>
          </a:bodyPr>
          <a:lstStyle/>
          <a:p>
            <a:pPr algn="ctr"/>
            <a:r>
              <a:rPr lang="en-US" sz="3600">
                <a:solidFill>
                  <a:schemeClr val="tx1"/>
                </a:solidFill>
              </a:rPr>
              <a:t>Các bước làm một món ăn</a:t>
            </a:r>
          </a:p>
        </p:txBody>
      </p:sp>
      <p:sp>
        <p:nvSpPr>
          <p:cNvPr id="12" name="TextBox 11">
            <a:extLst>
              <a:ext uri="{FF2B5EF4-FFF2-40B4-BE49-F238E27FC236}">
                <a16:creationId xmlns:a16="http://schemas.microsoft.com/office/drawing/2014/main" id="{7AB2DAEE-A519-340A-91C4-133C7C25A027}"/>
              </a:ext>
            </a:extLst>
          </p:cNvPr>
          <p:cNvSpPr txBox="1"/>
          <p:nvPr/>
        </p:nvSpPr>
        <p:spPr>
          <a:xfrm>
            <a:off x="5969887" y="1851917"/>
            <a:ext cx="1260047" cy="954107"/>
          </a:xfrm>
          <a:prstGeom prst="rect">
            <a:avLst/>
          </a:prstGeom>
          <a:noFill/>
        </p:spPr>
        <p:txBody>
          <a:bodyPr wrap="square" rtlCol="0">
            <a:spAutoFit/>
          </a:bodyPr>
          <a:lstStyle/>
          <a:p>
            <a:pPr algn="ctr"/>
            <a:r>
              <a:rPr lang="en-US" sz="2800">
                <a:solidFill>
                  <a:schemeClr val="tx1"/>
                </a:solidFill>
              </a:rPr>
              <a:t>Giới thiệu</a:t>
            </a:r>
          </a:p>
        </p:txBody>
      </p:sp>
      <p:sp>
        <p:nvSpPr>
          <p:cNvPr id="13" name="TextBox 12">
            <a:extLst>
              <a:ext uri="{FF2B5EF4-FFF2-40B4-BE49-F238E27FC236}">
                <a16:creationId xmlns:a16="http://schemas.microsoft.com/office/drawing/2014/main" id="{4E868B88-018C-D06F-86D3-843980150CA2}"/>
              </a:ext>
            </a:extLst>
          </p:cNvPr>
          <p:cNvSpPr txBox="1"/>
          <p:nvPr/>
        </p:nvSpPr>
        <p:spPr>
          <a:xfrm>
            <a:off x="5784642" y="3560800"/>
            <a:ext cx="1527253" cy="954107"/>
          </a:xfrm>
          <a:prstGeom prst="rect">
            <a:avLst/>
          </a:prstGeom>
          <a:noFill/>
        </p:spPr>
        <p:txBody>
          <a:bodyPr wrap="square" rtlCol="0">
            <a:spAutoFit/>
          </a:bodyPr>
          <a:lstStyle/>
          <a:p>
            <a:pPr algn="ctr"/>
            <a:r>
              <a:rPr lang="en-US" sz="2800">
                <a:solidFill>
                  <a:schemeClr val="tx1"/>
                </a:solidFill>
              </a:rPr>
              <a:t>Nguyên liệu</a:t>
            </a:r>
          </a:p>
        </p:txBody>
      </p:sp>
      <p:sp>
        <p:nvSpPr>
          <p:cNvPr id="14" name="TextBox 13">
            <a:extLst>
              <a:ext uri="{FF2B5EF4-FFF2-40B4-BE49-F238E27FC236}">
                <a16:creationId xmlns:a16="http://schemas.microsoft.com/office/drawing/2014/main" id="{1BF9B9D3-1D0E-5911-C889-3EA2CDF2D881}"/>
              </a:ext>
            </a:extLst>
          </p:cNvPr>
          <p:cNvSpPr txBox="1"/>
          <p:nvPr/>
        </p:nvSpPr>
        <p:spPr>
          <a:xfrm>
            <a:off x="5769308" y="4948889"/>
            <a:ext cx="1527253" cy="954107"/>
          </a:xfrm>
          <a:prstGeom prst="rect">
            <a:avLst/>
          </a:prstGeom>
          <a:noFill/>
        </p:spPr>
        <p:txBody>
          <a:bodyPr wrap="square" rtlCol="0">
            <a:spAutoFit/>
          </a:bodyPr>
          <a:lstStyle/>
          <a:p>
            <a:pPr algn="ctr"/>
            <a:r>
              <a:rPr lang="en-US" sz="2800">
                <a:solidFill>
                  <a:schemeClr val="tx1"/>
                </a:solidFill>
              </a:rPr>
              <a:t>Các bước</a:t>
            </a:r>
          </a:p>
        </p:txBody>
      </p:sp>
      <p:sp>
        <p:nvSpPr>
          <p:cNvPr id="15" name="Google Shape;648;p21">
            <a:extLst>
              <a:ext uri="{FF2B5EF4-FFF2-40B4-BE49-F238E27FC236}">
                <a16:creationId xmlns:a16="http://schemas.microsoft.com/office/drawing/2014/main" id="{F6E421D0-CA74-7FB4-F6B5-F729FD78A5CE}"/>
              </a:ext>
            </a:extLst>
          </p:cNvPr>
          <p:cNvSpPr txBox="1">
            <a:spLocks/>
          </p:cNvSpPr>
          <p:nvPr/>
        </p:nvSpPr>
        <p:spPr>
          <a:xfrm>
            <a:off x="7524333" y="5189343"/>
            <a:ext cx="3835817" cy="5274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1pPr>
            <a:lvl2pPr marL="914400" marR="0" lvl="1"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2pPr>
            <a:lvl3pPr marL="1371600" marR="0" lvl="2"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3pPr>
            <a:lvl4pPr marL="1828800" marR="0" lvl="3"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4pPr>
            <a:lvl5pPr marL="2286000" marR="0" lvl="4"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5pPr>
            <a:lvl6pPr marL="2743200" marR="0" lvl="5"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6pPr>
            <a:lvl7pPr marL="3200400" marR="0" lvl="6"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7pPr>
            <a:lvl8pPr marL="3657600" marR="0" lvl="7"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8pPr>
            <a:lvl9pPr marL="4114800" marR="0" lvl="8"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9pPr>
          </a:lstStyle>
          <a:p>
            <a:pPr marL="0" indent="0" algn="just">
              <a:spcAft>
                <a:spcPts val="2128"/>
              </a:spcAft>
              <a:buFont typeface="Raleway SemiBold"/>
              <a:buNone/>
            </a:pPr>
            <a:r>
              <a:rPr lang="en-US" sz="2000">
                <a:latin typeface="+mj-lt"/>
              </a:rPr>
              <a:t>Chia sẻ các bước nấu món ăn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8"/>
                                        </p:tgtEl>
                                        <p:attrNameLst>
                                          <p:attrName>style.visibility</p:attrName>
                                        </p:attrNameLst>
                                      </p:cBhvr>
                                      <p:to>
                                        <p:strVal val="visible"/>
                                      </p:to>
                                    </p:set>
                                    <p:animEffect transition="in" filter="wipe(left)">
                                      <p:cBhvr>
                                        <p:cTn id="15" dur="500"/>
                                        <p:tgtEl>
                                          <p:spTgt spid="6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39"/>
                                        </p:tgtEl>
                                        <p:attrNameLst>
                                          <p:attrName>style.visibility</p:attrName>
                                        </p:attrNameLst>
                                      </p:cBhvr>
                                      <p:to>
                                        <p:strVal val="visible"/>
                                      </p:to>
                                    </p:set>
                                    <p:animEffect transition="in" filter="wipe(left)">
                                      <p:cBhvr>
                                        <p:cTn id="19" dur="500"/>
                                        <p:tgtEl>
                                          <p:spTgt spid="639"/>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47">
                                            <p:txEl>
                                              <p:pRg st="0" end="0"/>
                                            </p:txEl>
                                          </p:spTgt>
                                        </p:tgtEl>
                                        <p:attrNameLst>
                                          <p:attrName>style.visibility</p:attrName>
                                        </p:attrNameLst>
                                      </p:cBhvr>
                                      <p:to>
                                        <p:strVal val="visible"/>
                                      </p:to>
                                    </p:set>
                                    <p:animEffect transition="in" filter="wipe(left)">
                                      <p:cBhvr>
                                        <p:cTn id="30" dur="500"/>
                                        <p:tgtEl>
                                          <p:spTgt spid="647">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43"/>
                                        </p:tgtEl>
                                        <p:attrNameLst>
                                          <p:attrName>style.visibility</p:attrName>
                                        </p:attrNameLst>
                                      </p:cBhvr>
                                      <p:to>
                                        <p:strVal val="visible"/>
                                      </p:to>
                                    </p:set>
                                    <p:animEffect transition="in" filter="wipe(left)">
                                      <p:cBhvr>
                                        <p:cTn id="33" dur="500"/>
                                        <p:tgtEl>
                                          <p:spTgt spid="6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60"/>
                                        </p:tgtEl>
                                        <p:attrNameLst>
                                          <p:attrName>style.visibility</p:attrName>
                                        </p:attrNameLst>
                                      </p:cBhvr>
                                      <p:to>
                                        <p:strVal val="visible"/>
                                      </p:to>
                                    </p:set>
                                    <p:animEffect transition="in" filter="wipe(left)">
                                      <p:cBhvr>
                                        <p:cTn id="38" dur="500"/>
                                        <p:tgtEl>
                                          <p:spTgt spid="66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46"/>
                                        </p:tgtEl>
                                        <p:attrNameLst>
                                          <p:attrName>style.visibility</p:attrName>
                                        </p:attrNameLst>
                                      </p:cBhvr>
                                      <p:to>
                                        <p:strVal val="visible"/>
                                      </p:to>
                                    </p:set>
                                    <p:animEffect transition="in" filter="wipe(left)">
                                      <p:cBhvr>
                                        <p:cTn id="42" dur="500"/>
                                        <p:tgtEl>
                                          <p:spTgt spid="64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644"/>
                                        </p:tgtEl>
                                        <p:attrNameLst>
                                          <p:attrName>style.visibility</p:attrName>
                                        </p:attrNameLst>
                                      </p:cBhvr>
                                      <p:to>
                                        <p:strVal val="visible"/>
                                      </p:to>
                                    </p:set>
                                    <p:animEffect transition="in" filter="wipe(left)">
                                      <p:cBhvr>
                                        <p:cTn id="53" dur="500"/>
                                        <p:tgtEl>
                                          <p:spTgt spid="64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8">
                                            <p:txEl>
                                              <p:pRg st="0" end="0"/>
                                            </p:txEl>
                                          </p:spTgt>
                                        </p:tgtEl>
                                        <p:attrNameLst>
                                          <p:attrName>style.visibility</p:attrName>
                                        </p:attrNameLst>
                                      </p:cBhvr>
                                      <p:to>
                                        <p:strVal val="visible"/>
                                      </p:to>
                                    </p:set>
                                    <p:animEffect transition="in" filter="wipe(left)">
                                      <p:cBhvr>
                                        <p:cTn id="56" dur="500"/>
                                        <p:tgtEl>
                                          <p:spTgt spid="64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59"/>
                                        </p:tgtEl>
                                        <p:attrNameLst>
                                          <p:attrName>style.visibility</p:attrName>
                                        </p:attrNameLst>
                                      </p:cBhvr>
                                      <p:to>
                                        <p:strVal val="visible"/>
                                      </p:to>
                                    </p:set>
                                    <p:animEffect transition="in" filter="wipe(left)">
                                      <p:cBhvr>
                                        <p:cTn id="61" dur="500"/>
                                        <p:tgtEl>
                                          <p:spTgt spid="65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40"/>
                                        </p:tgtEl>
                                        <p:attrNameLst>
                                          <p:attrName>style.visibility</p:attrName>
                                        </p:attrNameLst>
                                      </p:cBhvr>
                                      <p:to>
                                        <p:strVal val="visible"/>
                                      </p:to>
                                    </p:set>
                                    <p:animEffect transition="in" filter="wipe(left)">
                                      <p:cBhvr>
                                        <p:cTn id="65" dur="500"/>
                                        <p:tgtEl>
                                          <p:spTgt spid="6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500"/>
                                        <p:tgtEl>
                                          <p:spTgt spid="1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45"/>
                                        </p:tgtEl>
                                        <p:attrNameLst>
                                          <p:attrName>style.visibility</p:attrName>
                                        </p:attrNameLst>
                                      </p:cBhvr>
                                      <p:to>
                                        <p:strVal val="visible"/>
                                      </p:to>
                                    </p:set>
                                    <p:animEffect transition="in" filter="wipe(left)">
                                      <p:cBhvr>
                                        <p:cTn id="82"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animBg="1"/>
      <p:bldP spid="640" grpId="0" animBg="1"/>
      <p:bldP spid="643" grpId="0" animBg="1"/>
      <p:bldP spid="644" grpId="0" animBg="1"/>
      <p:bldP spid="645" grpId="0" animBg="1"/>
      <p:bldP spid="646" grpId="0" animBg="1"/>
      <p:bldP spid="647" grpId="0" build="p"/>
      <p:bldP spid="648" grpId="0" build="p"/>
      <p:bldP spid="658" grpId="0" animBg="1"/>
      <p:bldP spid="659" grpId="0" animBg="1"/>
      <p:bldP spid="660" grpId="0" animBg="1"/>
      <p:bldP spid="2" grpId="0" animBg="1"/>
      <p:bldP spid="7" grpId="0" animBg="1"/>
      <p:bldP spid="8" grpId="0" animBg="1"/>
      <p:bldP spid="9" grpId="0" animBg="1"/>
      <p:bldP spid="10" grpId="0"/>
      <p:bldP spid="12" grpId="0"/>
      <p:bldP spid="13" grpId="0"/>
      <p:bldP spid="14" grpId="0"/>
      <p:bldP spid="15"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1538</Words>
  <Application>Microsoft Office PowerPoint</Application>
  <PresentationFormat>Custom</PresentationFormat>
  <Paragraphs>126</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Maven Pro</vt:lpstr>
      <vt:lpstr>Arial</vt:lpstr>
      <vt:lpstr>HP001 5 hàng</vt:lpstr>
      <vt:lpstr>Varela Round</vt:lpstr>
      <vt:lpstr>Nunito</vt:lpstr>
      <vt:lpstr>Gloria Hallelujah</vt:lpstr>
      <vt:lpstr>Raleway SemiBold</vt:lpstr>
      <vt:lpstr>HP001 4 hàng</vt:lpstr>
      <vt:lpstr>Fira Sans Extra Condensed</vt:lpstr>
      <vt:lpstr>Fira Sans Extra Condensed Medium</vt:lpstr>
      <vt:lpstr>Team Building Class for Elementary by Slidesgo</vt:lpstr>
      <vt:lpstr>PowerPoint Presentation</vt:lpstr>
      <vt:lpstr>TIẾNG VIỆT 3</vt:lpstr>
      <vt:lpstr>PowerPoint Presentation</vt:lpstr>
      <vt:lpstr>Chúc mừng các em đã khởi động xuất sắc!</vt:lpstr>
      <vt:lpstr>Luyện tập Viết đoạn văn nêu các bước làm một món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Admin</cp:lastModifiedBy>
  <cp:revision>52</cp:revision>
  <dcterms:modified xsi:type="dcterms:W3CDTF">2023-09-18T06:14:23Z</dcterms:modified>
</cp:coreProperties>
</file>