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0"/>
  </p:notesMasterIdLst>
  <p:sldIdLst>
    <p:sldId id="342" r:id="rId2"/>
    <p:sldId id="344" r:id="rId3"/>
    <p:sldId id="308" r:id="rId4"/>
    <p:sldId id="558" r:id="rId5"/>
    <p:sldId id="559" r:id="rId6"/>
    <p:sldId id="560" r:id="rId7"/>
    <p:sldId id="347" r:id="rId8"/>
    <p:sldId id="312" r:id="rId9"/>
    <p:sldId id="555" r:id="rId10"/>
    <p:sldId id="556" r:id="rId11"/>
    <p:sldId id="557" r:id="rId12"/>
    <p:sldId id="356" r:id="rId13"/>
    <p:sldId id="354" r:id="rId14"/>
    <p:sldId id="355" r:id="rId15"/>
    <p:sldId id="328" r:id="rId16"/>
    <p:sldId id="345" r:id="rId17"/>
    <p:sldId id="359" r:id="rId18"/>
    <p:sldId id="346" r:id="rId19"/>
  </p:sldIdLst>
  <p:sldSz cx="12161838" cy="6858000"/>
  <p:notesSz cx="6858000" cy="9144000"/>
  <p:embeddedFontLst>
    <p:embeddedFont>
      <p:font typeface="Chewy" panose="020B0604020202020204" charset="0"/>
      <p:regular r:id="rId21"/>
    </p:embeddedFont>
    <p:embeddedFont>
      <p:font typeface="HP001 4 hàng" panose="020B0603050302020204" pitchFamily="34" charset="0"/>
      <p:regular r:id="rId22"/>
      <p:bold r:id="rId23"/>
    </p:embeddedFont>
    <p:embeddedFont>
      <p:font typeface="Manrope" panose="020B0604020202020204" charset="0"/>
      <p:regular r:id="rId24"/>
      <p:bold r:id="rId25"/>
    </p:embeddedFont>
    <p:embeddedFont>
      <p:font typeface="Maven Pro" panose="020B0604020202020204" charset="0"/>
      <p:regular r:id="rId26"/>
      <p:bold r:id="rId27"/>
    </p:embeddedFont>
    <p:embeddedFont>
      <p:font typeface="Montserrat" panose="02000505000000020004" pitchFamily="2" charset="0"/>
      <p:regular r:id="rId28"/>
      <p:bold r:id="rId29"/>
    </p:embeddedFont>
    <p:embeddedFont>
      <p:font typeface="Nunito" pitchFamily="2" charset="0"/>
      <p:regular r:id="rId30"/>
      <p:bold r:id="rId31"/>
      <p:italic r:id="rId32"/>
      <p:boldItalic r:id="rId33"/>
    </p:embeddedFont>
    <p:embeddedFont>
      <p:font typeface="Passion One" panose="020B060402020202020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AF3C3"/>
    <a:srgbClr val="FCE7AF"/>
    <a:srgbClr val="EED4F8"/>
    <a:srgbClr val="E2F4B7"/>
    <a:srgbClr val="D5F2F9"/>
    <a:srgbClr val="FCE1E5"/>
    <a:srgbClr val="FDF2D7"/>
    <a:srgbClr val="D3F3F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65F25C-D769-4132-A043-6204777D41D9}">
  <a:tblStyle styleId="{B865F25C-D769-4132-A043-6204777D41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35" autoAdjust="0"/>
    <p:restoredTop sz="90323" autoAdjust="0"/>
  </p:normalViewPr>
  <p:slideViewPr>
    <p:cSldViewPr snapToGrid="0">
      <p:cViewPr varScale="1">
        <p:scale>
          <a:sx n="84" d="100"/>
          <a:sy n="84" d="100"/>
        </p:scale>
        <p:origin x="878" y="101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Tác</a:t>
            </a:r>
            <a:r>
              <a:rPr lang="vi-VN" b="0" baseline="0" dirty="0"/>
              <a:t> giả bộ ppt Toán + TV</a:t>
            </a:r>
            <a:r>
              <a:rPr lang="en-US" b="0" baseline="0" dirty="0"/>
              <a:t>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79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KL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235857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HS có thể chọn xào rau, kho thịt….</a:t>
            </a:r>
          </a:p>
        </p:txBody>
      </p:sp>
    </p:spTree>
    <p:extLst>
      <p:ext uri="{BB962C8B-B14F-4D97-AF65-F5344CB8AC3E}">
        <p14:creationId xmlns:p14="http://schemas.microsoft.com/office/powerpoint/2010/main" val="1258990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yêu cầu HS làm bài nào vào vở thì linh động nhé!</a:t>
            </a:r>
          </a:p>
        </p:txBody>
      </p:sp>
    </p:spTree>
    <p:extLst>
      <p:ext uri="{BB962C8B-B14F-4D97-AF65-F5344CB8AC3E}">
        <p14:creationId xmlns:p14="http://schemas.microsoft.com/office/powerpoint/2010/main" val="3257643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TỰ PHÁT BIỂU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Những nhóm khác sẽ được học sau.</a:t>
            </a:r>
          </a:p>
        </p:txBody>
      </p:sp>
    </p:spTree>
    <p:extLst>
      <p:ext uri="{BB962C8B-B14F-4D97-AF65-F5344CB8AC3E}">
        <p14:creationId xmlns:p14="http://schemas.microsoft.com/office/powerpoint/2010/main" val="2336450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có thr sử dụng từ ngữ khác phù hợp</a:t>
            </a:r>
          </a:p>
        </p:txBody>
      </p:sp>
    </p:spTree>
    <p:extLst>
      <p:ext uri="{BB962C8B-B14F-4D97-AF65-F5344CB8AC3E}">
        <p14:creationId xmlns:p14="http://schemas.microsoft.com/office/powerpoint/2010/main" val="1034458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HS có thr sử dụng từ ngữ khác phù hợp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91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HS có thr sử dụng từ ngữ khác phù hợp</a:t>
            </a:r>
          </a:p>
          <a:p>
            <a:r>
              <a:rPr lang="en-US"/>
              <a:t>GV dẫn dắt vào bài</a:t>
            </a:r>
          </a:p>
        </p:txBody>
      </p:sp>
    </p:spTree>
    <p:extLst>
      <p:ext uri="{BB962C8B-B14F-4D97-AF65-F5344CB8AC3E}">
        <p14:creationId xmlns:p14="http://schemas.microsoft.com/office/powerpoint/2010/main" val="3507881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KL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638344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KL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869180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57625" y="475817"/>
            <a:ext cx="10246588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6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6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6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948614" y="1862767"/>
            <a:ext cx="6306759" cy="29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0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10800000" flipH="1">
            <a:off x="107435" y="-274883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" name="Google Shape;69;p8"/>
          <p:cNvSpPr/>
          <p:nvPr/>
        </p:nvSpPr>
        <p:spPr>
          <a:xfrm rot="10800000" flipH="1">
            <a:off x="107427" y="6194992"/>
            <a:ext cx="1996521" cy="379897"/>
          </a:xfrm>
          <a:custGeom>
            <a:avLst/>
            <a:gdLst/>
            <a:ahLst/>
            <a:cxnLst/>
            <a:rect l="l" t="t" r="r" b="b"/>
            <a:pathLst>
              <a:path w="8385" h="1417" extrusionOk="0">
                <a:moveTo>
                  <a:pt x="4193" y="0"/>
                </a:moveTo>
                <a:cubicBezTo>
                  <a:pt x="1877" y="0"/>
                  <a:pt x="0" y="317"/>
                  <a:pt x="0" y="708"/>
                </a:cubicBezTo>
                <a:cubicBezTo>
                  <a:pt x="0" y="1099"/>
                  <a:pt x="1877" y="1416"/>
                  <a:pt x="4193" y="1416"/>
                </a:cubicBezTo>
                <a:cubicBezTo>
                  <a:pt x="6508" y="1416"/>
                  <a:pt x="8384" y="1099"/>
                  <a:pt x="8384" y="708"/>
                </a:cubicBezTo>
                <a:cubicBezTo>
                  <a:pt x="8384" y="317"/>
                  <a:pt x="6508" y="0"/>
                  <a:pt x="41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0" name="Google Shape;70;p8"/>
          <p:cNvSpPr/>
          <p:nvPr/>
        </p:nvSpPr>
        <p:spPr>
          <a:xfrm rot="10800000" flipH="1">
            <a:off x="284804" y="5638939"/>
            <a:ext cx="1050761" cy="1159367"/>
          </a:xfrm>
          <a:custGeom>
            <a:avLst/>
            <a:gdLst/>
            <a:ahLst/>
            <a:cxnLst/>
            <a:rect l="l" t="t" r="r" b="b"/>
            <a:pathLst>
              <a:path w="31601" h="34781" extrusionOk="0">
                <a:moveTo>
                  <a:pt x="30013" y="0"/>
                </a:moveTo>
                <a:cubicBezTo>
                  <a:pt x="29661" y="0"/>
                  <a:pt x="29309" y="90"/>
                  <a:pt x="28968" y="186"/>
                </a:cubicBezTo>
                <a:cubicBezTo>
                  <a:pt x="26757" y="804"/>
                  <a:pt x="24632" y="1713"/>
                  <a:pt x="22526" y="2611"/>
                </a:cubicBezTo>
                <a:cubicBezTo>
                  <a:pt x="20804" y="3347"/>
                  <a:pt x="19119" y="4174"/>
                  <a:pt x="17475" y="5074"/>
                </a:cubicBezTo>
                <a:cubicBezTo>
                  <a:pt x="14080" y="6933"/>
                  <a:pt x="10847" y="9085"/>
                  <a:pt x="7809" y="11483"/>
                </a:cubicBezTo>
                <a:cubicBezTo>
                  <a:pt x="6095" y="12836"/>
                  <a:pt x="4441" y="14267"/>
                  <a:pt x="2855" y="15769"/>
                </a:cubicBezTo>
                <a:cubicBezTo>
                  <a:pt x="1901" y="16675"/>
                  <a:pt x="943" y="17644"/>
                  <a:pt x="471" y="18872"/>
                </a:cubicBezTo>
                <a:cubicBezTo>
                  <a:pt x="0" y="20101"/>
                  <a:pt x="142" y="21660"/>
                  <a:pt x="1144" y="22513"/>
                </a:cubicBezTo>
                <a:cubicBezTo>
                  <a:pt x="1933" y="23182"/>
                  <a:pt x="3041" y="23279"/>
                  <a:pt x="4035" y="23569"/>
                </a:cubicBezTo>
                <a:cubicBezTo>
                  <a:pt x="5029" y="23858"/>
                  <a:pt x="6088" y="24573"/>
                  <a:pt x="6080" y="25608"/>
                </a:cubicBezTo>
                <a:cubicBezTo>
                  <a:pt x="6075" y="26233"/>
                  <a:pt x="5675" y="26776"/>
                  <a:pt x="5292" y="27270"/>
                </a:cubicBezTo>
                <a:cubicBezTo>
                  <a:pt x="4568" y="28207"/>
                  <a:pt x="3843" y="29144"/>
                  <a:pt x="3119" y="30081"/>
                </a:cubicBezTo>
                <a:cubicBezTo>
                  <a:pt x="2381" y="31036"/>
                  <a:pt x="1602" y="32238"/>
                  <a:pt x="2044" y="33361"/>
                </a:cubicBezTo>
                <a:cubicBezTo>
                  <a:pt x="2305" y="34022"/>
                  <a:pt x="2956" y="34470"/>
                  <a:pt x="3642" y="34653"/>
                </a:cubicBezTo>
                <a:cubicBezTo>
                  <a:pt x="3996" y="34747"/>
                  <a:pt x="4360" y="34781"/>
                  <a:pt x="4726" y="34781"/>
                </a:cubicBezTo>
                <a:cubicBezTo>
                  <a:pt x="5071" y="34781"/>
                  <a:pt x="5419" y="34751"/>
                  <a:pt x="5762" y="34714"/>
                </a:cubicBezTo>
                <a:cubicBezTo>
                  <a:pt x="10639" y="34184"/>
                  <a:pt x="15264" y="32229"/>
                  <a:pt x="19504" y="29762"/>
                </a:cubicBezTo>
                <a:cubicBezTo>
                  <a:pt x="21148" y="28807"/>
                  <a:pt x="22796" y="27722"/>
                  <a:pt x="23822" y="26120"/>
                </a:cubicBezTo>
                <a:cubicBezTo>
                  <a:pt x="24849" y="24519"/>
                  <a:pt x="25094" y="22274"/>
                  <a:pt x="23929" y="20771"/>
                </a:cubicBezTo>
                <a:cubicBezTo>
                  <a:pt x="23327" y="19994"/>
                  <a:pt x="22437" y="19506"/>
                  <a:pt x="21681" y="18880"/>
                </a:cubicBezTo>
                <a:cubicBezTo>
                  <a:pt x="20924" y="18254"/>
                  <a:pt x="20251" y="17357"/>
                  <a:pt x="20366" y="16381"/>
                </a:cubicBezTo>
                <a:cubicBezTo>
                  <a:pt x="20537" y="14947"/>
                  <a:pt x="22176" y="14280"/>
                  <a:pt x="23497" y="13693"/>
                </a:cubicBezTo>
                <a:cubicBezTo>
                  <a:pt x="25041" y="13005"/>
                  <a:pt x="26466" y="12047"/>
                  <a:pt x="27685" y="10875"/>
                </a:cubicBezTo>
                <a:cubicBezTo>
                  <a:pt x="28184" y="10395"/>
                  <a:pt x="28665" y="9854"/>
                  <a:pt x="28852" y="9187"/>
                </a:cubicBezTo>
                <a:cubicBezTo>
                  <a:pt x="29038" y="8520"/>
                  <a:pt x="28850" y="7704"/>
                  <a:pt x="28254" y="7350"/>
                </a:cubicBezTo>
                <a:cubicBezTo>
                  <a:pt x="27814" y="7090"/>
                  <a:pt x="27236" y="7119"/>
                  <a:pt x="26822" y="6819"/>
                </a:cubicBezTo>
                <a:cubicBezTo>
                  <a:pt x="25593" y="5928"/>
                  <a:pt x="26982" y="4392"/>
                  <a:pt x="27899" y="3996"/>
                </a:cubicBezTo>
                <a:cubicBezTo>
                  <a:pt x="28535" y="3722"/>
                  <a:pt x="29226" y="3595"/>
                  <a:pt x="29869" y="3338"/>
                </a:cubicBezTo>
                <a:cubicBezTo>
                  <a:pt x="30575" y="3055"/>
                  <a:pt x="31367" y="2493"/>
                  <a:pt x="31488" y="1683"/>
                </a:cubicBezTo>
                <a:cubicBezTo>
                  <a:pt x="31600" y="937"/>
                  <a:pt x="31044" y="137"/>
                  <a:pt x="30293" y="21"/>
                </a:cubicBezTo>
                <a:cubicBezTo>
                  <a:pt x="30200" y="7"/>
                  <a:pt x="30107" y="0"/>
                  <a:pt x="300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1" name="Google Shape;71;p8"/>
          <p:cNvSpPr/>
          <p:nvPr/>
        </p:nvSpPr>
        <p:spPr>
          <a:xfrm rot="10800000">
            <a:off x="11113348" y="44425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2" name="Google Shape;72;p8"/>
          <p:cNvSpPr/>
          <p:nvPr/>
        </p:nvSpPr>
        <p:spPr>
          <a:xfrm rot="10800000">
            <a:off x="11006180" y="14673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" name="Google Shape;73;p8"/>
          <p:cNvSpPr/>
          <p:nvPr/>
        </p:nvSpPr>
        <p:spPr>
          <a:xfrm rot="10800000" flipH="1">
            <a:off x="-490083" y="-115546"/>
            <a:ext cx="1825639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59819" y="2235533"/>
            <a:ext cx="6601628" cy="1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0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59819" y="4085600"/>
            <a:ext cx="5992339" cy="5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1684" y="4897035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19839" y="-232083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" name="Google Shape;94;p11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5" name="Google Shape;95;p11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6" name="Google Shape;96;p11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49238-A5D7-9956-DADF-CB7FEA788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98659" y="87052"/>
            <a:ext cx="1178820" cy="10727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1" name="Google Shape;331;p33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2" name="Google Shape;332;p33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3" name="Google Shape;333;p33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" name="Google Shape;334;p33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5" name="Google Shape;335;p33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10800000" flipH="1">
            <a:off x="110523" y="-232069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" name="Google Shape;338;p34"/>
          <p:cNvSpPr/>
          <p:nvPr/>
        </p:nvSpPr>
        <p:spPr>
          <a:xfrm rot="9738388" flipH="1">
            <a:off x="11429083" y="-79582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9" name="Google Shape;339;p34"/>
          <p:cNvSpPr/>
          <p:nvPr/>
        </p:nvSpPr>
        <p:spPr>
          <a:xfrm>
            <a:off x="8907024" y="5974075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0" name="Google Shape;340;p34"/>
          <p:cNvSpPr/>
          <p:nvPr/>
        </p:nvSpPr>
        <p:spPr>
          <a:xfrm rot="10800000" flipH="1">
            <a:off x="-134632" y="576147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1" name="Google Shape;341;p34"/>
          <p:cNvSpPr/>
          <p:nvPr/>
        </p:nvSpPr>
        <p:spPr>
          <a:xfrm rot="10800000" flipH="1">
            <a:off x="900500" y="559355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2" name="Google Shape;342;p34"/>
          <p:cNvSpPr/>
          <p:nvPr/>
        </p:nvSpPr>
        <p:spPr>
          <a:xfrm flipH="1">
            <a:off x="10638924" y="6109475"/>
            <a:ext cx="1026394" cy="574288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1768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55869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29741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3366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ssion One"/>
              <a:buNone/>
              <a:def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52763F-0D3C-4D8B-0763-1DD61EB0D45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583158" y="-126970"/>
            <a:ext cx="1583158" cy="144067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7" r:id="rId3"/>
    <p:sldLayoutId id="2147483679" r:id="rId4"/>
    <p:sldLayoutId id="2147483680" r:id="rId5"/>
    <p:sldLayoutId id="2147483685" r:id="rId6"/>
    <p:sldLayoutId id="2147483686" r:id="rId7"/>
    <p:sldLayoutId id="2147483687" r:id="rId8"/>
    <p:sldLayoutId id="214748368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2D7BE26B-1D08-82F1-B138-B2EB07091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777292"/>
              </p:ext>
            </p:extLst>
          </p:nvPr>
        </p:nvGraphicFramePr>
        <p:xfrm>
          <a:off x="0" y="89954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74284F3-1059-BB58-5EF3-EB5DA9D32D68}"/>
              </a:ext>
            </a:extLst>
          </p:cNvPr>
          <p:cNvSpPr txBox="1"/>
          <p:nvPr/>
        </p:nvSpPr>
        <p:spPr>
          <a:xfrm>
            <a:off x="1956435" y="139944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CB9F1-6CBF-A0A5-0B4B-E3BEE1C1DB90}"/>
              </a:ext>
            </a:extLst>
          </p:cNvPr>
          <p:cNvSpPr txBox="1"/>
          <p:nvPr/>
        </p:nvSpPr>
        <p:spPr>
          <a:xfrm>
            <a:off x="1011554" y="3436685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Từ wgữ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ỉ hĲt đųg; câu włu hĲt đųg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6B4B36-BF6A-AE19-84CA-92F783D69AE2}"/>
              </a:ext>
            </a:extLst>
          </p:cNvPr>
          <p:cNvSpPr txBox="1"/>
          <p:nvPr/>
        </p:nvSpPr>
        <p:spPr>
          <a:xfrm>
            <a:off x="4038182" y="2412833"/>
            <a:ext cx="4694337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Lu</a:t>
            </a:r>
            <a:r>
              <a:rPr lang="el-GR" sz="4974" b="1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İn Ǉập</a:t>
            </a:r>
          </a:p>
        </p:txBody>
      </p:sp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93" y="4450130"/>
            <a:ext cx="1798934" cy="24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ổng hợp Quyển Vở Ô Ly giá rẻ, bán chạy tháng 7/2022 - BeeCost">
            <a:extLst>
              <a:ext uri="{FF2B5EF4-FFF2-40B4-BE49-F238E27FC236}">
                <a16:creationId xmlns:a16="http://schemas.microsoft.com/office/drawing/2014/main" id="{D040251D-5FF1-F9F6-F7D8-3F70438F2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t="7028" r="18992" b="7028"/>
          <a:stretch/>
        </p:blipFill>
        <p:spPr bwMode="auto">
          <a:xfrm>
            <a:off x="4207524" y="4405379"/>
            <a:ext cx="1777170" cy="24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2060"/>
                </a:solidFill>
              </a:rPr>
              <a:t>CHUẨN BỊ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091EAE-9A1B-BAF8-4D1B-C1247D199FED}"/>
              </a:ext>
            </a:extLst>
          </p:cNvPr>
          <p:cNvGrpSpPr/>
          <p:nvPr/>
        </p:nvGrpSpPr>
        <p:grpSpPr>
          <a:xfrm>
            <a:off x="6402125" y="4286671"/>
            <a:ext cx="4528678" cy="3035696"/>
            <a:chOff x="6402125" y="4286671"/>
            <a:chExt cx="4528678" cy="30356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DC4430-C204-EB9E-AB95-4244F22B43D0}"/>
                </a:ext>
              </a:extLst>
            </p:cNvPr>
            <p:cNvGrpSpPr/>
            <p:nvPr/>
          </p:nvGrpSpPr>
          <p:grpSpPr>
            <a:xfrm>
              <a:off x="6402125" y="4369097"/>
              <a:ext cx="2656139" cy="2953270"/>
              <a:chOff x="3709663" y="4021929"/>
              <a:chExt cx="2697848" cy="2999643"/>
            </a:xfrm>
          </p:grpSpPr>
          <p:pic>
            <p:nvPicPr>
              <p:cNvPr id="9" name="Picture 6" descr="Combo 50 cái Thước kẻ mica 30cm |">
                <a:extLst>
                  <a:ext uri="{FF2B5EF4-FFF2-40B4-BE49-F238E27FC236}">
                    <a16:creationId xmlns:a16="http://schemas.microsoft.com/office/drawing/2014/main" id="{E93224C9-20FF-7F2A-1ABE-4B6122064C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59269">
                <a:off x="3709663" y="4641512"/>
                <a:ext cx="2380059" cy="2380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B2DDEB0-260A-04EA-809B-6A125711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60812">
                <a:off x="4710194" y="4021929"/>
                <a:ext cx="682112" cy="213159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091FF40-8928-E35C-4DA0-353579882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2241" y="4543865"/>
                <a:ext cx="2125270" cy="2125270"/>
              </a:xfrm>
              <a:prstGeom prst="rect">
                <a:avLst/>
              </a:prstGeom>
            </p:spPr>
          </p:pic>
        </p:grpSp>
        <p:pic>
          <p:nvPicPr>
            <p:cNvPr id="6" name="Picture 2" descr="Bút chì đen HB/SK-PCHB003 (12 cây/hộp) - BITEXSHOP">
              <a:extLst>
                <a:ext uri="{FF2B5EF4-FFF2-40B4-BE49-F238E27FC236}">
                  <a16:creationId xmlns:a16="http://schemas.microsoft.com/office/drawing/2014/main" id="{38B5F008-2348-0173-E7CA-B6C80B461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30732" y="4596609"/>
              <a:ext cx="2610010" cy="1990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5;p31">
            <a:extLst>
              <a:ext uri="{FF2B5EF4-FFF2-40B4-BE49-F238E27FC236}">
                <a16:creationId xmlns:a16="http://schemas.microsoft.com/office/drawing/2014/main" id="{9AAEAE56-7E28-2FBB-45B5-0A31B41A1DAF}"/>
              </a:ext>
            </a:extLst>
          </p:cNvPr>
          <p:cNvSpPr/>
          <p:nvPr/>
        </p:nvSpPr>
        <p:spPr>
          <a:xfrm rot="5400000">
            <a:off x="4397127" y="2119038"/>
            <a:ext cx="3367583" cy="2322658"/>
          </a:xfrm>
          <a:custGeom>
            <a:avLst/>
            <a:gdLst/>
            <a:ahLst/>
            <a:cxnLst/>
            <a:rect l="l" t="t" r="r" b="b"/>
            <a:pathLst>
              <a:path w="11298" h="9399" fill="none" extrusionOk="0">
                <a:moveTo>
                  <a:pt x="2566" y="784"/>
                </a:moveTo>
                <a:cubicBezTo>
                  <a:pt x="517" y="2017"/>
                  <a:pt x="0" y="6782"/>
                  <a:pt x="2533" y="8082"/>
                </a:cubicBezTo>
                <a:cubicBezTo>
                  <a:pt x="5066" y="9398"/>
                  <a:pt x="10398" y="8982"/>
                  <a:pt x="10698" y="6449"/>
                </a:cubicBezTo>
                <a:cubicBezTo>
                  <a:pt x="10998" y="3916"/>
                  <a:pt x="11298" y="834"/>
                  <a:pt x="9132" y="417"/>
                </a:cubicBezTo>
                <a:cubicBezTo>
                  <a:pt x="6965" y="1"/>
                  <a:pt x="3233" y="151"/>
                  <a:pt x="2200" y="1567"/>
                </a:cubicBezTo>
              </a:path>
            </a:pathLst>
          </a:custGeom>
          <a:solidFill>
            <a:schemeClr val="dk1"/>
          </a:solidFill>
          <a:ln w="28575" cap="rnd" cmpd="sng">
            <a:solidFill>
              <a:srgbClr val="000000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1127;p31">
            <a:extLst>
              <a:ext uri="{FF2B5EF4-FFF2-40B4-BE49-F238E27FC236}">
                <a16:creationId xmlns:a16="http://schemas.microsoft.com/office/drawing/2014/main" id="{43DC63C4-D38E-28FB-09C0-F4C8A7C3072B}"/>
              </a:ext>
            </a:extLst>
          </p:cNvPr>
          <p:cNvGrpSpPr/>
          <p:nvPr/>
        </p:nvGrpSpPr>
        <p:grpSpPr>
          <a:xfrm>
            <a:off x="7241774" y="294956"/>
            <a:ext cx="4377703" cy="1819579"/>
            <a:chOff x="5544859" y="1254658"/>
            <a:chExt cx="3033312" cy="1008680"/>
          </a:xfrm>
        </p:grpSpPr>
        <p:sp>
          <p:nvSpPr>
            <p:cNvPr id="28" name="Google Shape;1128;p31">
              <a:extLst>
                <a:ext uri="{FF2B5EF4-FFF2-40B4-BE49-F238E27FC236}">
                  <a16:creationId xmlns:a16="http://schemas.microsoft.com/office/drawing/2014/main" id="{36A524D4-982F-4124-1B85-C370AB58BE64}"/>
                </a:ext>
              </a:extLst>
            </p:cNvPr>
            <p:cNvSpPr/>
            <p:nvPr/>
          </p:nvSpPr>
          <p:spPr>
            <a:xfrm>
              <a:off x="6475615" y="1254658"/>
              <a:ext cx="2102556" cy="1008680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29;p31">
              <a:extLst>
                <a:ext uri="{FF2B5EF4-FFF2-40B4-BE49-F238E27FC236}">
                  <a16:creationId xmlns:a16="http://schemas.microsoft.com/office/drawing/2014/main" id="{8C025EFD-B9ED-1374-10A1-722ACEBD1CF3}"/>
                </a:ext>
              </a:extLst>
            </p:cNvPr>
            <p:cNvSpPr/>
            <p:nvPr/>
          </p:nvSpPr>
          <p:spPr>
            <a:xfrm rot="21225542" flipH="1">
              <a:off x="5544859" y="1694011"/>
              <a:ext cx="760019" cy="364909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1132;p31">
            <a:extLst>
              <a:ext uri="{FF2B5EF4-FFF2-40B4-BE49-F238E27FC236}">
                <a16:creationId xmlns:a16="http://schemas.microsoft.com/office/drawing/2014/main" id="{ED8D8686-4BB7-5C58-C99E-B769AB4DFAF7}"/>
              </a:ext>
            </a:extLst>
          </p:cNvPr>
          <p:cNvGrpSpPr/>
          <p:nvPr/>
        </p:nvGrpSpPr>
        <p:grpSpPr>
          <a:xfrm>
            <a:off x="7790207" y="2446622"/>
            <a:ext cx="4243296" cy="1910736"/>
            <a:chOff x="5746670" y="2612140"/>
            <a:chExt cx="2940183" cy="944275"/>
          </a:xfrm>
        </p:grpSpPr>
        <p:sp>
          <p:nvSpPr>
            <p:cNvPr id="33" name="Google Shape;1133;p31">
              <a:extLst>
                <a:ext uri="{FF2B5EF4-FFF2-40B4-BE49-F238E27FC236}">
                  <a16:creationId xmlns:a16="http://schemas.microsoft.com/office/drawing/2014/main" id="{38E906B6-A3B3-637E-C4B0-069569899D3D}"/>
                </a:ext>
              </a:extLst>
            </p:cNvPr>
            <p:cNvSpPr/>
            <p:nvPr/>
          </p:nvSpPr>
          <p:spPr>
            <a:xfrm rot="10800000">
              <a:off x="6367031" y="2612140"/>
              <a:ext cx="2319822" cy="944275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34;p31">
              <a:extLst>
                <a:ext uri="{FF2B5EF4-FFF2-40B4-BE49-F238E27FC236}">
                  <a16:creationId xmlns:a16="http://schemas.microsoft.com/office/drawing/2014/main" id="{384A4E74-3AEB-35A4-54FB-F613AEAF75ED}"/>
                </a:ext>
              </a:extLst>
            </p:cNvPr>
            <p:cNvSpPr/>
            <p:nvPr/>
          </p:nvSpPr>
          <p:spPr>
            <a:xfrm rot="1013775" flipH="1">
              <a:off x="574667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137;p31">
            <a:extLst>
              <a:ext uri="{FF2B5EF4-FFF2-40B4-BE49-F238E27FC236}">
                <a16:creationId xmlns:a16="http://schemas.microsoft.com/office/drawing/2014/main" id="{7F94C699-C3D9-76AA-307C-B01386023664}"/>
              </a:ext>
            </a:extLst>
          </p:cNvPr>
          <p:cNvGrpSpPr/>
          <p:nvPr/>
        </p:nvGrpSpPr>
        <p:grpSpPr>
          <a:xfrm>
            <a:off x="7509791" y="4557167"/>
            <a:ext cx="4431427" cy="2056985"/>
            <a:chOff x="5572037" y="3751154"/>
            <a:chExt cx="3070538" cy="1140285"/>
          </a:xfrm>
        </p:grpSpPr>
        <p:sp>
          <p:nvSpPr>
            <p:cNvPr id="36" name="Google Shape;1138;p31">
              <a:extLst>
                <a:ext uri="{FF2B5EF4-FFF2-40B4-BE49-F238E27FC236}">
                  <a16:creationId xmlns:a16="http://schemas.microsoft.com/office/drawing/2014/main" id="{E8A29953-4ABB-65BD-77D7-F92BC094BCBF}"/>
                </a:ext>
              </a:extLst>
            </p:cNvPr>
            <p:cNvSpPr/>
            <p:nvPr/>
          </p:nvSpPr>
          <p:spPr>
            <a:xfrm>
              <a:off x="6226549" y="3850125"/>
              <a:ext cx="2416026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39;p31">
              <a:extLst>
                <a:ext uri="{FF2B5EF4-FFF2-40B4-BE49-F238E27FC236}">
                  <a16:creationId xmlns:a16="http://schemas.microsoft.com/office/drawing/2014/main" id="{B7E24955-7277-E836-E9CA-D27E2A67997C}"/>
                </a:ext>
              </a:extLst>
            </p:cNvPr>
            <p:cNvSpPr/>
            <p:nvPr/>
          </p:nvSpPr>
          <p:spPr>
            <a:xfrm rot="20085158" flipH="1">
              <a:off x="5572037" y="3751154"/>
              <a:ext cx="495467" cy="767880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112;p31">
            <a:extLst>
              <a:ext uri="{FF2B5EF4-FFF2-40B4-BE49-F238E27FC236}">
                <a16:creationId xmlns:a16="http://schemas.microsoft.com/office/drawing/2014/main" id="{1923D4A3-6BBD-0ECE-A3A8-878968518518}"/>
              </a:ext>
            </a:extLst>
          </p:cNvPr>
          <p:cNvGrpSpPr/>
          <p:nvPr/>
        </p:nvGrpSpPr>
        <p:grpSpPr>
          <a:xfrm>
            <a:off x="391716" y="383715"/>
            <a:ext cx="4378195" cy="2041901"/>
            <a:chOff x="565840" y="1254658"/>
            <a:chExt cx="3033653" cy="1131924"/>
          </a:xfrm>
        </p:grpSpPr>
        <p:sp>
          <p:nvSpPr>
            <p:cNvPr id="39" name="Google Shape;1113;p31">
              <a:extLst>
                <a:ext uri="{FF2B5EF4-FFF2-40B4-BE49-F238E27FC236}">
                  <a16:creationId xmlns:a16="http://schemas.microsoft.com/office/drawing/2014/main" id="{32B71A01-F769-70E1-5C72-ADD2B43E7D02}"/>
                </a:ext>
              </a:extLst>
            </p:cNvPr>
            <p:cNvSpPr/>
            <p:nvPr/>
          </p:nvSpPr>
          <p:spPr>
            <a:xfrm>
              <a:off x="565840" y="1254658"/>
              <a:ext cx="2102556" cy="1131924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14;p31">
              <a:extLst>
                <a:ext uri="{FF2B5EF4-FFF2-40B4-BE49-F238E27FC236}">
                  <a16:creationId xmlns:a16="http://schemas.microsoft.com/office/drawing/2014/main" id="{970153AA-B5B6-1946-69A9-BFAD2831A0A5}"/>
                </a:ext>
              </a:extLst>
            </p:cNvPr>
            <p:cNvSpPr/>
            <p:nvPr/>
          </p:nvSpPr>
          <p:spPr>
            <a:xfrm rot="380728">
              <a:off x="2839471" y="1659834"/>
              <a:ext cx="760022" cy="364910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1117;p31">
            <a:extLst>
              <a:ext uri="{FF2B5EF4-FFF2-40B4-BE49-F238E27FC236}">
                <a16:creationId xmlns:a16="http://schemas.microsoft.com/office/drawing/2014/main" id="{3319AC23-7EFE-AFCF-DE01-4FDF958DC3F9}"/>
              </a:ext>
            </a:extLst>
          </p:cNvPr>
          <p:cNvGrpSpPr/>
          <p:nvPr/>
        </p:nvGrpSpPr>
        <p:grpSpPr>
          <a:xfrm>
            <a:off x="279014" y="2700721"/>
            <a:ext cx="4259254" cy="1878446"/>
            <a:chOff x="446090" y="2515102"/>
            <a:chExt cx="2951240" cy="1041313"/>
          </a:xfrm>
        </p:grpSpPr>
        <p:sp>
          <p:nvSpPr>
            <p:cNvPr id="42" name="Google Shape;1118;p31">
              <a:extLst>
                <a:ext uri="{FF2B5EF4-FFF2-40B4-BE49-F238E27FC236}">
                  <a16:creationId xmlns:a16="http://schemas.microsoft.com/office/drawing/2014/main" id="{74BC3151-F2D4-7819-4853-2F84C2EF1B30}"/>
                </a:ext>
              </a:extLst>
            </p:cNvPr>
            <p:cNvSpPr/>
            <p:nvPr/>
          </p:nvSpPr>
          <p:spPr>
            <a:xfrm>
              <a:off x="446090" y="2515102"/>
              <a:ext cx="2319822" cy="1041313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19;p31">
              <a:extLst>
                <a:ext uri="{FF2B5EF4-FFF2-40B4-BE49-F238E27FC236}">
                  <a16:creationId xmlns:a16="http://schemas.microsoft.com/office/drawing/2014/main" id="{4541C7C0-D07D-4AE7-56AA-39F4BEB19F4F}"/>
                </a:ext>
              </a:extLst>
            </p:cNvPr>
            <p:cNvSpPr/>
            <p:nvPr/>
          </p:nvSpPr>
          <p:spPr>
            <a:xfrm rot="-1013775">
              <a:off x="284225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122;p31">
            <a:extLst>
              <a:ext uri="{FF2B5EF4-FFF2-40B4-BE49-F238E27FC236}">
                <a16:creationId xmlns:a16="http://schemas.microsoft.com/office/drawing/2014/main" id="{78E83A93-C2CA-A4BF-95BC-451F00A6D337}"/>
              </a:ext>
            </a:extLst>
          </p:cNvPr>
          <p:cNvGrpSpPr/>
          <p:nvPr/>
        </p:nvGrpSpPr>
        <p:grpSpPr>
          <a:xfrm>
            <a:off x="456012" y="4639328"/>
            <a:ext cx="4394155" cy="1878447"/>
            <a:chOff x="501425" y="3692810"/>
            <a:chExt cx="3044713" cy="1041314"/>
          </a:xfrm>
        </p:grpSpPr>
        <p:sp>
          <p:nvSpPr>
            <p:cNvPr id="45" name="Google Shape;1123;p31">
              <a:extLst>
                <a:ext uri="{FF2B5EF4-FFF2-40B4-BE49-F238E27FC236}">
                  <a16:creationId xmlns:a16="http://schemas.microsoft.com/office/drawing/2014/main" id="{0F293962-0E1E-9329-A3D1-A6A793B325EA}"/>
                </a:ext>
              </a:extLst>
            </p:cNvPr>
            <p:cNvSpPr/>
            <p:nvPr/>
          </p:nvSpPr>
          <p:spPr>
            <a:xfrm>
              <a:off x="501425" y="3692810"/>
              <a:ext cx="2231367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24;p31">
              <a:extLst>
                <a:ext uri="{FF2B5EF4-FFF2-40B4-BE49-F238E27FC236}">
                  <a16:creationId xmlns:a16="http://schemas.microsoft.com/office/drawing/2014/main" id="{D5CF2100-D682-3796-C27D-ADCB6D5868D9}"/>
                </a:ext>
              </a:extLst>
            </p:cNvPr>
            <p:cNvSpPr/>
            <p:nvPr/>
          </p:nvSpPr>
          <p:spPr>
            <a:xfrm rot="1514842">
              <a:off x="2913576" y="3700398"/>
              <a:ext cx="632562" cy="875151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238;p18">
            <a:extLst>
              <a:ext uri="{FF2B5EF4-FFF2-40B4-BE49-F238E27FC236}">
                <a16:creationId xmlns:a16="http://schemas.microsoft.com/office/drawing/2014/main" id="{80293B4F-2100-FB13-7C18-542934466A85}"/>
              </a:ext>
            </a:extLst>
          </p:cNvPr>
          <p:cNvSpPr/>
          <p:nvPr/>
        </p:nvSpPr>
        <p:spPr>
          <a:xfrm>
            <a:off x="4802928" y="2678818"/>
            <a:ext cx="2843197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6600">
                <a:latin typeface="+mj-lt"/>
                <a:ea typeface="Roboto"/>
                <a:cs typeface="Roboto"/>
                <a:sym typeface="Roboto"/>
              </a:rPr>
              <a:t>thịt</a:t>
            </a:r>
            <a:endParaRPr sz="66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8" name="Google Shape;238;p18">
            <a:extLst>
              <a:ext uri="{FF2B5EF4-FFF2-40B4-BE49-F238E27FC236}">
                <a16:creationId xmlns:a16="http://schemas.microsoft.com/office/drawing/2014/main" id="{346BB52D-2E20-E709-43CA-8DDC48D347CB}"/>
              </a:ext>
            </a:extLst>
          </p:cNvPr>
          <p:cNvSpPr/>
          <p:nvPr/>
        </p:nvSpPr>
        <p:spPr>
          <a:xfrm>
            <a:off x="8646650" y="725332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mua thịt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238;p18">
            <a:extLst>
              <a:ext uri="{FF2B5EF4-FFF2-40B4-BE49-F238E27FC236}">
                <a16:creationId xmlns:a16="http://schemas.microsoft.com/office/drawing/2014/main" id="{8A8E9ED1-6DB0-A9E9-151A-5EB56D6A1F8A}"/>
              </a:ext>
            </a:extLst>
          </p:cNvPr>
          <p:cNvSpPr/>
          <p:nvPr/>
        </p:nvSpPr>
        <p:spPr>
          <a:xfrm>
            <a:off x="8685517" y="2819759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rửa thịt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0" name="Google Shape;238;p18">
            <a:extLst>
              <a:ext uri="{FF2B5EF4-FFF2-40B4-BE49-F238E27FC236}">
                <a16:creationId xmlns:a16="http://schemas.microsoft.com/office/drawing/2014/main" id="{75A18C7D-46C2-ED65-042B-4ACAAE1E3A92}"/>
              </a:ext>
            </a:extLst>
          </p:cNvPr>
          <p:cNvSpPr/>
          <p:nvPr/>
        </p:nvSpPr>
        <p:spPr>
          <a:xfrm>
            <a:off x="8620691" y="5203034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luộc thịt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238;p18">
            <a:extLst>
              <a:ext uri="{FF2B5EF4-FFF2-40B4-BE49-F238E27FC236}">
                <a16:creationId xmlns:a16="http://schemas.microsoft.com/office/drawing/2014/main" id="{2F28385F-984F-5E53-DD77-18168B96A0D5}"/>
              </a:ext>
            </a:extLst>
          </p:cNvPr>
          <p:cNvSpPr/>
          <p:nvPr/>
        </p:nvSpPr>
        <p:spPr>
          <a:xfrm>
            <a:off x="658892" y="5127854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cất thịt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238;p18">
            <a:extLst>
              <a:ext uri="{FF2B5EF4-FFF2-40B4-BE49-F238E27FC236}">
                <a16:creationId xmlns:a16="http://schemas.microsoft.com/office/drawing/2014/main" id="{7BBBAA17-F642-9807-1175-FC18E5A90B11}"/>
              </a:ext>
            </a:extLst>
          </p:cNvPr>
          <p:cNvSpPr/>
          <p:nvPr/>
        </p:nvSpPr>
        <p:spPr>
          <a:xfrm>
            <a:off x="380919" y="3066517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thái thịt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238;p18">
            <a:extLst>
              <a:ext uri="{FF2B5EF4-FFF2-40B4-BE49-F238E27FC236}">
                <a16:creationId xmlns:a16="http://schemas.microsoft.com/office/drawing/2014/main" id="{1A70378C-39A4-7BB7-EC63-80595EE1F931}"/>
              </a:ext>
            </a:extLst>
          </p:cNvPr>
          <p:cNvSpPr/>
          <p:nvPr/>
        </p:nvSpPr>
        <p:spPr>
          <a:xfrm>
            <a:off x="337994" y="1083536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ăn thịt,…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4788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5;p31">
            <a:extLst>
              <a:ext uri="{FF2B5EF4-FFF2-40B4-BE49-F238E27FC236}">
                <a16:creationId xmlns:a16="http://schemas.microsoft.com/office/drawing/2014/main" id="{9AAEAE56-7E28-2FBB-45B5-0A31B41A1DAF}"/>
              </a:ext>
            </a:extLst>
          </p:cNvPr>
          <p:cNvSpPr/>
          <p:nvPr/>
        </p:nvSpPr>
        <p:spPr>
          <a:xfrm rot="5400000">
            <a:off x="4397127" y="2119038"/>
            <a:ext cx="3367583" cy="2322658"/>
          </a:xfrm>
          <a:custGeom>
            <a:avLst/>
            <a:gdLst/>
            <a:ahLst/>
            <a:cxnLst/>
            <a:rect l="l" t="t" r="r" b="b"/>
            <a:pathLst>
              <a:path w="11298" h="9399" fill="none" extrusionOk="0">
                <a:moveTo>
                  <a:pt x="2566" y="784"/>
                </a:moveTo>
                <a:cubicBezTo>
                  <a:pt x="517" y="2017"/>
                  <a:pt x="0" y="6782"/>
                  <a:pt x="2533" y="8082"/>
                </a:cubicBezTo>
                <a:cubicBezTo>
                  <a:pt x="5066" y="9398"/>
                  <a:pt x="10398" y="8982"/>
                  <a:pt x="10698" y="6449"/>
                </a:cubicBezTo>
                <a:cubicBezTo>
                  <a:pt x="10998" y="3916"/>
                  <a:pt x="11298" y="834"/>
                  <a:pt x="9132" y="417"/>
                </a:cubicBezTo>
                <a:cubicBezTo>
                  <a:pt x="6965" y="1"/>
                  <a:pt x="3233" y="151"/>
                  <a:pt x="2200" y="1567"/>
                </a:cubicBezTo>
              </a:path>
            </a:pathLst>
          </a:custGeom>
          <a:solidFill>
            <a:schemeClr val="dk1"/>
          </a:solidFill>
          <a:ln w="28575" cap="rnd" cmpd="sng">
            <a:solidFill>
              <a:srgbClr val="000000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1127;p31">
            <a:extLst>
              <a:ext uri="{FF2B5EF4-FFF2-40B4-BE49-F238E27FC236}">
                <a16:creationId xmlns:a16="http://schemas.microsoft.com/office/drawing/2014/main" id="{43DC63C4-D38E-28FB-09C0-F4C8A7C3072B}"/>
              </a:ext>
            </a:extLst>
          </p:cNvPr>
          <p:cNvGrpSpPr/>
          <p:nvPr/>
        </p:nvGrpSpPr>
        <p:grpSpPr>
          <a:xfrm>
            <a:off x="7241774" y="294956"/>
            <a:ext cx="4377703" cy="1819579"/>
            <a:chOff x="5544859" y="1254658"/>
            <a:chExt cx="3033312" cy="1008680"/>
          </a:xfrm>
        </p:grpSpPr>
        <p:sp>
          <p:nvSpPr>
            <p:cNvPr id="28" name="Google Shape;1128;p31">
              <a:extLst>
                <a:ext uri="{FF2B5EF4-FFF2-40B4-BE49-F238E27FC236}">
                  <a16:creationId xmlns:a16="http://schemas.microsoft.com/office/drawing/2014/main" id="{36A524D4-982F-4124-1B85-C370AB58BE64}"/>
                </a:ext>
              </a:extLst>
            </p:cNvPr>
            <p:cNvSpPr/>
            <p:nvPr/>
          </p:nvSpPr>
          <p:spPr>
            <a:xfrm>
              <a:off x="6475615" y="1254658"/>
              <a:ext cx="2102556" cy="1008680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29;p31">
              <a:extLst>
                <a:ext uri="{FF2B5EF4-FFF2-40B4-BE49-F238E27FC236}">
                  <a16:creationId xmlns:a16="http://schemas.microsoft.com/office/drawing/2014/main" id="{8C025EFD-B9ED-1374-10A1-722ACEBD1CF3}"/>
                </a:ext>
              </a:extLst>
            </p:cNvPr>
            <p:cNvSpPr/>
            <p:nvPr/>
          </p:nvSpPr>
          <p:spPr>
            <a:xfrm rot="21225542" flipH="1">
              <a:off x="5544859" y="1694011"/>
              <a:ext cx="760019" cy="364909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1132;p31">
            <a:extLst>
              <a:ext uri="{FF2B5EF4-FFF2-40B4-BE49-F238E27FC236}">
                <a16:creationId xmlns:a16="http://schemas.microsoft.com/office/drawing/2014/main" id="{ED8D8686-4BB7-5C58-C99E-B769AB4DFAF7}"/>
              </a:ext>
            </a:extLst>
          </p:cNvPr>
          <p:cNvGrpSpPr/>
          <p:nvPr/>
        </p:nvGrpSpPr>
        <p:grpSpPr>
          <a:xfrm>
            <a:off x="7790207" y="2446622"/>
            <a:ext cx="4243296" cy="1910736"/>
            <a:chOff x="5746670" y="2612140"/>
            <a:chExt cx="2940183" cy="944275"/>
          </a:xfrm>
        </p:grpSpPr>
        <p:sp>
          <p:nvSpPr>
            <p:cNvPr id="33" name="Google Shape;1133;p31">
              <a:extLst>
                <a:ext uri="{FF2B5EF4-FFF2-40B4-BE49-F238E27FC236}">
                  <a16:creationId xmlns:a16="http://schemas.microsoft.com/office/drawing/2014/main" id="{38E906B6-A3B3-637E-C4B0-069569899D3D}"/>
                </a:ext>
              </a:extLst>
            </p:cNvPr>
            <p:cNvSpPr/>
            <p:nvPr/>
          </p:nvSpPr>
          <p:spPr>
            <a:xfrm rot="10800000">
              <a:off x="6367031" y="2612140"/>
              <a:ext cx="2319822" cy="944275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34;p31">
              <a:extLst>
                <a:ext uri="{FF2B5EF4-FFF2-40B4-BE49-F238E27FC236}">
                  <a16:creationId xmlns:a16="http://schemas.microsoft.com/office/drawing/2014/main" id="{384A4E74-3AEB-35A4-54FB-F613AEAF75ED}"/>
                </a:ext>
              </a:extLst>
            </p:cNvPr>
            <p:cNvSpPr/>
            <p:nvPr/>
          </p:nvSpPr>
          <p:spPr>
            <a:xfrm rot="1013775" flipH="1">
              <a:off x="574667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137;p31">
            <a:extLst>
              <a:ext uri="{FF2B5EF4-FFF2-40B4-BE49-F238E27FC236}">
                <a16:creationId xmlns:a16="http://schemas.microsoft.com/office/drawing/2014/main" id="{7F94C699-C3D9-76AA-307C-B01386023664}"/>
              </a:ext>
            </a:extLst>
          </p:cNvPr>
          <p:cNvGrpSpPr/>
          <p:nvPr/>
        </p:nvGrpSpPr>
        <p:grpSpPr>
          <a:xfrm>
            <a:off x="7509791" y="4557167"/>
            <a:ext cx="4431427" cy="2056985"/>
            <a:chOff x="5572037" y="3751154"/>
            <a:chExt cx="3070538" cy="1140285"/>
          </a:xfrm>
        </p:grpSpPr>
        <p:sp>
          <p:nvSpPr>
            <p:cNvPr id="36" name="Google Shape;1138;p31">
              <a:extLst>
                <a:ext uri="{FF2B5EF4-FFF2-40B4-BE49-F238E27FC236}">
                  <a16:creationId xmlns:a16="http://schemas.microsoft.com/office/drawing/2014/main" id="{E8A29953-4ABB-65BD-77D7-F92BC094BCBF}"/>
                </a:ext>
              </a:extLst>
            </p:cNvPr>
            <p:cNvSpPr/>
            <p:nvPr/>
          </p:nvSpPr>
          <p:spPr>
            <a:xfrm>
              <a:off x="6226549" y="3850125"/>
              <a:ext cx="2416026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39;p31">
              <a:extLst>
                <a:ext uri="{FF2B5EF4-FFF2-40B4-BE49-F238E27FC236}">
                  <a16:creationId xmlns:a16="http://schemas.microsoft.com/office/drawing/2014/main" id="{B7E24955-7277-E836-E9CA-D27E2A67997C}"/>
                </a:ext>
              </a:extLst>
            </p:cNvPr>
            <p:cNvSpPr/>
            <p:nvPr/>
          </p:nvSpPr>
          <p:spPr>
            <a:xfrm rot="20085158" flipH="1">
              <a:off x="5572037" y="3751154"/>
              <a:ext cx="495467" cy="767880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112;p31">
            <a:extLst>
              <a:ext uri="{FF2B5EF4-FFF2-40B4-BE49-F238E27FC236}">
                <a16:creationId xmlns:a16="http://schemas.microsoft.com/office/drawing/2014/main" id="{1923D4A3-6BBD-0ECE-A3A8-878968518518}"/>
              </a:ext>
            </a:extLst>
          </p:cNvPr>
          <p:cNvGrpSpPr/>
          <p:nvPr/>
        </p:nvGrpSpPr>
        <p:grpSpPr>
          <a:xfrm>
            <a:off x="391716" y="383715"/>
            <a:ext cx="4378195" cy="2041901"/>
            <a:chOff x="565840" y="1254658"/>
            <a:chExt cx="3033653" cy="1131924"/>
          </a:xfrm>
        </p:grpSpPr>
        <p:sp>
          <p:nvSpPr>
            <p:cNvPr id="39" name="Google Shape;1113;p31">
              <a:extLst>
                <a:ext uri="{FF2B5EF4-FFF2-40B4-BE49-F238E27FC236}">
                  <a16:creationId xmlns:a16="http://schemas.microsoft.com/office/drawing/2014/main" id="{32B71A01-F769-70E1-5C72-ADD2B43E7D02}"/>
                </a:ext>
              </a:extLst>
            </p:cNvPr>
            <p:cNvSpPr/>
            <p:nvPr/>
          </p:nvSpPr>
          <p:spPr>
            <a:xfrm>
              <a:off x="565840" y="1254658"/>
              <a:ext cx="2102556" cy="1131924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14;p31">
              <a:extLst>
                <a:ext uri="{FF2B5EF4-FFF2-40B4-BE49-F238E27FC236}">
                  <a16:creationId xmlns:a16="http://schemas.microsoft.com/office/drawing/2014/main" id="{970153AA-B5B6-1946-69A9-BFAD2831A0A5}"/>
                </a:ext>
              </a:extLst>
            </p:cNvPr>
            <p:cNvSpPr/>
            <p:nvPr/>
          </p:nvSpPr>
          <p:spPr>
            <a:xfrm rot="380728">
              <a:off x="2839471" y="1659834"/>
              <a:ext cx="760022" cy="364910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1117;p31">
            <a:extLst>
              <a:ext uri="{FF2B5EF4-FFF2-40B4-BE49-F238E27FC236}">
                <a16:creationId xmlns:a16="http://schemas.microsoft.com/office/drawing/2014/main" id="{3319AC23-7EFE-AFCF-DE01-4FDF958DC3F9}"/>
              </a:ext>
            </a:extLst>
          </p:cNvPr>
          <p:cNvGrpSpPr/>
          <p:nvPr/>
        </p:nvGrpSpPr>
        <p:grpSpPr>
          <a:xfrm>
            <a:off x="279014" y="2700721"/>
            <a:ext cx="4259254" cy="1878446"/>
            <a:chOff x="446090" y="2515102"/>
            <a:chExt cx="2951240" cy="1041313"/>
          </a:xfrm>
        </p:grpSpPr>
        <p:sp>
          <p:nvSpPr>
            <p:cNvPr id="42" name="Google Shape;1118;p31">
              <a:extLst>
                <a:ext uri="{FF2B5EF4-FFF2-40B4-BE49-F238E27FC236}">
                  <a16:creationId xmlns:a16="http://schemas.microsoft.com/office/drawing/2014/main" id="{74BC3151-F2D4-7819-4853-2F84C2EF1B30}"/>
                </a:ext>
              </a:extLst>
            </p:cNvPr>
            <p:cNvSpPr/>
            <p:nvPr/>
          </p:nvSpPr>
          <p:spPr>
            <a:xfrm>
              <a:off x="446090" y="2515102"/>
              <a:ext cx="2319822" cy="1041313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19;p31">
              <a:extLst>
                <a:ext uri="{FF2B5EF4-FFF2-40B4-BE49-F238E27FC236}">
                  <a16:creationId xmlns:a16="http://schemas.microsoft.com/office/drawing/2014/main" id="{4541C7C0-D07D-4AE7-56AA-39F4BEB19F4F}"/>
                </a:ext>
              </a:extLst>
            </p:cNvPr>
            <p:cNvSpPr/>
            <p:nvPr/>
          </p:nvSpPr>
          <p:spPr>
            <a:xfrm rot="-1013775">
              <a:off x="284225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122;p31">
            <a:extLst>
              <a:ext uri="{FF2B5EF4-FFF2-40B4-BE49-F238E27FC236}">
                <a16:creationId xmlns:a16="http://schemas.microsoft.com/office/drawing/2014/main" id="{78E83A93-C2CA-A4BF-95BC-451F00A6D337}"/>
              </a:ext>
            </a:extLst>
          </p:cNvPr>
          <p:cNvGrpSpPr/>
          <p:nvPr/>
        </p:nvGrpSpPr>
        <p:grpSpPr>
          <a:xfrm>
            <a:off x="456012" y="4639328"/>
            <a:ext cx="4394155" cy="1878447"/>
            <a:chOff x="501425" y="3692810"/>
            <a:chExt cx="3044713" cy="1041314"/>
          </a:xfrm>
        </p:grpSpPr>
        <p:sp>
          <p:nvSpPr>
            <p:cNvPr id="45" name="Google Shape;1123;p31">
              <a:extLst>
                <a:ext uri="{FF2B5EF4-FFF2-40B4-BE49-F238E27FC236}">
                  <a16:creationId xmlns:a16="http://schemas.microsoft.com/office/drawing/2014/main" id="{0F293962-0E1E-9329-A3D1-A6A793B325EA}"/>
                </a:ext>
              </a:extLst>
            </p:cNvPr>
            <p:cNvSpPr/>
            <p:nvPr/>
          </p:nvSpPr>
          <p:spPr>
            <a:xfrm>
              <a:off x="501425" y="3692810"/>
              <a:ext cx="2231367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24;p31">
              <a:extLst>
                <a:ext uri="{FF2B5EF4-FFF2-40B4-BE49-F238E27FC236}">
                  <a16:creationId xmlns:a16="http://schemas.microsoft.com/office/drawing/2014/main" id="{D5CF2100-D682-3796-C27D-ADCB6D5868D9}"/>
                </a:ext>
              </a:extLst>
            </p:cNvPr>
            <p:cNvSpPr/>
            <p:nvPr/>
          </p:nvSpPr>
          <p:spPr>
            <a:xfrm rot="1514842">
              <a:off x="2913576" y="3700398"/>
              <a:ext cx="632562" cy="875151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238;p18">
            <a:extLst>
              <a:ext uri="{FF2B5EF4-FFF2-40B4-BE49-F238E27FC236}">
                <a16:creationId xmlns:a16="http://schemas.microsoft.com/office/drawing/2014/main" id="{80293B4F-2100-FB13-7C18-542934466A85}"/>
              </a:ext>
            </a:extLst>
          </p:cNvPr>
          <p:cNvSpPr/>
          <p:nvPr/>
        </p:nvSpPr>
        <p:spPr>
          <a:xfrm>
            <a:off x="4802928" y="2678818"/>
            <a:ext cx="2843197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6600">
                <a:latin typeface="+mj-lt"/>
                <a:ea typeface="Roboto"/>
                <a:cs typeface="Roboto"/>
                <a:sym typeface="Roboto"/>
              </a:rPr>
              <a:t>cá</a:t>
            </a:r>
            <a:endParaRPr sz="66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8" name="Google Shape;238;p18">
            <a:extLst>
              <a:ext uri="{FF2B5EF4-FFF2-40B4-BE49-F238E27FC236}">
                <a16:creationId xmlns:a16="http://schemas.microsoft.com/office/drawing/2014/main" id="{346BB52D-2E20-E709-43CA-8DDC48D347CB}"/>
              </a:ext>
            </a:extLst>
          </p:cNvPr>
          <p:cNvSpPr/>
          <p:nvPr/>
        </p:nvSpPr>
        <p:spPr>
          <a:xfrm>
            <a:off x="8646650" y="725332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bắt cá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238;p18">
            <a:extLst>
              <a:ext uri="{FF2B5EF4-FFF2-40B4-BE49-F238E27FC236}">
                <a16:creationId xmlns:a16="http://schemas.microsoft.com/office/drawing/2014/main" id="{8A8E9ED1-6DB0-A9E9-151A-5EB56D6A1F8A}"/>
              </a:ext>
            </a:extLst>
          </p:cNvPr>
          <p:cNvSpPr/>
          <p:nvPr/>
        </p:nvSpPr>
        <p:spPr>
          <a:xfrm>
            <a:off x="8685517" y="2819759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nướng cá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0" name="Google Shape;238;p18">
            <a:extLst>
              <a:ext uri="{FF2B5EF4-FFF2-40B4-BE49-F238E27FC236}">
                <a16:creationId xmlns:a16="http://schemas.microsoft.com/office/drawing/2014/main" id="{75A18C7D-46C2-ED65-042B-4ACAAE1E3A92}"/>
              </a:ext>
            </a:extLst>
          </p:cNvPr>
          <p:cNvSpPr/>
          <p:nvPr/>
        </p:nvSpPr>
        <p:spPr>
          <a:xfrm>
            <a:off x="8620691" y="5203034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làm cá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238;p18">
            <a:extLst>
              <a:ext uri="{FF2B5EF4-FFF2-40B4-BE49-F238E27FC236}">
                <a16:creationId xmlns:a16="http://schemas.microsoft.com/office/drawing/2014/main" id="{2F28385F-984F-5E53-DD77-18168B96A0D5}"/>
              </a:ext>
            </a:extLst>
          </p:cNvPr>
          <p:cNvSpPr/>
          <p:nvPr/>
        </p:nvSpPr>
        <p:spPr>
          <a:xfrm>
            <a:off x="658892" y="5127854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rửa cá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238;p18">
            <a:extLst>
              <a:ext uri="{FF2B5EF4-FFF2-40B4-BE49-F238E27FC236}">
                <a16:creationId xmlns:a16="http://schemas.microsoft.com/office/drawing/2014/main" id="{7BBBAA17-F642-9807-1175-FC18E5A90B11}"/>
              </a:ext>
            </a:extLst>
          </p:cNvPr>
          <p:cNvSpPr/>
          <p:nvPr/>
        </p:nvSpPr>
        <p:spPr>
          <a:xfrm>
            <a:off x="380919" y="3066517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kho cá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238;p18">
            <a:extLst>
              <a:ext uri="{FF2B5EF4-FFF2-40B4-BE49-F238E27FC236}">
                <a16:creationId xmlns:a16="http://schemas.microsoft.com/office/drawing/2014/main" id="{1A70378C-39A4-7BB7-EC63-80595EE1F931}"/>
              </a:ext>
            </a:extLst>
          </p:cNvPr>
          <p:cNvSpPr/>
          <p:nvPr/>
        </p:nvSpPr>
        <p:spPr>
          <a:xfrm>
            <a:off x="337994" y="1083536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ăn cá,…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6124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A52C34-89F6-8694-1AF5-7EB8FAB13246}"/>
              </a:ext>
            </a:extLst>
          </p:cNvPr>
          <p:cNvCxnSpPr>
            <a:cxnSpLocks/>
          </p:cNvCxnSpPr>
          <p:nvPr/>
        </p:nvCxnSpPr>
        <p:spPr>
          <a:xfrm>
            <a:off x="6470023" y="3396535"/>
            <a:ext cx="0" cy="2926080"/>
          </a:xfrm>
          <a:prstGeom prst="line">
            <a:avLst/>
          </a:prstGeom>
          <a:ln w="2857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71836" y="-283143"/>
            <a:ext cx="11132484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 b="1">
                <a:solidFill>
                  <a:srgbClr val="FF0000"/>
                </a:solidFill>
                <a:latin typeface="+mj-lt"/>
              </a:rPr>
              <a:t>2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Xếp các từ chỉ hoạt động dưới đây vào 2 nhóm.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vang">
            <a:extLst>
              <a:ext uri="{FF2B5EF4-FFF2-40B4-BE49-F238E27FC236}">
                <a16:creationId xmlns:a16="http://schemas.microsoft.com/office/drawing/2014/main" id="{AA0FE1D0-1317-9EDB-E726-07864EA86F8F}"/>
              </a:ext>
            </a:extLst>
          </p:cNvPr>
          <p:cNvSpPr txBox="1"/>
          <p:nvPr/>
        </p:nvSpPr>
        <p:spPr>
          <a:xfrm>
            <a:off x="1042123" y="1097280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kho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5C974-072E-70FB-81F5-DDE903480FC8}"/>
              </a:ext>
            </a:extLst>
          </p:cNvPr>
          <p:cNvSpPr txBox="1"/>
          <p:nvPr/>
        </p:nvSpPr>
        <p:spPr>
          <a:xfrm>
            <a:off x="3175723" y="1097280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xào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C7E10-8EF4-DE7B-2F17-B1ACD80A5097}"/>
              </a:ext>
            </a:extLst>
          </p:cNvPr>
          <p:cNvSpPr txBox="1"/>
          <p:nvPr/>
        </p:nvSpPr>
        <p:spPr>
          <a:xfrm>
            <a:off x="5309324" y="1097280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vào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4E4C9-E0D8-B02F-4C66-C0C97C8E94A0}"/>
              </a:ext>
            </a:extLst>
          </p:cNvPr>
          <p:cNvSpPr txBox="1"/>
          <p:nvPr/>
        </p:nvSpPr>
        <p:spPr>
          <a:xfrm>
            <a:off x="7442925" y="1142782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lên</a:t>
            </a:r>
          </a:p>
        </p:txBody>
      </p:sp>
      <p:sp>
        <p:nvSpPr>
          <p:cNvPr id="22" name="Google Shape;7902;p32">
            <a:extLst>
              <a:ext uri="{FF2B5EF4-FFF2-40B4-BE49-F238E27FC236}">
                <a16:creationId xmlns:a16="http://schemas.microsoft.com/office/drawing/2014/main" id="{3CC342A1-A8C5-8AA0-0DC2-5DABC51409FC}"/>
              </a:ext>
            </a:extLst>
          </p:cNvPr>
          <p:cNvSpPr txBox="1">
            <a:spLocks/>
          </p:cNvSpPr>
          <p:nvPr/>
        </p:nvSpPr>
        <p:spPr>
          <a:xfrm>
            <a:off x="2870923" y="6107564"/>
            <a:ext cx="609473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2000">
                <a:solidFill>
                  <a:srgbClr val="000000"/>
                </a:solidFill>
                <a:latin typeface="+mj-lt"/>
              </a:rPr>
              <a:t>Click vào từng từ để di chuyển các từ về đúng cột</a:t>
            </a:r>
            <a:endParaRPr lang="en-US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ACD825-F246-8557-4AEC-4EE17A1176FC}"/>
              </a:ext>
            </a:extLst>
          </p:cNvPr>
          <p:cNvSpPr txBox="1"/>
          <p:nvPr/>
        </p:nvSpPr>
        <p:spPr>
          <a:xfrm>
            <a:off x="9576525" y="1097280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hầm</a:t>
            </a:r>
          </a:p>
        </p:txBody>
      </p:sp>
      <p:sp>
        <p:nvSpPr>
          <p:cNvPr id="3" name="vang">
            <a:extLst>
              <a:ext uri="{FF2B5EF4-FFF2-40B4-BE49-F238E27FC236}">
                <a16:creationId xmlns:a16="http://schemas.microsoft.com/office/drawing/2014/main" id="{B5A21E5D-7E34-D19C-08FF-74936C9FB84A}"/>
              </a:ext>
            </a:extLst>
          </p:cNvPr>
          <p:cNvSpPr txBox="1"/>
          <p:nvPr/>
        </p:nvSpPr>
        <p:spPr>
          <a:xfrm>
            <a:off x="1042123" y="2024346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đi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3119A7-4676-F01B-8D80-132FA80D6659}"/>
              </a:ext>
            </a:extLst>
          </p:cNvPr>
          <p:cNvSpPr txBox="1"/>
          <p:nvPr/>
        </p:nvSpPr>
        <p:spPr>
          <a:xfrm>
            <a:off x="3175723" y="2024346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023626-20F7-246C-FEFF-0D3262AF6F1E}"/>
              </a:ext>
            </a:extLst>
          </p:cNvPr>
          <p:cNvSpPr txBox="1"/>
          <p:nvPr/>
        </p:nvSpPr>
        <p:spPr>
          <a:xfrm>
            <a:off x="5309324" y="2024346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nướng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042AC0-1D49-57A5-6E2C-206FBB4E8CE3}"/>
              </a:ext>
            </a:extLst>
          </p:cNvPr>
          <p:cNvSpPr txBox="1"/>
          <p:nvPr/>
        </p:nvSpPr>
        <p:spPr>
          <a:xfrm>
            <a:off x="7442925" y="2069848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luộc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F07A87-75E6-601B-D831-5176C173AF75}"/>
              </a:ext>
            </a:extLst>
          </p:cNvPr>
          <p:cNvSpPr txBox="1"/>
          <p:nvPr/>
        </p:nvSpPr>
        <p:spPr>
          <a:xfrm>
            <a:off x="9576525" y="2024346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xuống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1C1266-5AEE-DCA8-EEC8-77D3C5331D42}"/>
              </a:ext>
            </a:extLst>
          </p:cNvPr>
          <p:cNvSpPr txBox="1"/>
          <p:nvPr/>
        </p:nvSpPr>
        <p:spPr>
          <a:xfrm>
            <a:off x="7714477" y="2951412"/>
            <a:ext cx="3114496" cy="138499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Từ chỉ hoạt động nấu ăn</a:t>
            </a:r>
          </a:p>
          <a:p>
            <a:pPr algn="ctr"/>
            <a:r>
              <a:rPr lang="en-US" sz="2800">
                <a:solidFill>
                  <a:srgbClr val="FF0000"/>
                </a:solidFill>
              </a:rPr>
              <a:t>M</a:t>
            </a:r>
            <a:r>
              <a:rPr lang="en-US" sz="2800"/>
              <a:t>: kho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FB57D6-C9C6-1EA4-3F4A-A070001ED869}"/>
              </a:ext>
            </a:extLst>
          </p:cNvPr>
          <p:cNvSpPr txBox="1"/>
          <p:nvPr/>
        </p:nvSpPr>
        <p:spPr>
          <a:xfrm>
            <a:off x="1348454" y="2951412"/>
            <a:ext cx="3044938" cy="138499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Từ chỉ hoạt động di chuyển</a:t>
            </a:r>
          </a:p>
          <a:p>
            <a:pPr algn="ctr"/>
            <a:r>
              <a:rPr lang="en-US" sz="2800">
                <a:solidFill>
                  <a:srgbClr val="FF0000"/>
                </a:solidFill>
              </a:rPr>
              <a:t>M</a:t>
            </a:r>
            <a:r>
              <a:rPr lang="en-US" sz="2800"/>
              <a:t>: đi</a:t>
            </a:r>
          </a:p>
        </p:txBody>
      </p:sp>
    </p:spTree>
    <p:extLst>
      <p:ext uri="{BB962C8B-B14F-4D97-AF65-F5344CB8AC3E}">
        <p14:creationId xmlns:p14="http://schemas.microsoft.com/office/powerpoint/2010/main" val="21820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1508E-6 -4.07407E-6 L 0.50111 0.4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49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848E-6 -4.07407E-6 L 0.50111 0.475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49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797E-6 -4.07407E-6 L -0.1505 0.468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2" y="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558E-6 2.96296E-6 L -0.32594 0.5817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3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0864E-7 -4.07407E-6 L -0.10482 0.678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3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1508E-6 7.40741E-7 L -0.00195 0.3405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848E-6 7.40741E-7 L -0.17739 0.4715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6" y="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797E-6 7.40741E-7 L 0.15037 0.453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9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558E-6 -2.22222E-6 L 0.15037 0.440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9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9 -0.01551 L -0.59666 0.5597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78" y="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" grpId="0" animBg="1"/>
      <p:bldP spid="3" grpId="0" animBg="1"/>
      <p:bldP spid="4" grpId="0" animBg="1"/>
      <p:bldP spid="6" grpId="0" animBg="1"/>
      <p:bldP spid="15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787079" y="427034"/>
            <a:ext cx="1025658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600" b="1">
                <a:solidFill>
                  <a:srgbClr val="FF0000"/>
                </a:solidFill>
                <a:latin typeface="+mj-lt"/>
              </a:rPr>
              <a:t>3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Chọn từ ở bài tập 2 thay cho ô vuông để hoàn thành các câu nêu hoạt động trong đoạn văn.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5582B-9292-C0F9-BE4D-4B538FCB5B90}"/>
              </a:ext>
            </a:extLst>
          </p:cNvPr>
          <p:cNvSpPr txBox="1"/>
          <p:nvPr/>
        </p:nvSpPr>
        <p:spPr>
          <a:xfrm>
            <a:off x="252248" y="1885851"/>
            <a:ext cx="1190959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0" i="0">
                <a:effectLst/>
                <a:latin typeface="+mj-lt"/>
              </a:rPr>
              <a:t>	Ngày Chủ nhật, mẹ</a:t>
            </a:r>
            <a:r>
              <a:rPr lang="en-US" sz="4400" b="0" i="0">
                <a:solidFill>
                  <a:srgbClr val="FF0000"/>
                </a:solidFill>
                <a:effectLst/>
                <a:latin typeface="+mj-lt"/>
              </a:rPr>
              <a:t> đi </a:t>
            </a:r>
            <a:r>
              <a:rPr lang="en-US" sz="4400" b="0" i="0">
                <a:effectLst/>
                <a:latin typeface="+mj-lt"/>
              </a:rPr>
              <a:t>chợ mua thức ăn. Nam </a:t>
            </a:r>
            <a:r>
              <a:rPr lang="en-US" sz="4400" b="0" i="0">
                <a:solidFill>
                  <a:srgbClr val="FF0000"/>
                </a:solidFill>
                <a:effectLst/>
                <a:latin typeface="+mj-lt"/>
              </a:rPr>
              <a:t>vào </a:t>
            </a:r>
            <a:r>
              <a:rPr lang="en-US" sz="4400" b="0" i="0">
                <a:effectLst/>
                <a:latin typeface="+mj-lt"/>
              </a:rPr>
              <a:t>bếp giúp mẹ. Nam nhặt rau, còn mẹ rửa cá và thái thịt. Sau đó, mẹ bắt đầu nấu nướng, mẹ </a:t>
            </a:r>
            <a:r>
              <a:rPr lang="en-US" sz="4400" b="0" i="0">
                <a:solidFill>
                  <a:srgbClr val="FF0000"/>
                </a:solidFill>
                <a:effectLst/>
                <a:latin typeface="+mj-lt"/>
              </a:rPr>
              <a:t>kho </a:t>
            </a:r>
            <a:r>
              <a:rPr lang="en-US" sz="4400" b="0" i="0">
                <a:effectLst/>
                <a:latin typeface="+mj-lt"/>
              </a:rPr>
              <a:t>cá, </a:t>
            </a:r>
            <a:r>
              <a:rPr lang="en-US" sz="4400" b="0" i="0">
                <a:solidFill>
                  <a:srgbClr val="FF0000"/>
                </a:solidFill>
                <a:effectLst/>
                <a:latin typeface="+mj-lt"/>
              </a:rPr>
              <a:t>luộc </a:t>
            </a:r>
            <a:r>
              <a:rPr lang="en-US" sz="4400" b="0" i="0">
                <a:effectLst/>
                <a:latin typeface="+mj-lt"/>
              </a:rPr>
              <a:t>rau,</a:t>
            </a:r>
            <a:r>
              <a:rPr lang="en-US" sz="4400" b="0" i="0">
                <a:solidFill>
                  <a:srgbClr val="FF0000"/>
                </a:solidFill>
                <a:effectLst/>
                <a:latin typeface="+mj-lt"/>
              </a:rPr>
              <a:t> nướng</a:t>
            </a:r>
            <a:r>
              <a:rPr lang="en-US" sz="4400" b="0" i="0">
                <a:effectLst/>
                <a:latin typeface="+mj-lt"/>
              </a:rPr>
              <a:t> thịt. Chẳng mấy chốc, gian bếp đã thơm lừng mùi thức ăn.</a:t>
            </a:r>
          </a:p>
          <a:p>
            <a:pPr algn="r"/>
            <a:r>
              <a:rPr lang="en-US" sz="4400">
                <a:latin typeface="+mj-lt"/>
              </a:rPr>
              <a:t>(Theo Kim Ngân)</a:t>
            </a:r>
            <a:endParaRPr lang="vi-VN" sz="4400" b="0" i="0">
              <a:effectLst/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53ED22-6055-B90A-31D5-FB38EE796A64}"/>
              </a:ext>
            </a:extLst>
          </p:cNvPr>
          <p:cNvSpPr/>
          <p:nvPr/>
        </p:nvSpPr>
        <p:spPr>
          <a:xfrm>
            <a:off x="6479627" y="1911371"/>
            <a:ext cx="756746" cy="674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7F509D-3C86-E349-C465-56AF4134DBC9}"/>
              </a:ext>
            </a:extLst>
          </p:cNvPr>
          <p:cNvSpPr/>
          <p:nvPr/>
        </p:nvSpPr>
        <p:spPr>
          <a:xfrm>
            <a:off x="1733578" y="2632843"/>
            <a:ext cx="915663" cy="674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D49DD9-8E56-0D97-4691-BF7424519976}"/>
              </a:ext>
            </a:extLst>
          </p:cNvPr>
          <p:cNvSpPr/>
          <p:nvPr/>
        </p:nvSpPr>
        <p:spPr>
          <a:xfrm>
            <a:off x="3278598" y="3963343"/>
            <a:ext cx="915663" cy="674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BFA82D-0138-8E0C-63AD-A0DE129CEC4D}"/>
              </a:ext>
            </a:extLst>
          </p:cNvPr>
          <p:cNvSpPr/>
          <p:nvPr/>
        </p:nvSpPr>
        <p:spPr>
          <a:xfrm>
            <a:off x="5165256" y="3963343"/>
            <a:ext cx="1140951" cy="674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B1A24-AF3B-1741-F43B-C177B7D5A798}"/>
              </a:ext>
            </a:extLst>
          </p:cNvPr>
          <p:cNvSpPr/>
          <p:nvPr/>
        </p:nvSpPr>
        <p:spPr>
          <a:xfrm>
            <a:off x="7522596" y="3963343"/>
            <a:ext cx="1700232" cy="674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3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4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E154E-2A8B-BAEC-053C-3D965025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9B9EA571-0DDA-94C8-BD47-07E279159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707850"/>
              </p:ext>
            </p:extLst>
          </p:nvPr>
        </p:nvGraphicFramePr>
        <p:xfrm>
          <a:off x="0" y="60998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AAF4CCA-1C95-6959-3EAE-1459DBA349A3}"/>
              </a:ext>
            </a:extLst>
          </p:cNvPr>
          <p:cNvSpPr txBox="1"/>
          <p:nvPr/>
        </p:nvSpPr>
        <p:spPr>
          <a:xfrm>
            <a:off x="1956435" y="110988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7547D-0035-66A2-832D-C4EDBBE0457C}"/>
              </a:ext>
            </a:extLst>
          </p:cNvPr>
          <p:cNvSpPr txBox="1"/>
          <p:nvPr/>
        </p:nvSpPr>
        <p:spPr>
          <a:xfrm>
            <a:off x="4038182" y="2123273"/>
            <a:ext cx="4694337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Lu</a:t>
            </a:r>
            <a:r>
              <a:rPr lang="el-GR" sz="4974" b="1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İn Ǉập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5EC8B-C2CD-5385-0773-B311DFC93EB2}"/>
              </a:ext>
            </a:extLst>
          </p:cNvPr>
          <p:cNvSpPr txBox="1"/>
          <p:nvPr/>
        </p:nvSpPr>
        <p:spPr>
          <a:xfrm>
            <a:off x="988105" y="4164977"/>
            <a:ext cx="10683308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2.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4CB56-C1DB-6F4D-24D8-82DD42362B87}"/>
              </a:ext>
            </a:extLst>
          </p:cNvPr>
          <p:cNvSpPr txBox="1"/>
          <p:nvPr/>
        </p:nvSpPr>
        <p:spPr>
          <a:xfrm>
            <a:off x="988105" y="3136965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Từ wgữ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ỉ hĲt đųg; câu włu hĲt đųg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96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chemeClr val="accent6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3762310" y="2341212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EM CẦN NHỚ NHƯNG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39" y="123676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3948EC-4687-1797-E391-1F22B7FC9DF8}"/>
              </a:ext>
            </a:extLst>
          </p:cNvPr>
          <p:cNvSpPr txBox="1"/>
          <p:nvPr/>
        </p:nvSpPr>
        <p:spPr>
          <a:xfrm>
            <a:off x="3244029" y="621237"/>
            <a:ext cx="539988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Từ chỉ hoạt động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F8FCD5-3B38-938F-C91E-4CEC146B7DFF}"/>
              </a:ext>
            </a:extLst>
          </p:cNvPr>
          <p:cNvSpPr/>
          <p:nvPr/>
        </p:nvSpPr>
        <p:spPr>
          <a:xfrm>
            <a:off x="939539" y="2396358"/>
            <a:ext cx="3070964" cy="307096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hoạt động di chuyển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C62520-76BD-360F-AEE6-60F9DB52F529}"/>
              </a:ext>
            </a:extLst>
          </p:cNvPr>
          <p:cNvSpPr/>
          <p:nvPr/>
        </p:nvSpPr>
        <p:spPr>
          <a:xfrm>
            <a:off x="4408487" y="2396358"/>
            <a:ext cx="3070964" cy="3070964"/>
          </a:xfrm>
          <a:prstGeom prst="ellipse">
            <a:avLst/>
          </a:prstGeom>
          <a:solidFill>
            <a:srgbClr val="EED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hoạt động nấu ăn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289349-548D-60F1-6B0B-34337314E5B6}"/>
              </a:ext>
            </a:extLst>
          </p:cNvPr>
          <p:cNvSpPr/>
          <p:nvPr/>
        </p:nvSpPr>
        <p:spPr>
          <a:xfrm>
            <a:off x="7877435" y="2396358"/>
            <a:ext cx="3070964" cy="3070964"/>
          </a:xfrm>
          <a:prstGeom prst="ellipse">
            <a:avLst/>
          </a:prstGeom>
          <a:solidFill>
            <a:srgbClr val="FCE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…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8DBDCA-9AEE-73DF-10BE-09B8F83EBF1E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2475021" y="1390678"/>
            <a:ext cx="3468948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4CD6B6-1636-EA92-CC57-697654ACB56B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5943969" y="1390678"/>
            <a:ext cx="0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F77FA9-8EB3-2B64-6710-6E6729C541A9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5943969" y="1390678"/>
            <a:ext cx="3468948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39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2060"/>
                </a:solidFill>
                <a:latin typeface="+mj-lt"/>
              </a:rPr>
              <a:t>TIẾNG VIỆT 3</a:t>
            </a:r>
            <a:endParaRPr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532486" y="1715125"/>
            <a:ext cx="11096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KHỞI ĐỘNG</a:t>
            </a:r>
          </a:p>
          <a:p>
            <a:pPr algn="ctr"/>
            <a:r>
              <a:rPr lang="en-US" sz="6000" b="1">
                <a:solidFill>
                  <a:srgbClr val="FF0000"/>
                </a:solidFill>
              </a:rPr>
              <a:t>Thử thách: </a:t>
            </a:r>
          </a:p>
          <a:p>
            <a:pPr algn="ctr"/>
            <a:r>
              <a:rPr lang="en-US" sz="6000" b="1" i="1">
                <a:solidFill>
                  <a:srgbClr val="FF0000"/>
                </a:solidFill>
              </a:rPr>
              <a:t>Xem tranh, đoán hành động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63 / Đi chợ quê Miền Tây xem có gì vui | Ngọc Thuận market - YouTube">
            <a:extLst>
              <a:ext uri="{FF2B5EF4-FFF2-40B4-BE49-F238E27FC236}">
                <a16:creationId xmlns:a16="http://schemas.microsoft.com/office/drawing/2014/main" id="{3C5B960F-47C6-509D-1A54-DC5B7D5C5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76" y="128337"/>
            <a:ext cx="8641973" cy="486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3FDE34-507F-CD83-D35F-F34BD57AB52A}"/>
              </a:ext>
            </a:extLst>
          </p:cNvPr>
          <p:cNvSpPr txBox="1"/>
          <p:nvPr/>
        </p:nvSpPr>
        <p:spPr>
          <a:xfrm>
            <a:off x="784734" y="5356959"/>
            <a:ext cx="11096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đi chợ</a:t>
            </a:r>
            <a:endParaRPr lang="en-US" sz="6000" b="1" i="1">
              <a:solidFill>
                <a:srgbClr val="FF0000"/>
              </a:solidFill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8323C06B-4322-2CB1-619D-9A44C317926F}"/>
              </a:ext>
            </a:extLst>
          </p:cNvPr>
          <p:cNvSpPr/>
          <p:nvPr/>
        </p:nvSpPr>
        <p:spPr>
          <a:xfrm>
            <a:off x="1734176" y="128336"/>
            <a:ext cx="8693486" cy="486075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2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a vị tận tụy trong món ăn mẹ nấu - Báo Phụ Nữ">
            <a:extLst>
              <a:ext uri="{FF2B5EF4-FFF2-40B4-BE49-F238E27FC236}">
                <a16:creationId xmlns:a16="http://schemas.microsoft.com/office/drawing/2014/main" id="{D979DF97-60B1-4227-92A8-61296B242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31" y="136986"/>
            <a:ext cx="7470775" cy="481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3FDE34-507F-CD83-D35F-F34BD57AB52A}"/>
              </a:ext>
            </a:extLst>
          </p:cNvPr>
          <p:cNvSpPr txBox="1"/>
          <p:nvPr/>
        </p:nvSpPr>
        <p:spPr>
          <a:xfrm>
            <a:off x="784734" y="5356959"/>
            <a:ext cx="11096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nấu ăn</a:t>
            </a:r>
            <a:endParaRPr lang="en-US" sz="6000" b="1" i="1">
              <a:solidFill>
                <a:srgbClr val="FF0000"/>
              </a:solidFill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8323C06B-4322-2CB1-619D-9A44C317926F}"/>
              </a:ext>
            </a:extLst>
          </p:cNvPr>
          <p:cNvSpPr/>
          <p:nvPr/>
        </p:nvSpPr>
        <p:spPr>
          <a:xfrm>
            <a:off x="2294021" y="128337"/>
            <a:ext cx="7522285" cy="486075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4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ách rửa rau củ loại bỏ toàn bộ hóa chất và thuốc trừ sâu - Đẹp Việt">
            <a:extLst>
              <a:ext uri="{FF2B5EF4-FFF2-40B4-BE49-F238E27FC236}">
                <a16:creationId xmlns:a16="http://schemas.microsoft.com/office/drawing/2014/main" id="{BDA9774F-C7EF-7D0C-DFA2-5F35A4F78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32" y="128336"/>
            <a:ext cx="7777212" cy="486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3FDE34-507F-CD83-D35F-F34BD57AB52A}"/>
              </a:ext>
            </a:extLst>
          </p:cNvPr>
          <p:cNvSpPr txBox="1"/>
          <p:nvPr/>
        </p:nvSpPr>
        <p:spPr>
          <a:xfrm>
            <a:off x="784734" y="5356959"/>
            <a:ext cx="11096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rửa rau</a:t>
            </a:r>
            <a:endParaRPr lang="en-US" sz="6000" b="1" i="1">
              <a:solidFill>
                <a:srgbClr val="FF0000"/>
              </a:solidFill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8323C06B-4322-2CB1-619D-9A44C317926F}"/>
              </a:ext>
            </a:extLst>
          </p:cNvPr>
          <p:cNvSpPr/>
          <p:nvPr/>
        </p:nvSpPr>
        <p:spPr>
          <a:xfrm>
            <a:off x="2345533" y="128335"/>
            <a:ext cx="8579142" cy="486075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9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2147074" y="1033546"/>
            <a:ext cx="7867687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+mj-lt"/>
              </a:rPr>
              <a:t>Luyện tập</a:t>
            </a:r>
            <a:endParaRPr lang="en-US" sz="7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Google Shape;7902;p32">
            <a:extLst>
              <a:ext uri="{FF2B5EF4-FFF2-40B4-BE49-F238E27FC236}">
                <a16:creationId xmlns:a16="http://schemas.microsoft.com/office/drawing/2014/main" id="{091845BB-49D6-355F-FB7C-16A00B34D5FD}"/>
              </a:ext>
            </a:extLst>
          </p:cNvPr>
          <p:cNvSpPr txBox="1">
            <a:spLocks/>
          </p:cNvSpPr>
          <p:nvPr/>
        </p:nvSpPr>
        <p:spPr>
          <a:xfrm>
            <a:off x="114635" y="2261937"/>
            <a:ext cx="1193256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Từ ngữ chỉ hoạt động</a:t>
            </a:r>
            <a:endParaRPr lang="en-US" sz="66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Google Shape;7902;p32">
            <a:extLst>
              <a:ext uri="{FF2B5EF4-FFF2-40B4-BE49-F238E27FC236}">
                <a16:creationId xmlns:a16="http://schemas.microsoft.com/office/drawing/2014/main" id="{2BD9C5EE-96DD-5C7E-3362-CC9528F1E010}"/>
              </a:ext>
            </a:extLst>
          </p:cNvPr>
          <p:cNvSpPr txBox="1">
            <a:spLocks/>
          </p:cNvSpPr>
          <p:nvPr/>
        </p:nvSpPr>
        <p:spPr>
          <a:xfrm>
            <a:off x="-477505" y="3306343"/>
            <a:ext cx="13125823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Câu nêu hoạt động</a:t>
            </a:r>
            <a:endParaRPr lang="en-US" sz="66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FEB0CF2-79CB-13BC-F575-B70B1BDA54D8}"/>
              </a:ext>
            </a:extLst>
          </p:cNvPr>
          <p:cNvSpPr txBox="1">
            <a:spLocks/>
          </p:cNvSpPr>
          <p:nvPr/>
        </p:nvSpPr>
        <p:spPr>
          <a:xfrm>
            <a:off x="7498939" y="6118433"/>
            <a:ext cx="2741446" cy="739567"/>
          </a:xfrm>
          <a:prstGeom prst="rect">
            <a:avLst/>
          </a:prstGeom>
          <a:solidFill>
            <a:srgbClr val="FFE285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>
                <a:solidFill>
                  <a:srgbClr val="0070C0"/>
                </a:solidFill>
              </a:rPr>
              <a:t>Trang 32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14677" y="480461"/>
            <a:ext cx="11132484" cy="58970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600" b="1">
                <a:solidFill>
                  <a:srgbClr val="FF0000"/>
                </a:solidFill>
                <a:latin typeface="+mj-lt"/>
              </a:rPr>
              <a:t>1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Tìm những từ ngữ chỉ hoạt động kết hợp được với mỗi từ ngữ chỉ sự vật sau:</a:t>
            </a: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en-US" sz="3600">
                <a:solidFill>
                  <a:srgbClr val="FF0000"/>
                </a:solidFill>
                <a:latin typeface="+mj-lt"/>
              </a:rPr>
              <a:t>M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: rửa rau, nhặt rau, luộc rau,…</a:t>
            </a: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marL="742950" indent="-742950" algn="just">
              <a:buAutoNum type="arabicPeriod"/>
            </a:pPr>
            <a:endParaRPr lang="en-US" sz="440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FEE685-A9BD-4C28-8576-41EA126851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787" t="39748" r="33138" b="53566"/>
          <a:stretch/>
        </p:blipFill>
        <p:spPr>
          <a:xfrm>
            <a:off x="1508919" y="2142423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58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5;p31">
            <a:extLst>
              <a:ext uri="{FF2B5EF4-FFF2-40B4-BE49-F238E27FC236}">
                <a16:creationId xmlns:a16="http://schemas.microsoft.com/office/drawing/2014/main" id="{9AAEAE56-7E28-2FBB-45B5-0A31B41A1DAF}"/>
              </a:ext>
            </a:extLst>
          </p:cNvPr>
          <p:cNvSpPr/>
          <p:nvPr/>
        </p:nvSpPr>
        <p:spPr>
          <a:xfrm rot="5400000">
            <a:off x="4397127" y="2119038"/>
            <a:ext cx="3367583" cy="2322658"/>
          </a:xfrm>
          <a:custGeom>
            <a:avLst/>
            <a:gdLst/>
            <a:ahLst/>
            <a:cxnLst/>
            <a:rect l="l" t="t" r="r" b="b"/>
            <a:pathLst>
              <a:path w="11298" h="9399" fill="none" extrusionOk="0">
                <a:moveTo>
                  <a:pt x="2566" y="784"/>
                </a:moveTo>
                <a:cubicBezTo>
                  <a:pt x="517" y="2017"/>
                  <a:pt x="0" y="6782"/>
                  <a:pt x="2533" y="8082"/>
                </a:cubicBezTo>
                <a:cubicBezTo>
                  <a:pt x="5066" y="9398"/>
                  <a:pt x="10398" y="8982"/>
                  <a:pt x="10698" y="6449"/>
                </a:cubicBezTo>
                <a:cubicBezTo>
                  <a:pt x="10998" y="3916"/>
                  <a:pt x="11298" y="834"/>
                  <a:pt x="9132" y="417"/>
                </a:cubicBezTo>
                <a:cubicBezTo>
                  <a:pt x="6965" y="1"/>
                  <a:pt x="3233" y="151"/>
                  <a:pt x="2200" y="1567"/>
                </a:cubicBezTo>
              </a:path>
            </a:pathLst>
          </a:custGeom>
          <a:solidFill>
            <a:schemeClr val="dk1"/>
          </a:solidFill>
          <a:ln w="28575" cap="rnd" cmpd="sng">
            <a:solidFill>
              <a:srgbClr val="000000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1127;p31">
            <a:extLst>
              <a:ext uri="{FF2B5EF4-FFF2-40B4-BE49-F238E27FC236}">
                <a16:creationId xmlns:a16="http://schemas.microsoft.com/office/drawing/2014/main" id="{43DC63C4-D38E-28FB-09C0-F4C8A7C3072B}"/>
              </a:ext>
            </a:extLst>
          </p:cNvPr>
          <p:cNvGrpSpPr/>
          <p:nvPr/>
        </p:nvGrpSpPr>
        <p:grpSpPr>
          <a:xfrm>
            <a:off x="7241774" y="294956"/>
            <a:ext cx="4377703" cy="1819579"/>
            <a:chOff x="5544859" y="1254658"/>
            <a:chExt cx="3033312" cy="1008680"/>
          </a:xfrm>
        </p:grpSpPr>
        <p:sp>
          <p:nvSpPr>
            <p:cNvPr id="28" name="Google Shape;1128;p31">
              <a:extLst>
                <a:ext uri="{FF2B5EF4-FFF2-40B4-BE49-F238E27FC236}">
                  <a16:creationId xmlns:a16="http://schemas.microsoft.com/office/drawing/2014/main" id="{36A524D4-982F-4124-1B85-C370AB58BE64}"/>
                </a:ext>
              </a:extLst>
            </p:cNvPr>
            <p:cNvSpPr/>
            <p:nvPr/>
          </p:nvSpPr>
          <p:spPr>
            <a:xfrm>
              <a:off x="6475615" y="1254658"/>
              <a:ext cx="2102556" cy="1008680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29;p31">
              <a:extLst>
                <a:ext uri="{FF2B5EF4-FFF2-40B4-BE49-F238E27FC236}">
                  <a16:creationId xmlns:a16="http://schemas.microsoft.com/office/drawing/2014/main" id="{8C025EFD-B9ED-1374-10A1-722ACEBD1CF3}"/>
                </a:ext>
              </a:extLst>
            </p:cNvPr>
            <p:cNvSpPr/>
            <p:nvPr/>
          </p:nvSpPr>
          <p:spPr>
            <a:xfrm rot="21225542" flipH="1">
              <a:off x="5544859" y="1694011"/>
              <a:ext cx="760019" cy="364909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1132;p31">
            <a:extLst>
              <a:ext uri="{FF2B5EF4-FFF2-40B4-BE49-F238E27FC236}">
                <a16:creationId xmlns:a16="http://schemas.microsoft.com/office/drawing/2014/main" id="{ED8D8686-4BB7-5C58-C99E-B769AB4DFAF7}"/>
              </a:ext>
            </a:extLst>
          </p:cNvPr>
          <p:cNvGrpSpPr/>
          <p:nvPr/>
        </p:nvGrpSpPr>
        <p:grpSpPr>
          <a:xfrm>
            <a:off x="7790207" y="2446622"/>
            <a:ext cx="4243296" cy="1910736"/>
            <a:chOff x="5746670" y="2612140"/>
            <a:chExt cx="2940183" cy="944275"/>
          </a:xfrm>
        </p:grpSpPr>
        <p:sp>
          <p:nvSpPr>
            <p:cNvPr id="33" name="Google Shape;1133;p31">
              <a:extLst>
                <a:ext uri="{FF2B5EF4-FFF2-40B4-BE49-F238E27FC236}">
                  <a16:creationId xmlns:a16="http://schemas.microsoft.com/office/drawing/2014/main" id="{38E906B6-A3B3-637E-C4B0-069569899D3D}"/>
                </a:ext>
              </a:extLst>
            </p:cNvPr>
            <p:cNvSpPr/>
            <p:nvPr/>
          </p:nvSpPr>
          <p:spPr>
            <a:xfrm rot="10800000">
              <a:off x="6367031" y="2612140"/>
              <a:ext cx="2319822" cy="944275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34;p31">
              <a:extLst>
                <a:ext uri="{FF2B5EF4-FFF2-40B4-BE49-F238E27FC236}">
                  <a16:creationId xmlns:a16="http://schemas.microsoft.com/office/drawing/2014/main" id="{384A4E74-3AEB-35A4-54FB-F613AEAF75ED}"/>
                </a:ext>
              </a:extLst>
            </p:cNvPr>
            <p:cNvSpPr/>
            <p:nvPr/>
          </p:nvSpPr>
          <p:spPr>
            <a:xfrm rot="1013775" flipH="1">
              <a:off x="574667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137;p31">
            <a:extLst>
              <a:ext uri="{FF2B5EF4-FFF2-40B4-BE49-F238E27FC236}">
                <a16:creationId xmlns:a16="http://schemas.microsoft.com/office/drawing/2014/main" id="{7F94C699-C3D9-76AA-307C-B01386023664}"/>
              </a:ext>
            </a:extLst>
          </p:cNvPr>
          <p:cNvGrpSpPr/>
          <p:nvPr/>
        </p:nvGrpSpPr>
        <p:grpSpPr>
          <a:xfrm>
            <a:off x="7509791" y="4557167"/>
            <a:ext cx="4431427" cy="2056985"/>
            <a:chOff x="5572037" y="3751154"/>
            <a:chExt cx="3070538" cy="1140285"/>
          </a:xfrm>
        </p:grpSpPr>
        <p:sp>
          <p:nvSpPr>
            <p:cNvPr id="36" name="Google Shape;1138;p31">
              <a:extLst>
                <a:ext uri="{FF2B5EF4-FFF2-40B4-BE49-F238E27FC236}">
                  <a16:creationId xmlns:a16="http://schemas.microsoft.com/office/drawing/2014/main" id="{E8A29953-4ABB-65BD-77D7-F92BC094BCBF}"/>
                </a:ext>
              </a:extLst>
            </p:cNvPr>
            <p:cNvSpPr/>
            <p:nvPr/>
          </p:nvSpPr>
          <p:spPr>
            <a:xfrm>
              <a:off x="6226549" y="3850125"/>
              <a:ext cx="2416026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39;p31">
              <a:extLst>
                <a:ext uri="{FF2B5EF4-FFF2-40B4-BE49-F238E27FC236}">
                  <a16:creationId xmlns:a16="http://schemas.microsoft.com/office/drawing/2014/main" id="{B7E24955-7277-E836-E9CA-D27E2A67997C}"/>
                </a:ext>
              </a:extLst>
            </p:cNvPr>
            <p:cNvSpPr/>
            <p:nvPr/>
          </p:nvSpPr>
          <p:spPr>
            <a:xfrm rot="20085158" flipH="1">
              <a:off x="5572037" y="3751154"/>
              <a:ext cx="495467" cy="767880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112;p31">
            <a:extLst>
              <a:ext uri="{FF2B5EF4-FFF2-40B4-BE49-F238E27FC236}">
                <a16:creationId xmlns:a16="http://schemas.microsoft.com/office/drawing/2014/main" id="{1923D4A3-6BBD-0ECE-A3A8-878968518518}"/>
              </a:ext>
            </a:extLst>
          </p:cNvPr>
          <p:cNvGrpSpPr/>
          <p:nvPr/>
        </p:nvGrpSpPr>
        <p:grpSpPr>
          <a:xfrm>
            <a:off x="391716" y="383715"/>
            <a:ext cx="4378195" cy="2041901"/>
            <a:chOff x="565840" y="1254658"/>
            <a:chExt cx="3033653" cy="1131924"/>
          </a:xfrm>
        </p:grpSpPr>
        <p:sp>
          <p:nvSpPr>
            <p:cNvPr id="39" name="Google Shape;1113;p31">
              <a:extLst>
                <a:ext uri="{FF2B5EF4-FFF2-40B4-BE49-F238E27FC236}">
                  <a16:creationId xmlns:a16="http://schemas.microsoft.com/office/drawing/2014/main" id="{32B71A01-F769-70E1-5C72-ADD2B43E7D02}"/>
                </a:ext>
              </a:extLst>
            </p:cNvPr>
            <p:cNvSpPr/>
            <p:nvPr/>
          </p:nvSpPr>
          <p:spPr>
            <a:xfrm>
              <a:off x="565840" y="1254658"/>
              <a:ext cx="2102556" cy="1131924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14;p31">
              <a:extLst>
                <a:ext uri="{FF2B5EF4-FFF2-40B4-BE49-F238E27FC236}">
                  <a16:creationId xmlns:a16="http://schemas.microsoft.com/office/drawing/2014/main" id="{970153AA-B5B6-1946-69A9-BFAD2831A0A5}"/>
                </a:ext>
              </a:extLst>
            </p:cNvPr>
            <p:cNvSpPr/>
            <p:nvPr/>
          </p:nvSpPr>
          <p:spPr>
            <a:xfrm rot="380728">
              <a:off x="2839471" y="1659834"/>
              <a:ext cx="760022" cy="364910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1117;p31">
            <a:extLst>
              <a:ext uri="{FF2B5EF4-FFF2-40B4-BE49-F238E27FC236}">
                <a16:creationId xmlns:a16="http://schemas.microsoft.com/office/drawing/2014/main" id="{3319AC23-7EFE-AFCF-DE01-4FDF958DC3F9}"/>
              </a:ext>
            </a:extLst>
          </p:cNvPr>
          <p:cNvGrpSpPr/>
          <p:nvPr/>
        </p:nvGrpSpPr>
        <p:grpSpPr>
          <a:xfrm>
            <a:off x="279014" y="2700721"/>
            <a:ext cx="4259254" cy="1878446"/>
            <a:chOff x="446090" y="2515102"/>
            <a:chExt cx="2951240" cy="1041313"/>
          </a:xfrm>
        </p:grpSpPr>
        <p:sp>
          <p:nvSpPr>
            <p:cNvPr id="42" name="Google Shape;1118;p31">
              <a:extLst>
                <a:ext uri="{FF2B5EF4-FFF2-40B4-BE49-F238E27FC236}">
                  <a16:creationId xmlns:a16="http://schemas.microsoft.com/office/drawing/2014/main" id="{74BC3151-F2D4-7819-4853-2F84C2EF1B30}"/>
                </a:ext>
              </a:extLst>
            </p:cNvPr>
            <p:cNvSpPr/>
            <p:nvPr/>
          </p:nvSpPr>
          <p:spPr>
            <a:xfrm>
              <a:off x="446090" y="2515102"/>
              <a:ext cx="2319822" cy="1041313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19;p31">
              <a:extLst>
                <a:ext uri="{FF2B5EF4-FFF2-40B4-BE49-F238E27FC236}">
                  <a16:creationId xmlns:a16="http://schemas.microsoft.com/office/drawing/2014/main" id="{4541C7C0-D07D-4AE7-56AA-39F4BEB19F4F}"/>
                </a:ext>
              </a:extLst>
            </p:cNvPr>
            <p:cNvSpPr/>
            <p:nvPr/>
          </p:nvSpPr>
          <p:spPr>
            <a:xfrm rot="-1013775">
              <a:off x="284225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122;p31">
            <a:extLst>
              <a:ext uri="{FF2B5EF4-FFF2-40B4-BE49-F238E27FC236}">
                <a16:creationId xmlns:a16="http://schemas.microsoft.com/office/drawing/2014/main" id="{78E83A93-C2CA-A4BF-95BC-451F00A6D337}"/>
              </a:ext>
            </a:extLst>
          </p:cNvPr>
          <p:cNvGrpSpPr/>
          <p:nvPr/>
        </p:nvGrpSpPr>
        <p:grpSpPr>
          <a:xfrm>
            <a:off x="456012" y="4639328"/>
            <a:ext cx="4394155" cy="1878447"/>
            <a:chOff x="501425" y="3692810"/>
            <a:chExt cx="3044713" cy="1041314"/>
          </a:xfrm>
        </p:grpSpPr>
        <p:sp>
          <p:nvSpPr>
            <p:cNvPr id="45" name="Google Shape;1123;p31">
              <a:extLst>
                <a:ext uri="{FF2B5EF4-FFF2-40B4-BE49-F238E27FC236}">
                  <a16:creationId xmlns:a16="http://schemas.microsoft.com/office/drawing/2014/main" id="{0F293962-0E1E-9329-A3D1-A6A793B325EA}"/>
                </a:ext>
              </a:extLst>
            </p:cNvPr>
            <p:cNvSpPr/>
            <p:nvPr/>
          </p:nvSpPr>
          <p:spPr>
            <a:xfrm>
              <a:off x="501425" y="3692810"/>
              <a:ext cx="2231367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24;p31">
              <a:extLst>
                <a:ext uri="{FF2B5EF4-FFF2-40B4-BE49-F238E27FC236}">
                  <a16:creationId xmlns:a16="http://schemas.microsoft.com/office/drawing/2014/main" id="{D5CF2100-D682-3796-C27D-ADCB6D5868D9}"/>
                </a:ext>
              </a:extLst>
            </p:cNvPr>
            <p:cNvSpPr/>
            <p:nvPr/>
          </p:nvSpPr>
          <p:spPr>
            <a:xfrm rot="1514842">
              <a:off x="2913576" y="3700398"/>
              <a:ext cx="632562" cy="875151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238;p18">
            <a:extLst>
              <a:ext uri="{FF2B5EF4-FFF2-40B4-BE49-F238E27FC236}">
                <a16:creationId xmlns:a16="http://schemas.microsoft.com/office/drawing/2014/main" id="{80293B4F-2100-FB13-7C18-542934466A85}"/>
              </a:ext>
            </a:extLst>
          </p:cNvPr>
          <p:cNvSpPr/>
          <p:nvPr/>
        </p:nvSpPr>
        <p:spPr>
          <a:xfrm>
            <a:off x="4802928" y="2678818"/>
            <a:ext cx="2843197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6600">
                <a:latin typeface="+mj-lt"/>
                <a:ea typeface="Roboto"/>
                <a:cs typeface="Roboto"/>
                <a:sym typeface="Roboto"/>
              </a:rPr>
              <a:t>rau</a:t>
            </a:r>
            <a:endParaRPr sz="66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8" name="Google Shape;238;p18">
            <a:extLst>
              <a:ext uri="{FF2B5EF4-FFF2-40B4-BE49-F238E27FC236}">
                <a16:creationId xmlns:a16="http://schemas.microsoft.com/office/drawing/2014/main" id="{346BB52D-2E20-E709-43CA-8DDC48D347CB}"/>
              </a:ext>
            </a:extLst>
          </p:cNvPr>
          <p:cNvSpPr/>
          <p:nvPr/>
        </p:nvSpPr>
        <p:spPr>
          <a:xfrm>
            <a:off x="8646650" y="725332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hái rau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238;p18">
            <a:extLst>
              <a:ext uri="{FF2B5EF4-FFF2-40B4-BE49-F238E27FC236}">
                <a16:creationId xmlns:a16="http://schemas.microsoft.com/office/drawing/2014/main" id="{8A8E9ED1-6DB0-A9E9-151A-5EB56D6A1F8A}"/>
              </a:ext>
            </a:extLst>
          </p:cNvPr>
          <p:cNvSpPr/>
          <p:nvPr/>
        </p:nvSpPr>
        <p:spPr>
          <a:xfrm>
            <a:off x="8685517" y="2819759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rửa rau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0" name="Google Shape;238;p18">
            <a:extLst>
              <a:ext uri="{FF2B5EF4-FFF2-40B4-BE49-F238E27FC236}">
                <a16:creationId xmlns:a16="http://schemas.microsoft.com/office/drawing/2014/main" id="{75A18C7D-46C2-ED65-042B-4ACAAE1E3A92}"/>
              </a:ext>
            </a:extLst>
          </p:cNvPr>
          <p:cNvSpPr/>
          <p:nvPr/>
        </p:nvSpPr>
        <p:spPr>
          <a:xfrm>
            <a:off x="8620691" y="5203034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trồng rau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238;p18">
            <a:extLst>
              <a:ext uri="{FF2B5EF4-FFF2-40B4-BE49-F238E27FC236}">
                <a16:creationId xmlns:a16="http://schemas.microsoft.com/office/drawing/2014/main" id="{2F28385F-984F-5E53-DD77-18168B96A0D5}"/>
              </a:ext>
            </a:extLst>
          </p:cNvPr>
          <p:cNvSpPr/>
          <p:nvPr/>
        </p:nvSpPr>
        <p:spPr>
          <a:xfrm>
            <a:off x="658892" y="5127854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tưới rau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238;p18">
            <a:extLst>
              <a:ext uri="{FF2B5EF4-FFF2-40B4-BE49-F238E27FC236}">
                <a16:creationId xmlns:a16="http://schemas.microsoft.com/office/drawing/2014/main" id="{7BBBAA17-F642-9807-1175-FC18E5A90B11}"/>
              </a:ext>
            </a:extLst>
          </p:cNvPr>
          <p:cNvSpPr/>
          <p:nvPr/>
        </p:nvSpPr>
        <p:spPr>
          <a:xfrm>
            <a:off x="380919" y="3066517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xào rau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238;p18">
            <a:extLst>
              <a:ext uri="{FF2B5EF4-FFF2-40B4-BE49-F238E27FC236}">
                <a16:creationId xmlns:a16="http://schemas.microsoft.com/office/drawing/2014/main" id="{1A70378C-39A4-7BB7-EC63-80595EE1F931}"/>
              </a:ext>
            </a:extLst>
          </p:cNvPr>
          <p:cNvSpPr/>
          <p:nvPr/>
        </p:nvSpPr>
        <p:spPr>
          <a:xfrm>
            <a:off x="337994" y="1083536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luộc rau,..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8714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theme/theme1.xml><?xml version="1.0" encoding="utf-8"?>
<a:theme xmlns:a="http://schemas.openxmlformats.org/drawingml/2006/main" name="Europe Brothers and Sisters Day by Slidesgo">
  <a:themeElements>
    <a:clrScheme name="Simple Light">
      <a:dk1>
        <a:srgbClr val="D3F4FF"/>
      </a:dk1>
      <a:lt1>
        <a:srgbClr val="2BB4CC"/>
      </a:lt1>
      <a:dk2>
        <a:srgbClr val="0B4244"/>
      </a:dk2>
      <a:lt2>
        <a:srgbClr val="A4D378"/>
      </a:lt2>
      <a:accent1>
        <a:srgbClr val="50AF78"/>
      </a:accent1>
      <a:accent2>
        <a:srgbClr val="FFE000"/>
      </a:accent2>
      <a:accent3>
        <a:srgbClr val="FF3466"/>
      </a:accent3>
      <a:accent4>
        <a:srgbClr val="FF97B5"/>
      </a:accent4>
      <a:accent5>
        <a:srgbClr val="FFFFFF"/>
      </a:accent5>
      <a:accent6>
        <a:srgbClr val="FFFFFF"/>
      </a:accent6>
      <a:hlink>
        <a:srgbClr val="0B42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933</Words>
  <Application>Microsoft Office PowerPoint</Application>
  <PresentationFormat>Custom</PresentationFormat>
  <Paragraphs>127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HP001 4 hàng</vt:lpstr>
      <vt:lpstr>Montserrat</vt:lpstr>
      <vt:lpstr>Arial</vt:lpstr>
      <vt:lpstr>Passion One</vt:lpstr>
      <vt:lpstr>Nunito</vt:lpstr>
      <vt:lpstr>Chewy</vt:lpstr>
      <vt:lpstr>Times New Roman</vt:lpstr>
      <vt:lpstr>Manrope</vt:lpstr>
      <vt:lpstr>Maven Pro</vt:lpstr>
      <vt:lpstr>Europe Brothers and Sisters Day by Slidesgo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 BROTHERS AND  SISTERS DAY</dc:title>
  <dc:creator>PC</dc:creator>
  <cp:lastModifiedBy>Admin</cp:lastModifiedBy>
  <cp:revision>91</cp:revision>
  <dcterms:modified xsi:type="dcterms:W3CDTF">2023-09-18T06:11:40Z</dcterms:modified>
</cp:coreProperties>
</file>