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3"/>
  </p:notesMasterIdLst>
  <p:sldIdLst>
    <p:sldId id="342" r:id="rId2"/>
    <p:sldId id="343" r:id="rId3"/>
    <p:sldId id="361" r:id="rId4"/>
    <p:sldId id="322" r:id="rId5"/>
    <p:sldId id="335" r:id="rId6"/>
    <p:sldId id="256" r:id="rId7"/>
    <p:sldId id="352" r:id="rId8"/>
    <p:sldId id="257" r:id="rId9"/>
    <p:sldId id="346" r:id="rId10"/>
    <p:sldId id="347" r:id="rId11"/>
    <p:sldId id="348" r:id="rId12"/>
    <p:sldId id="349" r:id="rId13"/>
    <p:sldId id="350" r:id="rId14"/>
    <p:sldId id="351" r:id="rId15"/>
    <p:sldId id="362" r:id="rId16"/>
    <p:sldId id="353" r:id="rId17"/>
    <p:sldId id="355" r:id="rId18"/>
    <p:sldId id="356" r:id="rId19"/>
    <p:sldId id="357" r:id="rId20"/>
    <p:sldId id="359" r:id="rId21"/>
    <p:sldId id="360" r:id="rId22"/>
  </p:sldIdLst>
  <p:sldSz cx="12161838" cy="6858000"/>
  <p:notesSz cx="6858000" cy="9144000"/>
  <p:embeddedFontLst>
    <p:embeddedFont>
      <p:font typeface="Amatic SC" panose="00000500000000000000" pitchFamily="2" charset="-79"/>
      <p:regular r:id="rId24"/>
      <p:bold r:id="rId25"/>
    </p:embeddedFont>
    <p:embeddedFont>
      <p:font typeface="Arial-Rounded" panose="020B0500000000000000" pitchFamily="34" charset="0"/>
      <p:regular r:id="rId26"/>
    </p:embeddedFont>
    <p:embeddedFont>
      <p:font typeface="Bebas Neue" panose="020B0606020202050201" pitchFamily="34" charset="0"/>
      <p:regular r:id="rId27"/>
    </p:embeddedFont>
    <p:embeddedFont>
      <p:font typeface="Chewy" panose="020B0604020202020204" charset="0"/>
      <p:regular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HP001 5 hàng" panose="020B0603050302020204" pitchFamily="34" charset="0"/>
      <p:regular r:id="rId31"/>
      <p:bold r:id="rId32"/>
    </p:embeddedFont>
    <p:embeddedFont>
      <p:font typeface="Nunito" pitchFamily="2" charset="0"/>
      <p:regular r:id="rId33"/>
      <p:bold r:id="rId34"/>
      <p:italic r:id="rId35"/>
      <p:boldItalic r:id="rId36"/>
    </p:embeddedFont>
    <p:embeddedFont>
      <p:font typeface="Varela Round" panose="00000500000000000000" pitchFamily="2" charset="-79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E7F3ED"/>
    <a:srgbClr val="FCD575"/>
    <a:srgbClr val="F7F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27F3F9-ACBF-4F47-B394-D9184F375754}">
  <a:tblStyle styleId="{ED27F3F9-ACBF-4F47-B394-D9184F3757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9" autoAdjust="0"/>
    <p:restoredTop sz="95097" autoAdjust="0"/>
  </p:normalViewPr>
  <p:slideViewPr>
    <p:cSldViewPr snapToGrid="0">
      <p:cViewPr varScale="1">
        <p:scale>
          <a:sx n="83" d="100"/>
          <a:sy n="83" d="100"/>
        </p:scale>
        <p:origin x="81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7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linh động thay đổi từ khó tuỳ vào từng vùng miền nhé!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Nếu có thười gian, GV cho HS luyện vài từ khó vào bảng con ạ (mà em nghĩ là luyện bảng con thì k kịp viết chính tả)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47342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HD trình bày trên bảng lớp rõ ràng vì đây là bài cta đầu lớp 3 nên một số HS sẽ chưa hiểu cách trình bày</a:t>
            </a:r>
          </a:p>
        </p:txBody>
      </p:sp>
    </p:spTree>
    <p:extLst>
      <p:ext uri="{BB962C8B-B14F-4D97-AF65-F5344CB8AC3E}">
        <p14:creationId xmlns:p14="http://schemas.microsoft.com/office/powerpoint/2010/main" val="3562118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chỉ hướng dẫn HS cách trình bày lùi ô, cách dòng giữa các khổ chứ người soạn k để cả bài lên slide ạ </a:t>
            </a:r>
          </a:p>
        </p:txBody>
      </p:sp>
    </p:spTree>
    <p:extLst>
      <p:ext uri="{BB962C8B-B14F-4D97-AF65-F5344CB8AC3E}">
        <p14:creationId xmlns:p14="http://schemas.microsoft.com/office/powerpoint/2010/main" val="689278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chỉ hướng dẫn HS cách trình bày lùi ô, cách dòng giữa các khổ chứ người soạn k để cả bài lên slide ạ. Để cả bài thì chữ nhỏ quá ạ</a:t>
            </a:r>
          </a:p>
          <a:p>
            <a:r>
              <a:rPr lang="en-US"/>
              <a:t>HS cũng lớn rồi nên thấy cô cứ đọc – viết nhé!</a:t>
            </a:r>
          </a:p>
        </p:txBody>
      </p:sp>
    </p:spTree>
    <p:extLst>
      <p:ext uri="{BB962C8B-B14F-4D97-AF65-F5344CB8AC3E}">
        <p14:creationId xmlns:p14="http://schemas.microsoft.com/office/powerpoint/2010/main" val="86904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320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 chỉ đi với i, e, ê</a:t>
            </a:r>
          </a:p>
        </p:txBody>
      </p:sp>
    </p:spTree>
    <p:extLst>
      <p:ext uri="{BB962C8B-B14F-4D97-AF65-F5344CB8AC3E}">
        <p14:creationId xmlns:p14="http://schemas.microsoft.com/office/powerpoint/2010/main" val="3811086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 đi với những âm còn lại</a:t>
            </a:r>
          </a:p>
        </p:txBody>
      </p:sp>
    </p:spTree>
    <p:extLst>
      <p:ext uri="{BB962C8B-B14F-4D97-AF65-F5344CB8AC3E}">
        <p14:creationId xmlns:p14="http://schemas.microsoft.com/office/powerpoint/2010/main" val="3066756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Khi nào thì mình ngoắc tay?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có thể tìm những từ ngữ khác có nghĩa phù hợp 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128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/>
              <a:t>Click vào củ cà rốt cho nó di chuyển nhé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84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 HS cảm nhận về nội dung</a:t>
            </a:r>
          </a:p>
        </p:txBody>
      </p:sp>
    </p:spTree>
    <p:extLst>
      <p:ext uri="{BB962C8B-B14F-4D97-AF65-F5344CB8AC3E}">
        <p14:creationId xmlns:p14="http://schemas.microsoft.com/office/powerpoint/2010/main" val="908961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còn lại theo dõi vào sách</a:t>
            </a:r>
          </a:p>
        </p:txBody>
      </p:sp>
    </p:spTree>
    <p:extLst>
      <p:ext uri="{BB962C8B-B14F-4D97-AF65-F5344CB8AC3E}">
        <p14:creationId xmlns:p14="http://schemas.microsoft.com/office/powerpoint/2010/main" val="2627823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Chú ý đây là thơ 4 chữ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Trong vở chúng ta không chia 2 cột như trên màn hình mà viết thàng 1 cột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Viết hoa các chữ đầu dòng thơ, tên tác giả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Chú ý các dấu cuối dòng thơ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Chú ý tên bài thơ và tên tác giả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032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2675" y="91391"/>
            <a:ext cx="11925202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5972" y="720000"/>
            <a:ext cx="10229829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476007" y="2958676"/>
            <a:ext cx="3175919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23433" y="3795778"/>
            <a:ext cx="2384304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8474" y="3651798"/>
            <a:ext cx="1749664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39160" y="4876667"/>
            <a:ext cx="6483521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16273" y="1132733"/>
            <a:ext cx="5929295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115" y="147199"/>
            <a:ext cx="11824904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48206" y="726633"/>
            <a:ext cx="7902801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3720" y="2741406"/>
            <a:ext cx="2456635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892757" y="1203255"/>
            <a:ext cx="2347978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36923" y="5537467"/>
            <a:ext cx="257362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70873" y="902800"/>
            <a:ext cx="257362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16689" y="784213"/>
            <a:ext cx="9324266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2146" y="4907433"/>
            <a:ext cx="257362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71669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03555" y="6591707"/>
            <a:ext cx="148912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197175" y="6588001"/>
            <a:ext cx="144916" cy="60076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63302" y="6552257"/>
            <a:ext cx="144916" cy="60076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04073" y="6381929"/>
            <a:ext cx="147883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48580" y="6588004"/>
            <a:ext cx="144916" cy="60076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224" y="91391"/>
            <a:ext cx="12006652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4173" y="413467"/>
            <a:ext cx="11333492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510055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5972" y="720000"/>
            <a:ext cx="10229829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2675" y="91391"/>
            <a:ext cx="11925202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0678" y="720000"/>
            <a:ext cx="510055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2675" y="147201"/>
            <a:ext cx="11925202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5971" y="720000"/>
            <a:ext cx="6330301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07860" y="960925"/>
            <a:ext cx="1843734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39095" y="3482387"/>
            <a:ext cx="2347920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04215" y="2119592"/>
            <a:ext cx="1235925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42087" y="5721665"/>
            <a:ext cx="1235925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3142" y="1302784"/>
            <a:ext cx="501596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3142" y="2119584"/>
            <a:ext cx="501596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6506" y="921901"/>
            <a:ext cx="6340052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28946" y="291934"/>
            <a:ext cx="10934448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8310" y="720015"/>
            <a:ext cx="12440138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57625" y="1286100"/>
            <a:ext cx="504429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0109" y="5452000"/>
            <a:ext cx="1155036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0_1_1_1_1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15779" y="1655800"/>
            <a:ext cx="4143723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07869" y="1995600"/>
            <a:ext cx="3759476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2674" y="105369"/>
            <a:ext cx="11831407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57625" y="397367"/>
            <a:ext cx="10246588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59320" y="3592578"/>
            <a:ext cx="2384304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70960" y="380469"/>
            <a:ext cx="2100425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1349" y="1024801"/>
            <a:ext cx="1016546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49308" y="5510811"/>
            <a:ext cx="2708409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186078" y="5510745"/>
            <a:ext cx="2708535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115" y="147199"/>
            <a:ext cx="11824904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57625" y="726633"/>
            <a:ext cx="10246588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52169" y="2272213"/>
            <a:ext cx="1235925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693408" y="3093067"/>
            <a:ext cx="1155036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23604" y="2038567"/>
            <a:ext cx="257362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44414" y="4064213"/>
            <a:ext cx="1235925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44414" y="1648213"/>
            <a:ext cx="1235925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61535" y="4976213"/>
            <a:ext cx="1235925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23604" y="4484967"/>
            <a:ext cx="257362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41680" y="3313467"/>
            <a:ext cx="257362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42804" y="3313467"/>
            <a:ext cx="257362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6" r:id="rId5"/>
    <p:sldLayoutId id="2147483658" r:id="rId6"/>
    <p:sldLayoutId id="2147483674" r:id="rId7"/>
    <p:sldLayoutId id="2147483684" r:id="rId8"/>
    <p:sldLayoutId id="2147483685" r:id="rId9"/>
    <p:sldLayoutId id="2147483686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73965309-4D49-D451-8700-69F1B5DBC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304470"/>
              </p:ext>
            </p:extLst>
          </p:nvPr>
        </p:nvGraphicFramePr>
        <p:xfrm>
          <a:off x="0" y="60998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983672C-DC36-D662-FE8C-80F57FAC5967}"/>
              </a:ext>
            </a:extLst>
          </p:cNvPr>
          <p:cNvSpPr txBox="1"/>
          <p:nvPr/>
        </p:nvSpPr>
        <p:spPr>
          <a:xfrm>
            <a:off x="1956435" y="110988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7082CC-79BE-65B2-CFB9-4DA5C00BBA65}"/>
              </a:ext>
            </a:extLst>
          </p:cNvPr>
          <p:cNvSpPr txBox="1"/>
          <p:nvPr/>
        </p:nvSpPr>
        <p:spPr>
          <a:xfrm>
            <a:off x="990532" y="3146327"/>
            <a:ext cx="3901127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N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Ή;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–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νμ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Ğt: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521276" y="-56179"/>
            <a:ext cx="511928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56">
                <a:solidFill>
                  <a:srgbClr val="0070C0"/>
                </a:solidFill>
              </a:rPr>
              <a:t>CHUẨN BỊ</a:t>
            </a:r>
          </a:p>
        </p:txBody>
      </p:sp>
      <p:pic>
        <p:nvPicPr>
          <p:cNvPr id="1028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id="{5A70F8EC-0797-978A-5E7B-1BFF00D5C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3505342" y="4926392"/>
            <a:ext cx="1649211" cy="22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F88173F6-7405-2E31-12B8-709D13911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28" y="4921167"/>
            <a:ext cx="2956630" cy="218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84052C4A-241B-D896-8EBF-5031BA797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8041878" y="6099440"/>
            <a:ext cx="1636741" cy="9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9C668DB8-E971-4375-8C3D-A296663C6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7264101" y="4780261"/>
            <a:ext cx="836973" cy="239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9497209" y="3997164"/>
            <a:ext cx="2510563" cy="2791409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B88FE1F-04F8-F42A-C02C-4416EFA22BEC}"/>
              </a:ext>
            </a:extLst>
          </p:cNvPr>
          <p:cNvSpPr txBox="1"/>
          <p:nvPr/>
        </p:nvSpPr>
        <p:spPr>
          <a:xfrm>
            <a:off x="4038183" y="2123273"/>
            <a:ext cx="3011090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Chíζ Ǉả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C8512-1DA3-D18C-EDA6-2584085E72C7}"/>
              </a:ext>
            </a:extLst>
          </p:cNvPr>
          <p:cNvSpPr txBox="1"/>
          <p:nvPr/>
        </p:nvSpPr>
        <p:spPr>
          <a:xfrm>
            <a:off x="4038183" y="4174390"/>
            <a:ext cx="7983747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Mặt ǇrƟ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ỏ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27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C5A0A2A8-F7FE-E23F-FDDE-886690256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24" y="4919924"/>
            <a:ext cx="1649211" cy="22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B699EE-B664-0805-5D97-C6AC2AA9C92E}"/>
              </a:ext>
            </a:extLst>
          </p:cNvPr>
          <p:cNvSpPr txBox="1"/>
          <p:nvPr/>
        </p:nvSpPr>
        <p:spPr>
          <a:xfrm>
            <a:off x="1401945" y="1712017"/>
            <a:ext cx="5607775" cy="990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839">
                <a:solidFill>
                  <a:srgbClr val="0070C0"/>
                </a:solidFill>
              </a:rPr>
              <a:t>Lắng nghe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0A0D75F-BA6C-5291-1955-231C77E92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562" y="2710413"/>
            <a:ext cx="6448276" cy="43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25BA5F-0E96-E770-21F8-6C119864E32D}"/>
              </a:ext>
            </a:extLst>
          </p:cNvPr>
          <p:cNvSpPr txBox="1"/>
          <p:nvPr/>
        </p:nvSpPr>
        <p:spPr>
          <a:xfrm>
            <a:off x="1506154" y="6238217"/>
            <a:ext cx="5607775" cy="89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30">
                <a:solidFill>
                  <a:srgbClr val="002060"/>
                </a:solidFill>
              </a:rPr>
              <a:t>GV đọc mẫu</a:t>
            </a:r>
          </a:p>
          <a:p>
            <a:pPr algn="just"/>
            <a:r>
              <a:rPr lang="en-US" sz="1730">
                <a:solidFill>
                  <a:srgbClr val="002060"/>
                </a:solidFill>
              </a:rPr>
              <a:t>4 học sinh đọc nối tiếp 4 khổ</a:t>
            </a:r>
          </a:p>
          <a:p>
            <a:pPr algn="just"/>
            <a:r>
              <a:rPr lang="en-US" sz="1730">
                <a:solidFill>
                  <a:srgbClr val="002060"/>
                </a:solidFill>
              </a:rPr>
              <a:t>HS dưới lớp theo dõi vào sách.</a:t>
            </a:r>
          </a:p>
        </p:txBody>
      </p:sp>
    </p:spTree>
    <p:extLst>
      <p:ext uri="{BB962C8B-B14F-4D97-AF65-F5344CB8AC3E}">
        <p14:creationId xmlns:p14="http://schemas.microsoft.com/office/powerpoint/2010/main" val="228668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0" name="Google Shape;2690;p44"/>
          <p:cNvGrpSpPr/>
          <p:nvPr/>
        </p:nvGrpSpPr>
        <p:grpSpPr>
          <a:xfrm>
            <a:off x="0" y="-330850"/>
            <a:ext cx="11724132" cy="830612"/>
            <a:chOff x="-1" y="-255132"/>
            <a:chExt cx="8814906" cy="624504"/>
          </a:xfrm>
        </p:grpSpPr>
        <p:sp>
          <p:nvSpPr>
            <p:cNvPr id="2691" name="Google Shape;2691;p44"/>
            <p:cNvSpPr/>
            <p:nvPr/>
          </p:nvSpPr>
          <p:spPr>
            <a:xfrm>
              <a:off x="6640200" y="-25513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92" name="Google Shape;2692;p44"/>
            <p:cNvSpPr/>
            <p:nvPr/>
          </p:nvSpPr>
          <p:spPr>
            <a:xfrm>
              <a:off x="-1" y="-215977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93" name="Google Shape;2693;p44"/>
            <p:cNvSpPr/>
            <p:nvPr/>
          </p:nvSpPr>
          <p:spPr>
            <a:xfrm>
              <a:off x="7885662" y="5712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</p:grpSp>
      <p:sp>
        <p:nvSpPr>
          <p:cNvPr id="8" name="Google Shape;7902;p32">
            <a:extLst>
              <a:ext uri="{FF2B5EF4-FFF2-40B4-BE49-F238E27FC236}">
                <a16:creationId xmlns:a16="http://schemas.microsoft.com/office/drawing/2014/main" id="{7E00408A-8D92-6103-01CA-285C83E4EC31}"/>
              </a:ext>
            </a:extLst>
          </p:cNvPr>
          <p:cNvSpPr txBox="1">
            <a:spLocks/>
          </p:cNvSpPr>
          <p:nvPr/>
        </p:nvSpPr>
        <p:spPr>
          <a:xfrm>
            <a:off x="1300412" y="-280006"/>
            <a:ext cx="9301119" cy="100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484" tIns="131484" rIns="131484" bIns="13148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3460" b="1">
                <a:solidFill>
                  <a:srgbClr val="FF0000"/>
                </a:solidFill>
                <a:latin typeface="+mj-lt"/>
              </a:rPr>
              <a:t>Em cần lưu ý gì về hình thức trình bày?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00115B2-67FD-859F-36E5-0EC317493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842684"/>
              </p:ext>
            </p:extLst>
          </p:nvPr>
        </p:nvGraphicFramePr>
        <p:xfrm>
          <a:off x="1186244" y="1355875"/>
          <a:ext cx="10537888" cy="5814022"/>
        </p:xfrm>
        <a:graphic>
          <a:graphicData uri="http://schemas.openxmlformats.org/drawingml/2006/table">
            <a:tbl>
              <a:tblPr/>
              <a:tblGrid>
                <a:gridCol w="5965887">
                  <a:extLst>
                    <a:ext uri="{9D8B030D-6E8A-4147-A177-3AD203B41FA5}">
                      <a16:colId xmlns:a16="http://schemas.microsoft.com/office/drawing/2014/main" val="3491413103"/>
                    </a:ext>
                  </a:extLst>
                </a:gridCol>
                <a:gridCol w="4572001">
                  <a:extLst>
                    <a:ext uri="{9D8B030D-6E8A-4147-A177-3AD203B41FA5}">
                      <a16:colId xmlns:a16="http://schemas.microsoft.com/office/drawing/2014/main" val="3926612890"/>
                    </a:ext>
                  </a:extLst>
                </a:gridCol>
              </a:tblGrid>
              <a:tr h="2744810">
                <a:tc>
                  <a:txBody>
                    <a:bodyPr/>
                    <a:lstStyle/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Chào mặt trời nhỏ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Thắp lửa trên cây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Má đỏ hây hây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Đung đưa trong nắng.</a:t>
                      </a:r>
                      <a:endParaRPr lang="vi-VN" sz="3600" b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51497" marR="51497" marT="51497" marB="514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Gọi ong ủ mật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Rủ ve chơi đàn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Tu hú kêu vang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Mùa hè rực rỡ.</a:t>
                      </a:r>
                      <a:endParaRPr lang="vi-VN" sz="3600" b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51497" marR="51497" marT="51497" marB="514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157111"/>
                  </a:ext>
                </a:extLst>
              </a:tr>
              <a:tr h="3069212">
                <a:tc>
                  <a:txBody>
                    <a:bodyPr/>
                    <a:lstStyle/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Quả tròn cùi trắng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Hạt bé màu nâu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Áo đỏ mặt bầu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Rủ nhau gà gật.</a:t>
                      </a:r>
                    </a:p>
                  </a:txBody>
                  <a:tcPr marL="51497" marR="51497" marT="51497" marB="514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Mặt trời hớn hở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Đếm bạn cùng chơi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Bối rối phì cười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“Ôi sao yêu thế!”.</a:t>
                      </a:r>
                      <a:endParaRPr lang="vi-VN" sz="36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r" fontAlgn="t"/>
                      <a:r>
                        <a:rPr lang="vi-VN" sz="3600" b="0">
                          <a:solidFill>
                            <a:srgbClr val="0070C0"/>
                          </a:solidFill>
                          <a:effectLst/>
                        </a:rPr>
                        <a:t>  (</a:t>
                      </a:r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My Linh</a:t>
                      </a:r>
                      <a:r>
                        <a:rPr lang="vi-VN" sz="3600" b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</a:p>
                  </a:txBody>
                  <a:tcPr marL="51497" marR="51497" marT="51497" marB="514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662948"/>
                  </a:ext>
                </a:extLst>
              </a:tr>
            </a:tbl>
          </a:graphicData>
        </a:graphic>
      </p:graphicFrame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134468AC-3079-2BAF-A74F-55699CD14FE8}"/>
              </a:ext>
            </a:extLst>
          </p:cNvPr>
          <p:cNvSpPr txBox="1">
            <a:spLocks/>
          </p:cNvSpPr>
          <p:nvPr/>
        </p:nvSpPr>
        <p:spPr>
          <a:xfrm>
            <a:off x="1560307" y="-123197"/>
            <a:ext cx="8507318" cy="161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484" tIns="131484" rIns="131484" bIns="13148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+mj-lt"/>
              </a:rPr>
              <a:t>Mặt trời nhỏ</a:t>
            </a:r>
          </a:p>
        </p:txBody>
      </p:sp>
    </p:spTree>
    <p:extLst>
      <p:ext uri="{BB962C8B-B14F-4D97-AF65-F5344CB8AC3E}">
        <p14:creationId xmlns:p14="http://schemas.microsoft.com/office/powerpoint/2010/main" val="4628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2B06C3F-76A0-3FB1-935F-D1A01FCAA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045652"/>
              </p:ext>
            </p:extLst>
          </p:nvPr>
        </p:nvGraphicFramePr>
        <p:xfrm>
          <a:off x="1186244" y="1371115"/>
          <a:ext cx="10537888" cy="5814022"/>
        </p:xfrm>
        <a:graphic>
          <a:graphicData uri="http://schemas.openxmlformats.org/drawingml/2006/table">
            <a:tbl>
              <a:tblPr/>
              <a:tblGrid>
                <a:gridCol w="5965887">
                  <a:extLst>
                    <a:ext uri="{9D8B030D-6E8A-4147-A177-3AD203B41FA5}">
                      <a16:colId xmlns:a16="http://schemas.microsoft.com/office/drawing/2014/main" val="3491413103"/>
                    </a:ext>
                  </a:extLst>
                </a:gridCol>
                <a:gridCol w="4572001">
                  <a:extLst>
                    <a:ext uri="{9D8B030D-6E8A-4147-A177-3AD203B41FA5}">
                      <a16:colId xmlns:a16="http://schemas.microsoft.com/office/drawing/2014/main" val="3926612890"/>
                    </a:ext>
                  </a:extLst>
                </a:gridCol>
              </a:tblGrid>
              <a:tr h="2744810">
                <a:tc>
                  <a:txBody>
                    <a:bodyPr/>
                    <a:lstStyle/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Chào mặt trời nhỏ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Thắp lửa trên cây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Má đỏ hây hây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Đung đưa trong nắng.</a:t>
                      </a:r>
                      <a:endParaRPr lang="vi-VN" sz="3600" b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51497" marR="51497" marT="51497" marB="514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Gọi ong ủ mật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Rủ ve chơi đàn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Tu hú kêu vang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Mùa hè rực rỡ.</a:t>
                      </a:r>
                      <a:endParaRPr lang="vi-VN" sz="3600" b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51497" marR="51497" marT="51497" marB="514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157111"/>
                  </a:ext>
                </a:extLst>
              </a:tr>
              <a:tr h="3069212">
                <a:tc>
                  <a:txBody>
                    <a:bodyPr/>
                    <a:lstStyle/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Quả tròn cùi trắng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Hạt bé màu nâu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Áo đỏ mặt bầu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Rủ nhau gà gật.</a:t>
                      </a:r>
                    </a:p>
                  </a:txBody>
                  <a:tcPr marL="51497" marR="51497" marT="51497" marB="514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Mặt trời hớn hở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Đếm bạn cùng chơi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Bối rối phì cười</a:t>
                      </a:r>
                    </a:p>
                    <a:p>
                      <a:pPr fontAlgn="t"/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“Ôi sao yêu thế!”.</a:t>
                      </a:r>
                      <a:endParaRPr lang="vi-VN" sz="36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r" fontAlgn="t"/>
                      <a:r>
                        <a:rPr lang="vi-VN" sz="3600" b="0">
                          <a:solidFill>
                            <a:srgbClr val="0070C0"/>
                          </a:solidFill>
                          <a:effectLst/>
                        </a:rPr>
                        <a:t>  (</a:t>
                      </a:r>
                      <a:r>
                        <a:rPr lang="en-US" sz="3600" b="0">
                          <a:solidFill>
                            <a:srgbClr val="0070C0"/>
                          </a:solidFill>
                          <a:effectLst/>
                        </a:rPr>
                        <a:t>My Linh</a:t>
                      </a:r>
                      <a:r>
                        <a:rPr lang="vi-VN" sz="3600" b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</a:p>
                  </a:txBody>
                  <a:tcPr marL="51497" marR="51497" marT="51497" marB="514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662948"/>
                  </a:ext>
                </a:extLst>
              </a:tr>
            </a:tbl>
          </a:graphicData>
        </a:graphic>
      </p:graphicFrame>
      <p:sp>
        <p:nvSpPr>
          <p:cNvPr id="6" name="Google Shape;7902;p32">
            <a:extLst>
              <a:ext uri="{FF2B5EF4-FFF2-40B4-BE49-F238E27FC236}">
                <a16:creationId xmlns:a16="http://schemas.microsoft.com/office/drawing/2014/main" id="{5A348A96-27C0-42D5-5994-1E3FF990B0CB}"/>
              </a:ext>
            </a:extLst>
          </p:cNvPr>
          <p:cNvSpPr txBox="1">
            <a:spLocks/>
          </p:cNvSpPr>
          <p:nvPr/>
        </p:nvSpPr>
        <p:spPr>
          <a:xfrm>
            <a:off x="1560307" y="-107957"/>
            <a:ext cx="8507318" cy="161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484" tIns="131484" rIns="131484" bIns="13148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+mj-lt"/>
              </a:rPr>
              <a:t>Mặt trời nhỏ</a:t>
            </a:r>
          </a:p>
        </p:txBody>
      </p:sp>
      <p:grpSp>
        <p:nvGrpSpPr>
          <p:cNvPr id="2690" name="Google Shape;2690;p44"/>
          <p:cNvGrpSpPr/>
          <p:nvPr/>
        </p:nvGrpSpPr>
        <p:grpSpPr>
          <a:xfrm>
            <a:off x="0" y="-330850"/>
            <a:ext cx="12081431" cy="551577"/>
            <a:chOff x="-1" y="-255132"/>
            <a:chExt cx="9083545" cy="414708"/>
          </a:xfrm>
        </p:grpSpPr>
        <p:sp>
          <p:nvSpPr>
            <p:cNvPr id="2691" name="Google Shape;2691;p44"/>
            <p:cNvSpPr/>
            <p:nvPr/>
          </p:nvSpPr>
          <p:spPr>
            <a:xfrm>
              <a:off x="6640200" y="-25513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92" name="Google Shape;2692;p44"/>
            <p:cNvSpPr/>
            <p:nvPr/>
          </p:nvSpPr>
          <p:spPr>
            <a:xfrm>
              <a:off x="-1" y="-215977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93" name="Google Shape;2693;p44"/>
            <p:cNvSpPr/>
            <p:nvPr/>
          </p:nvSpPr>
          <p:spPr>
            <a:xfrm>
              <a:off x="8154301" y="-15267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</p:grpSp>
      <p:sp>
        <p:nvSpPr>
          <p:cNvPr id="8" name="Google Shape;7902;p32">
            <a:extLst>
              <a:ext uri="{FF2B5EF4-FFF2-40B4-BE49-F238E27FC236}">
                <a16:creationId xmlns:a16="http://schemas.microsoft.com/office/drawing/2014/main" id="{7E00408A-8D92-6103-01CA-285C83E4EC31}"/>
              </a:ext>
            </a:extLst>
          </p:cNvPr>
          <p:cNvSpPr txBox="1">
            <a:spLocks/>
          </p:cNvSpPr>
          <p:nvPr/>
        </p:nvSpPr>
        <p:spPr>
          <a:xfrm>
            <a:off x="99864" y="-178797"/>
            <a:ext cx="12000578" cy="100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484" tIns="131484" rIns="131484" bIns="13148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3460" b="1">
                <a:solidFill>
                  <a:srgbClr val="FF0000"/>
                </a:solidFill>
                <a:latin typeface="+mj-lt"/>
              </a:rPr>
              <a:t>Em cần lưu ý những từ ngữ nào dễ nhầm lẫn khi viết?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B2082B-C180-B3BA-3993-5360343F507D}"/>
              </a:ext>
            </a:extLst>
          </p:cNvPr>
          <p:cNvCxnSpPr>
            <a:cxnSpLocks/>
          </p:cNvCxnSpPr>
          <p:nvPr/>
        </p:nvCxnSpPr>
        <p:spPr>
          <a:xfrm>
            <a:off x="2517380" y="1919755"/>
            <a:ext cx="14597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585810-D329-2634-A3E8-07F9C9FEABAF}"/>
              </a:ext>
            </a:extLst>
          </p:cNvPr>
          <p:cNvCxnSpPr>
            <a:cxnSpLocks/>
          </p:cNvCxnSpPr>
          <p:nvPr/>
        </p:nvCxnSpPr>
        <p:spPr>
          <a:xfrm>
            <a:off x="3440840" y="3582386"/>
            <a:ext cx="2060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038AB8-0D43-C75A-D18D-EAAE9D1917E0}"/>
              </a:ext>
            </a:extLst>
          </p:cNvPr>
          <p:cNvCxnSpPr/>
          <p:nvPr/>
        </p:nvCxnSpPr>
        <p:spPr>
          <a:xfrm>
            <a:off x="3863265" y="4684002"/>
            <a:ext cx="9952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B4D6E8-67A7-6552-D707-4017D978186B}"/>
              </a:ext>
            </a:extLst>
          </p:cNvPr>
          <p:cNvCxnSpPr>
            <a:cxnSpLocks/>
          </p:cNvCxnSpPr>
          <p:nvPr/>
        </p:nvCxnSpPr>
        <p:spPr>
          <a:xfrm>
            <a:off x="3153512" y="6373535"/>
            <a:ext cx="1235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300B40-E1F5-9264-D9F3-56991CD5C5A3}"/>
              </a:ext>
            </a:extLst>
          </p:cNvPr>
          <p:cNvCxnSpPr/>
          <p:nvPr/>
        </p:nvCxnSpPr>
        <p:spPr>
          <a:xfrm>
            <a:off x="9497414" y="2453139"/>
            <a:ext cx="822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207FAE-9DA9-5114-8C65-B9CBC2DFBDF4}"/>
              </a:ext>
            </a:extLst>
          </p:cNvPr>
          <p:cNvCxnSpPr/>
          <p:nvPr/>
        </p:nvCxnSpPr>
        <p:spPr>
          <a:xfrm>
            <a:off x="9410569" y="3032259"/>
            <a:ext cx="9047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10B7C1-266C-E1A3-BADD-9C898E29C177}"/>
              </a:ext>
            </a:extLst>
          </p:cNvPr>
          <p:cNvCxnSpPr/>
          <p:nvPr/>
        </p:nvCxnSpPr>
        <p:spPr>
          <a:xfrm>
            <a:off x="8852249" y="3582386"/>
            <a:ext cx="12042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7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B699EE-B664-0805-5D97-C6AC2AA9C92E}"/>
              </a:ext>
            </a:extLst>
          </p:cNvPr>
          <p:cNvSpPr txBox="1"/>
          <p:nvPr/>
        </p:nvSpPr>
        <p:spPr>
          <a:xfrm>
            <a:off x="1349907" y="1712017"/>
            <a:ext cx="5607775" cy="990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839">
                <a:solidFill>
                  <a:srgbClr val="0070C0"/>
                </a:solidFill>
              </a:rPr>
              <a:t>Nghe – viết</a:t>
            </a:r>
          </a:p>
        </p:txBody>
      </p:sp>
      <p:pic>
        <p:nvPicPr>
          <p:cNvPr id="5124" name="Picture 4" descr="Oxford Discover 1 - Final test | English - Quizizz">
            <a:extLst>
              <a:ext uri="{FF2B5EF4-FFF2-40B4-BE49-F238E27FC236}">
                <a16:creationId xmlns:a16="http://schemas.microsoft.com/office/drawing/2014/main" id="{76B93051-752E-E121-550A-B937B32D7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590" y="1805185"/>
            <a:ext cx="5485859" cy="53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42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5DC6BA-2F9E-B759-E264-69DA2818A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26" y="-164473"/>
            <a:ext cx="11456812" cy="9209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295D30-AEFD-F7CE-3549-4A46378C8A5B}"/>
              </a:ext>
            </a:extLst>
          </p:cNvPr>
          <p:cNvSpPr txBox="1"/>
          <p:nvPr/>
        </p:nvSpPr>
        <p:spPr>
          <a:xfrm>
            <a:off x="2255103" y="4422927"/>
            <a:ext cx="7983747" cy="72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Thắp lửa </a:t>
            </a:r>
            <a:r>
              <a:rPr lang="el-GR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Λ</a:t>
            </a:r>
            <a:r>
              <a:rPr lang="en-US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łn cây</a:t>
            </a:r>
            <a:endParaRPr lang="en-VN" sz="410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D7DE2-E23D-CC09-7149-6C6D22610D4B}"/>
              </a:ext>
            </a:extLst>
          </p:cNvPr>
          <p:cNvSpPr txBox="1"/>
          <p:nvPr/>
        </p:nvSpPr>
        <p:spPr>
          <a:xfrm>
            <a:off x="2255103" y="5232676"/>
            <a:ext cx="7983747" cy="72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Má đỏ hây hây</a:t>
            </a:r>
            <a:endParaRPr lang="en-VN" sz="4109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BE1656-FC72-3771-0109-657C86297AC2}"/>
              </a:ext>
            </a:extLst>
          </p:cNvPr>
          <p:cNvSpPr txBox="1"/>
          <p:nvPr/>
        </p:nvSpPr>
        <p:spPr>
          <a:xfrm>
            <a:off x="2255103" y="6086469"/>
            <a:ext cx="7983747" cy="72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vi-VN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Đung đưa Ǉr</a:t>
            </a:r>
            <a:r>
              <a:rPr lang="el-GR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vi-VN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 wắng</a:t>
            </a:r>
            <a:r>
              <a:rPr lang="en-US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.</a:t>
            </a:r>
            <a:endParaRPr lang="en-VN" sz="410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F1D43E-0AAF-4DC8-567C-E9125DB2B884}"/>
              </a:ext>
            </a:extLst>
          </p:cNvPr>
          <p:cNvSpPr txBox="1"/>
          <p:nvPr/>
        </p:nvSpPr>
        <p:spPr>
          <a:xfrm>
            <a:off x="2255102" y="3572313"/>
            <a:ext cx="7983747" cy="72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Chào jặt ǇrƟ </a:t>
            </a:r>
            <a:r>
              <a:rPr lang="el-GR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ỏ</a:t>
            </a:r>
            <a:endParaRPr lang="en-VN" sz="410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B323F8-DC76-48EE-B37C-9938F43E9794}"/>
              </a:ext>
            </a:extLst>
          </p:cNvPr>
          <p:cNvSpPr txBox="1"/>
          <p:nvPr/>
        </p:nvSpPr>
        <p:spPr>
          <a:xfrm>
            <a:off x="1438275" y="229109"/>
            <a:ext cx="11547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2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2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2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2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2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2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2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2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2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2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2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2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9ADDE-C0FE-9389-E1BB-53F8401FE180}"/>
              </a:ext>
            </a:extLst>
          </p:cNvPr>
          <p:cNvSpPr txBox="1"/>
          <p:nvPr/>
        </p:nvSpPr>
        <p:spPr>
          <a:xfrm>
            <a:off x="659306" y="1882448"/>
            <a:ext cx="3901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N</a:t>
            </a:r>
            <a:r>
              <a:rPr lang="el-GR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Ή; </a:t>
            </a:r>
            <a:r>
              <a:rPr lang="en-US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–</a:t>
            </a:r>
            <a:r>
              <a:rPr lang="el-GR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νμ</a:t>
            </a:r>
            <a:r>
              <a:rPr lang="en-US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Ğt:</a:t>
            </a:r>
            <a:endParaRPr lang="en-VN" sz="42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4CD4D-B1ED-0EDE-887A-E7584CA2863C}"/>
              </a:ext>
            </a:extLst>
          </p:cNvPr>
          <p:cNvSpPr txBox="1"/>
          <p:nvPr/>
        </p:nvSpPr>
        <p:spPr>
          <a:xfrm>
            <a:off x="3085368" y="1059996"/>
            <a:ext cx="30110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>
                <a:solidFill>
                  <a:srgbClr val="7030A0"/>
                </a:solidFill>
                <a:latin typeface="HP001 4 hàng" panose="020B0603050302020204" pitchFamily="34" charset="0"/>
              </a:rPr>
              <a:t>Chíζ Ǉả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DA1FC0-A214-D5C3-029D-AF4BD4F84AB7}"/>
              </a:ext>
            </a:extLst>
          </p:cNvPr>
          <p:cNvSpPr txBox="1"/>
          <p:nvPr/>
        </p:nvSpPr>
        <p:spPr>
          <a:xfrm>
            <a:off x="2609869" y="2729356"/>
            <a:ext cx="79837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Mặt ǇrƟ </a:t>
            </a:r>
            <a:r>
              <a:rPr lang="el-GR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ỏ</a:t>
            </a:r>
            <a:endParaRPr lang="en-VN" sz="42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74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5DC6BA-2F9E-B759-E264-69DA2818A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26" y="-164473"/>
            <a:ext cx="11456812" cy="92092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BC0ED8-4394-24E3-484E-324054AA11F9}"/>
              </a:ext>
            </a:extLst>
          </p:cNvPr>
          <p:cNvSpPr txBox="1"/>
          <p:nvPr/>
        </p:nvSpPr>
        <p:spPr>
          <a:xfrm>
            <a:off x="2277349" y="4415181"/>
            <a:ext cx="7983747" cy="72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vi-VN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Chào jặt ǇrƟ </a:t>
            </a:r>
            <a:r>
              <a:rPr lang="el-GR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vi-VN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ỏ</a:t>
            </a:r>
            <a:endParaRPr lang="en-VN" sz="410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2EDB56-3B23-1F32-4FAC-3E2FE03ABC1B}"/>
              </a:ext>
            </a:extLst>
          </p:cNvPr>
          <p:cNvSpPr txBox="1"/>
          <p:nvPr/>
        </p:nvSpPr>
        <p:spPr>
          <a:xfrm>
            <a:off x="2277349" y="5248951"/>
            <a:ext cx="7983747" cy="72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vi-VN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Thắp lửa </a:t>
            </a:r>
            <a:r>
              <a:rPr lang="el-GR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Λ</a:t>
            </a:r>
            <a:r>
              <a:rPr lang="vi-VN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łn cây</a:t>
            </a:r>
            <a:endParaRPr lang="en-VN" sz="410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89C0E-F4C3-6C5D-A51D-6AD43E87EEB2}"/>
              </a:ext>
            </a:extLst>
          </p:cNvPr>
          <p:cNvSpPr txBox="1"/>
          <p:nvPr/>
        </p:nvSpPr>
        <p:spPr>
          <a:xfrm>
            <a:off x="2277350" y="1056012"/>
            <a:ext cx="7983747" cy="72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Thắp lửa </a:t>
            </a:r>
            <a:r>
              <a:rPr lang="el-GR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Λ</a:t>
            </a:r>
            <a:r>
              <a:rPr lang="en-US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łn cây</a:t>
            </a:r>
            <a:endParaRPr lang="en-VN" sz="410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81B398-D52C-060C-02B2-7E0E7BDA252A}"/>
              </a:ext>
            </a:extLst>
          </p:cNvPr>
          <p:cNvSpPr txBox="1"/>
          <p:nvPr/>
        </p:nvSpPr>
        <p:spPr>
          <a:xfrm>
            <a:off x="2277350" y="1897845"/>
            <a:ext cx="7983747" cy="72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Má đỏ hây hây</a:t>
            </a:r>
            <a:endParaRPr lang="en-VN" sz="4109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EA3A22-7546-8D6C-8F8C-82B3C4BF9827}"/>
              </a:ext>
            </a:extLst>
          </p:cNvPr>
          <p:cNvSpPr txBox="1"/>
          <p:nvPr/>
        </p:nvSpPr>
        <p:spPr>
          <a:xfrm>
            <a:off x="2277350" y="2750836"/>
            <a:ext cx="7983747" cy="72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vi-VN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Đung đưa Ǉr</a:t>
            </a:r>
            <a:r>
              <a:rPr lang="el-GR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vi-VN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 wắng</a:t>
            </a:r>
            <a:r>
              <a:rPr lang="en-US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.</a:t>
            </a:r>
            <a:endParaRPr lang="en-VN" sz="410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B5848B-F17A-05E9-A171-B6B680D9630B}"/>
              </a:ext>
            </a:extLst>
          </p:cNvPr>
          <p:cNvSpPr txBox="1"/>
          <p:nvPr/>
        </p:nvSpPr>
        <p:spPr>
          <a:xfrm>
            <a:off x="2277349" y="237482"/>
            <a:ext cx="7983747" cy="72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Chào jặt ǇrƟ </a:t>
            </a:r>
            <a:r>
              <a:rPr lang="el-GR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ỏ</a:t>
            </a:r>
            <a:endParaRPr lang="en-VN" sz="410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D22CAC-B508-0291-65E0-91A06BC0D6FF}"/>
              </a:ext>
            </a:extLst>
          </p:cNvPr>
          <p:cNvSpPr txBox="1"/>
          <p:nvPr/>
        </p:nvSpPr>
        <p:spPr>
          <a:xfrm>
            <a:off x="2277349" y="6085884"/>
            <a:ext cx="7983747" cy="72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vi-VN" sz="410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Má đỏ hây hây</a:t>
            </a:r>
            <a:endParaRPr lang="en-VN" sz="410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31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7902;p32">
            <a:extLst>
              <a:ext uri="{FF2B5EF4-FFF2-40B4-BE49-F238E27FC236}">
                <a16:creationId xmlns:a16="http://schemas.microsoft.com/office/drawing/2014/main" id="{238FF73A-3885-DE3B-4418-8EFC4918EB33}"/>
              </a:ext>
            </a:extLst>
          </p:cNvPr>
          <p:cNvSpPr txBox="1">
            <a:spLocks/>
          </p:cNvSpPr>
          <p:nvPr/>
        </p:nvSpPr>
        <p:spPr>
          <a:xfrm>
            <a:off x="1015531" y="365441"/>
            <a:ext cx="10130776" cy="73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484" tIns="131484" rIns="131484" bIns="13148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600">
                <a:solidFill>
                  <a:srgbClr val="0070C0"/>
                </a:solidFill>
                <a:latin typeface="+mj-lt"/>
              </a:rPr>
              <a:t>2. Chọn </a:t>
            </a:r>
            <a:r>
              <a:rPr lang="en-US" sz="3600" i="1">
                <a:solidFill>
                  <a:srgbClr val="0070C0"/>
                </a:solidFill>
                <a:latin typeface="+mj-lt"/>
              </a:rPr>
              <a:t>ng </a:t>
            </a:r>
            <a:r>
              <a:rPr lang="en-US" sz="3600">
                <a:solidFill>
                  <a:srgbClr val="0070C0"/>
                </a:solidFill>
                <a:latin typeface="+mj-lt"/>
              </a:rPr>
              <a:t>hoặc </a:t>
            </a:r>
            <a:r>
              <a:rPr lang="en-US" sz="3600" i="1">
                <a:solidFill>
                  <a:srgbClr val="0070C0"/>
                </a:solidFill>
                <a:latin typeface="+mj-lt"/>
              </a:rPr>
              <a:t>ngh </a:t>
            </a:r>
            <a:r>
              <a:rPr lang="en-US" sz="3600">
                <a:solidFill>
                  <a:srgbClr val="0070C0"/>
                </a:solidFill>
                <a:latin typeface="+mj-lt"/>
              </a:rPr>
              <a:t>thay cho ô vuông.</a:t>
            </a:r>
            <a:endParaRPr lang="en-US" sz="48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Google Shape;7902;p32">
            <a:extLst>
              <a:ext uri="{FF2B5EF4-FFF2-40B4-BE49-F238E27FC236}">
                <a16:creationId xmlns:a16="http://schemas.microsoft.com/office/drawing/2014/main" id="{AAEF9E23-FA7E-46EE-B027-55CCD242DC4F}"/>
              </a:ext>
            </a:extLst>
          </p:cNvPr>
          <p:cNvSpPr txBox="1">
            <a:spLocks/>
          </p:cNvSpPr>
          <p:nvPr/>
        </p:nvSpPr>
        <p:spPr>
          <a:xfrm>
            <a:off x="2209591" y="5387340"/>
            <a:ext cx="8737081" cy="73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484" tIns="131484" rIns="131484" bIns="13148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+mj-lt"/>
              </a:rPr>
              <a:t>Vui sao đàn </a:t>
            </a:r>
            <a:r>
              <a:rPr lang="en-US" sz="4400">
                <a:solidFill>
                  <a:srgbClr val="FF0000"/>
                </a:solidFill>
                <a:latin typeface="+mj-lt"/>
              </a:rPr>
              <a:t>ngh</a:t>
            </a:r>
            <a:r>
              <a:rPr lang="en-US" sz="4400">
                <a:solidFill>
                  <a:srgbClr val="0070C0"/>
                </a:solidFill>
                <a:latin typeface="+mj-lt"/>
              </a:rPr>
              <a:t>é con</a:t>
            </a:r>
          </a:p>
          <a:p>
            <a:pPr algn="just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+mj-lt"/>
              </a:rPr>
              <a:t>Miệng chúng cười mủm mỉm</a:t>
            </a:r>
          </a:p>
          <a:p>
            <a:pPr algn="just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+mj-lt"/>
              </a:rPr>
              <a:t>Mắt chúng  </a:t>
            </a:r>
            <a:r>
              <a:rPr lang="en-US" sz="4400">
                <a:solidFill>
                  <a:srgbClr val="FF0000"/>
                </a:solidFill>
                <a:latin typeface="+mj-lt"/>
              </a:rPr>
              <a:t>ng</a:t>
            </a:r>
            <a:r>
              <a:rPr lang="en-US" sz="4400">
                <a:solidFill>
                  <a:srgbClr val="0070C0"/>
                </a:solidFill>
                <a:latin typeface="+mj-lt"/>
              </a:rPr>
              <a:t>ơ  </a:t>
            </a:r>
            <a:r>
              <a:rPr lang="en-US" sz="4400">
                <a:solidFill>
                  <a:srgbClr val="FF0000"/>
                </a:solidFill>
                <a:latin typeface="+mj-lt"/>
              </a:rPr>
              <a:t>ng</a:t>
            </a:r>
            <a:r>
              <a:rPr lang="en-US" sz="4400">
                <a:solidFill>
                  <a:srgbClr val="0070C0"/>
                </a:solidFill>
                <a:latin typeface="+mj-lt"/>
              </a:rPr>
              <a:t>ác nhìn</a:t>
            </a:r>
          </a:p>
          <a:p>
            <a:pPr algn="just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+mj-lt"/>
              </a:rPr>
              <a:t>Nhìn tay  </a:t>
            </a:r>
            <a:r>
              <a:rPr lang="en-US" sz="4400">
                <a:solidFill>
                  <a:srgbClr val="FF0000"/>
                </a:solidFill>
                <a:latin typeface="+mj-lt"/>
              </a:rPr>
              <a:t>ng</a:t>
            </a:r>
            <a:r>
              <a:rPr lang="en-US" sz="4400">
                <a:solidFill>
                  <a:srgbClr val="0070C0"/>
                </a:solidFill>
                <a:latin typeface="+mj-lt"/>
              </a:rPr>
              <a:t>ười giơ đếm.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70C0"/>
                </a:solidFill>
                <a:latin typeface="+mj-lt"/>
              </a:rPr>
              <a:t>                                        (Theo Huy Cận)</a:t>
            </a:r>
            <a:endParaRPr lang="en-US" sz="48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735E18-331E-7D39-EAA4-DFE50586A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161" y="3252416"/>
            <a:ext cx="783514" cy="1168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DEA8BD-ECC6-2BBB-55D4-20C4B48A1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405" y="3151825"/>
            <a:ext cx="888405" cy="1222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C38A58-1446-E096-365E-CE31DF1B3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297" y="4374784"/>
            <a:ext cx="783514" cy="8976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7605F9-DA87-AD1C-585B-B2DE612190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1173" y="1241397"/>
            <a:ext cx="1105003" cy="99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1079;p51">
            <a:extLst>
              <a:ext uri="{FF2B5EF4-FFF2-40B4-BE49-F238E27FC236}">
                <a16:creationId xmlns:a16="http://schemas.microsoft.com/office/drawing/2014/main" id="{666F114D-03D7-19E5-5D01-E402B7583980}"/>
              </a:ext>
            </a:extLst>
          </p:cNvPr>
          <p:cNvCxnSpPr>
            <a:cxnSpLocks/>
          </p:cNvCxnSpPr>
          <p:nvPr/>
        </p:nvCxnSpPr>
        <p:spPr>
          <a:xfrm flipH="1">
            <a:off x="952918" y="1612334"/>
            <a:ext cx="1016495" cy="1154559"/>
          </a:xfrm>
          <a:prstGeom prst="curved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1082;p51">
            <a:extLst>
              <a:ext uri="{FF2B5EF4-FFF2-40B4-BE49-F238E27FC236}">
                <a16:creationId xmlns:a16="http://schemas.microsoft.com/office/drawing/2014/main" id="{D8478F1D-37B0-E068-A6F8-422B1F2775A1}"/>
              </a:ext>
            </a:extLst>
          </p:cNvPr>
          <p:cNvCxnSpPr>
            <a:cxnSpLocks/>
          </p:cNvCxnSpPr>
          <p:nvPr/>
        </p:nvCxnSpPr>
        <p:spPr>
          <a:xfrm rot="-5400000" flipH="1">
            <a:off x="923393" y="4002785"/>
            <a:ext cx="948757" cy="1016495"/>
          </a:xfrm>
          <a:prstGeom prst="curved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1084;p51">
            <a:extLst>
              <a:ext uri="{FF2B5EF4-FFF2-40B4-BE49-F238E27FC236}">
                <a16:creationId xmlns:a16="http://schemas.microsoft.com/office/drawing/2014/main" id="{F78ADF36-1FEE-C5A3-3FB9-F6B7C5D4C6EB}"/>
              </a:ext>
            </a:extLst>
          </p:cNvPr>
          <p:cNvCxnSpPr>
            <a:cxnSpLocks/>
          </p:cNvCxnSpPr>
          <p:nvPr/>
        </p:nvCxnSpPr>
        <p:spPr>
          <a:xfrm rot="10800000">
            <a:off x="1581971" y="3380117"/>
            <a:ext cx="387441" cy="6472"/>
          </a:xfrm>
          <a:prstGeom prst="curvedConnector3">
            <a:avLst>
              <a:gd name="adj1" fmla="val 49972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1086;p51">
            <a:extLst>
              <a:ext uri="{FF2B5EF4-FFF2-40B4-BE49-F238E27FC236}">
                <a16:creationId xmlns:a16="http://schemas.microsoft.com/office/drawing/2014/main" id="{07920496-B158-9C4B-6A5B-FC8DEC8F6AE0}"/>
              </a:ext>
            </a:extLst>
          </p:cNvPr>
          <p:cNvCxnSpPr>
            <a:cxnSpLocks/>
          </p:cNvCxnSpPr>
          <p:nvPr/>
        </p:nvCxnSpPr>
        <p:spPr>
          <a:xfrm rot="10800000" flipH="1">
            <a:off x="3277998" y="1339658"/>
            <a:ext cx="597125" cy="272676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088;p51">
            <a:extLst>
              <a:ext uri="{FF2B5EF4-FFF2-40B4-BE49-F238E27FC236}">
                <a16:creationId xmlns:a16="http://schemas.microsoft.com/office/drawing/2014/main" id="{30116EFA-7CB6-65A4-B1C7-EE9E05C0DA8C}"/>
              </a:ext>
            </a:extLst>
          </p:cNvPr>
          <p:cNvCxnSpPr>
            <a:cxnSpLocks/>
          </p:cNvCxnSpPr>
          <p:nvPr/>
        </p:nvCxnSpPr>
        <p:spPr>
          <a:xfrm>
            <a:off x="3277998" y="1612334"/>
            <a:ext cx="597125" cy="475025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1090;p51">
            <a:extLst>
              <a:ext uri="{FF2B5EF4-FFF2-40B4-BE49-F238E27FC236}">
                <a16:creationId xmlns:a16="http://schemas.microsoft.com/office/drawing/2014/main" id="{52662A3A-4642-2A4F-6104-71C9246E7709}"/>
              </a:ext>
            </a:extLst>
          </p:cNvPr>
          <p:cNvCxnSpPr>
            <a:cxnSpLocks/>
          </p:cNvCxnSpPr>
          <p:nvPr/>
        </p:nvCxnSpPr>
        <p:spPr>
          <a:xfrm rot="10800000" flipH="1">
            <a:off x="3277998" y="3006051"/>
            <a:ext cx="597125" cy="380538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092;p51">
            <a:extLst>
              <a:ext uri="{FF2B5EF4-FFF2-40B4-BE49-F238E27FC236}">
                <a16:creationId xmlns:a16="http://schemas.microsoft.com/office/drawing/2014/main" id="{5F9CC551-88F7-F6B9-DBF2-F4EDB48DFCF7}"/>
              </a:ext>
            </a:extLst>
          </p:cNvPr>
          <p:cNvCxnSpPr>
            <a:cxnSpLocks/>
          </p:cNvCxnSpPr>
          <p:nvPr/>
        </p:nvCxnSpPr>
        <p:spPr>
          <a:xfrm>
            <a:off x="3277998" y="3386588"/>
            <a:ext cx="563746" cy="404939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094;p51">
            <a:extLst>
              <a:ext uri="{FF2B5EF4-FFF2-40B4-BE49-F238E27FC236}">
                <a16:creationId xmlns:a16="http://schemas.microsoft.com/office/drawing/2014/main" id="{439C18A1-1FF5-C2B4-1DBC-E5AA370BEA38}"/>
              </a:ext>
            </a:extLst>
          </p:cNvPr>
          <p:cNvCxnSpPr>
            <a:cxnSpLocks/>
          </p:cNvCxnSpPr>
          <p:nvPr/>
        </p:nvCxnSpPr>
        <p:spPr>
          <a:xfrm rot="10800000" flipH="1">
            <a:off x="3306607" y="4695849"/>
            <a:ext cx="597125" cy="272676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096;p51">
            <a:extLst>
              <a:ext uri="{FF2B5EF4-FFF2-40B4-BE49-F238E27FC236}">
                <a16:creationId xmlns:a16="http://schemas.microsoft.com/office/drawing/2014/main" id="{224F9696-E157-52F1-811B-429689DF40C7}"/>
              </a:ext>
            </a:extLst>
          </p:cNvPr>
          <p:cNvCxnSpPr>
            <a:cxnSpLocks/>
          </p:cNvCxnSpPr>
          <p:nvPr/>
        </p:nvCxnSpPr>
        <p:spPr>
          <a:xfrm>
            <a:off x="3306607" y="4968525"/>
            <a:ext cx="597125" cy="549817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098;p51">
            <a:extLst>
              <a:ext uri="{FF2B5EF4-FFF2-40B4-BE49-F238E27FC236}">
                <a16:creationId xmlns:a16="http://schemas.microsoft.com/office/drawing/2014/main" id="{D95C4060-7725-350F-CE6E-344E1FCF7C0E}"/>
              </a:ext>
            </a:extLst>
          </p:cNvPr>
          <p:cNvSpPr/>
          <p:nvPr/>
        </p:nvSpPr>
        <p:spPr>
          <a:xfrm rot="10800000">
            <a:off x="1866745" y="3076251"/>
            <a:ext cx="1473049" cy="696324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rgbClr val="FCD575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Google Shape;1099;p51">
            <a:extLst>
              <a:ext uri="{FF2B5EF4-FFF2-40B4-BE49-F238E27FC236}">
                <a16:creationId xmlns:a16="http://schemas.microsoft.com/office/drawing/2014/main" id="{5A59FEA4-288A-A099-7F40-EA9374F26AA8}"/>
              </a:ext>
            </a:extLst>
          </p:cNvPr>
          <p:cNvSpPr/>
          <p:nvPr/>
        </p:nvSpPr>
        <p:spPr>
          <a:xfrm rot="10800000">
            <a:off x="1895354" y="4642493"/>
            <a:ext cx="1473049" cy="696324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rgbClr val="FF9999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Google Shape;1100;p51">
            <a:extLst>
              <a:ext uri="{FF2B5EF4-FFF2-40B4-BE49-F238E27FC236}">
                <a16:creationId xmlns:a16="http://schemas.microsoft.com/office/drawing/2014/main" id="{9F071C33-0493-CBDD-CFC8-914DCF5269FC}"/>
              </a:ext>
            </a:extLst>
          </p:cNvPr>
          <p:cNvSpPr/>
          <p:nvPr/>
        </p:nvSpPr>
        <p:spPr>
          <a:xfrm rot="10800000">
            <a:off x="1826693" y="1339766"/>
            <a:ext cx="1473049" cy="696324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rgbClr val="E7F3ED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Google Shape;1123;p51">
            <a:extLst>
              <a:ext uri="{FF2B5EF4-FFF2-40B4-BE49-F238E27FC236}">
                <a16:creationId xmlns:a16="http://schemas.microsoft.com/office/drawing/2014/main" id="{B65E1EEB-6967-0805-330D-4AD1053815CD}"/>
              </a:ext>
            </a:extLst>
          </p:cNvPr>
          <p:cNvSpPr/>
          <p:nvPr/>
        </p:nvSpPr>
        <p:spPr>
          <a:xfrm>
            <a:off x="3732863" y="1556254"/>
            <a:ext cx="6813690" cy="898556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Google Shape;1124;p51">
            <a:extLst>
              <a:ext uri="{FF2B5EF4-FFF2-40B4-BE49-F238E27FC236}">
                <a16:creationId xmlns:a16="http://schemas.microsoft.com/office/drawing/2014/main" id="{D254F429-D30C-9101-ACD7-8D7A88ED00A6}"/>
              </a:ext>
            </a:extLst>
          </p:cNvPr>
          <p:cNvSpPr/>
          <p:nvPr/>
        </p:nvSpPr>
        <p:spPr>
          <a:xfrm>
            <a:off x="3875124" y="600468"/>
            <a:ext cx="5769548" cy="924315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Google Shape;1125;p51">
            <a:extLst>
              <a:ext uri="{FF2B5EF4-FFF2-40B4-BE49-F238E27FC236}">
                <a16:creationId xmlns:a16="http://schemas.microsoft.com/office/drawing/2014/main" id="{E740435E-552F-99E6-E6CA-EF92FA9509CB}"/>
              </a:ext>
            </a:extLst>
          </p:cNvPr>
          <p:cNvSpPr/>
          <p:nvPr/>
        </p:nvSpPr>
        <p:spPr>
          <a:xfrm>
            <a:off x="3688400" y="3328823"/>
            <a:ext cx="6491617" cy="696324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1" name="Google Shape;1126;p51">
            <a:extLst>
              <a:ext uri="{FF2B5EF4-FFF2-40B4-BE49-F238E27FC236}">
                <a16:creationId xmlns:a16="http://schemas.microsoft.com/office/drawing/2014/main" id="{E8615389-2DB2-31C3-CE73-D3751F95B3AE}"/>
              </a:ext>
            </a:extLst>
          </p:cNvPr>
          <p:cNvSpPr/>
          <p:nvPr/>
        </p:nvSpPr>
        <p:spPr>
          <a:xfrm>
            <a:off x="3688400" y="2511120"/>
            <a:ext cx="6491617" cy="696324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Google Shape;1127;p51">
            <a:extLst>
              <a:ext uri="{FF2B5EF4-FFF2-40B4-BE49-F238E27FC236}">
                <a16:creationId xmlns:a16="http://schemas.microsoft.com/office/drawing/2014/main" id="{290357BA-630B-D30C-420E-64EEDBD3B501}"/>
              </a:ext>
            </a:extLst>
          </p:cNvPr>
          <p:cNvSpPr/>
          <p:nvPr/>
        </p:nvSpPr>
        <p:spPr>
          <a:xfrm>
            <a:off x="3605169" y="5109780"/>
            <a:ext cx="6434417" cy="898555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rgbClr val="FF9999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3" name="Google Shape;1128;p51">
            <a:extLst>
              <a:ext uri="{FF2B5EF4-FFF2-40B4-BE49-F238E27FC236}">
                <a16:creationId xmlns:a16="http://schemas.microsoft.com/office/drawing/2014/main" id="{FB30A90A-8076-C40B-8B85-F50372DC5652}"/>
              </a:ext>
            </a:extLst>
          </p:cNvPr>
          <p:cNvSpPr/>
          <p:nvPr/>
        </p:nvSpPr>
        <p:spPr>
          <a:xfrm>
            <a:off x="3727867" y="4194262"/>
            <a:ext cx="6714485" cy="826167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rgbClr val="FF9999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4" name="Google Shape;1131;p51">
            <a:extLst>
              <a:ext uri="{FF2B5EF4-FFF2-40B4-BE49-F238E27FC236}">
                <a16:creationId xmlns:a16="http://schemas.microsoft.com/office/drawing/2014/main" id="{3A503A9E-1212-B248-FD17-E6290A54E74E}"/>
              </a:ext>
            </a:extLst>
          </p:cNvPr>
          <p:cNvSpPr/>
          <p:nvPr/>
        </p:nvSpPr>
        <p:spPr>
          <a:xfrm rot="5400516">
            <a:off x="179558" y="2485244"/>
            <a:ext cx="1516320" cy="1662264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647D74-93AE-4E77-0859-D18CAF0B7502}"/>
              </a:ext>
            </a:extLst>
          </p:cNvPr>
          <p:cNvSpPr txBox="1"/>
          <p:nvPr/>
        </p:nvSpPr>
        <p:spPr>
          <a:xfrm>
            <a:off x="220052" y="2778225"/>
            <a:ext cx="2006451" cy="990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839">
                <a:solidFill>
                  <a:schemeClr val="tx1"/>
                </a:solidFill>
              </a:rPr>
              <a:t>ngh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352CB2-0CAA-947C-C5EA-4572B5616933}"/>
              </a:ext>
            </a:extLst>
          </p:cNvPr>
          <p:cNvSpPr txBox="1"/>
          <p:nvPr/>
        </p:nvSpPr>
        <p:spPr>
          <a:xfrm>
            <a:off x="2281557" y="1257523"/>
            <a:ext cx="996440" cy="89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19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09B82-DB14-1EBB-CD0F-E884D318ED3E}"/>
              </a:ext>
            </a:extLst>
          </p:cNvPr>
          <p:cNvSpPr txBox="1"/>
          <p:nvPr/>
        </p:nvSpPr>
        <p:spPr>
          <a:xfrm>
            <a:off x="2407358" y="2928190"/>
            <a:ext cx="996440" cy="89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19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2EEAB4-C725-416F-CE4A-C4A36D3FE242}"/>
              </a:ext>
            </a:extLst>
          </p:cNvPr>
          <p:cNvSpPr txBox="1"/>
          <p:nvPr/>
        </p:nvSpPr>
        <p:spPr>
          <a:xfrm>
            <a:off x="2371963" y="4516461"/>
            <a:ext cx="996440" cy="89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190">
                <a:solidFill>
                  <a:schemeClr val="tx1"/>
                </a:solidFill>
              </a:rPr>
              <a:t>ê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53E3E7-B62C-2855-3582-B3C5F70C7AF4}"/>
              </a:ext>
            </a:extLst>
          </p:cNvPr>
          <p:cNvSpPr txBox="1"/>
          <p:nvPr/>
        </p:nvSpPr>
        <p:spPr>
          <a:xfrm>
            <a:off x="4767205" y="759598"/>
            <a:ext cx="5675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nghĩ, nghỉ, nghi,…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36A965-0915-A1E6-DDC3-62BE4089717B}"/>
              </a:ext>
            </a:extLst>
          </p:cNvPr>
          <p:cNvSpPr txBox="1"/>
          <p:nvPr/>
        </p:nvSpPr>
        <p:spPr>
          <a:xfrm>
            <a:off x="4541179" y="1757230"/>
            <a:ext cx="6269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nghiêm, nghiêng, nghĩa,…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908E09-E8D5-CE74-78A1-E63A65F914C9}"/>
              </a:ext>
            </a:extLst>
          </p:cNvPr>
          <p:cNvSpPr txBox="1"/>
          <p:nvPr/>
        </p:nvSpPr>
        <p:spPr>
          <a:xfrm>
            <a:off x="4825509" y="2596662"/>
            <a:ext cx="5675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nghe, nghé,…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348351-D6DB-EA7D-411E-8559B3F00F7E}"/>
              </a:ext>
            </a:extLst>
          </p:cNvPr>
          <p:cNvSpPr txBox="1"/>
          <p:nvPr/>
        </p:nvSpPr>
        <p:spPr>
          <a:xfrm>
            <a:off x="4679764" y="3358169"/>
            <a:ext cx="737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nghẹn, nghén, nghèo,…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246959-82A8-EC5C-518D-73191775795C}"/>
              </a:ext>
            </a:extLst>
          </p:cNvPr>
          <p:cNvSpPr txBox="1"/>
          <p:nvPr/>
        </p:nvSpPr>
        <p:spPr>
          <a:xfrm>
            <a:off x="5006015" y="4299689"/>
            <a:ext cx="5675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nghệ, nghề,…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F03476-A381-9679-9FF4-8B3F5C8C41E5}"/>
              </a:ext>
            </a:extLst>
          </p:cNvPr>
          <p:cNvSpPr txBox="1"/>
          <p:nvPr/>
        </p:nvSpPr>
        <p:spPr>
          <a:xfrm>
            <a:off x="4641099" y="5301746"/>
            <a:ext cx="5675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nghển, nghênh,…</a:t>
            </a:r>
          </a:p>
        </p:txBody>
      </p:sp>
    </p:spTree>
    <p:extLst>
      <p:ext uri="{BB962C8B-B14F-4D97-AF65-F5344CB8AC3E}">
        <p14:creationId xmlns:p14="http://schemas.microsoft.com/office/powerpoint/2010/main" val="109731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3" grpId="0"/>
      <p:bldP spid="34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1079;p51">
            <a:extLst>
              <a:ext uri="{FF2B5EF4-FFF2-40B4-BE49-F238E27FC236}">
                <a16:creationId xmlns:a16="http://schemas.microsoft.com/office/drawing/2014/main" id="{666F114D-03D7-19E5-5D01-E402B7583980}"/>
              </a:ext>
            </a:extLst>
          </p:cNvPr>
          <p:cNvCxnSpPr>
            <a:cxnSpLocks/>
          </p:cNvCxnSpPr>
          <p:nvPr/>
        </p:nvCxnSpPr>
        <p:spPr>
          <a:xfrm flipH="1">
            <a:off x="952918" y="1612334"/>
            <a:ext cx="1016495" cy="1154559"/>
          </a:xfrm>
          <a:prstGeom prst="curved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1082;p51">
            <a:extLst>
              <a:ext uri="{FF2B5EF4-FFF2-40B4-BE49-F238E27FC236}">
                <a16:creationId xmlns:a16="http://schemas.microsoft.com/office/drawing/2014/main" id="{D8478F1D-37B0-E068-A6F8-422B1F2775A1}"/>
              </a:ext>
            </a:extLst>
          </p:cNvPr>
          <p:cNvCxnSpPr>
            <a:cxnSpLocks/>
          </p:cNvCxnSpPr>
          <p:nvPr/>
        </p:nvCxnSpPr>
        <p:spPr>
          <a:xfrm rot="-5400000" flipH="1">
            <a:off x="923393" y="4002785"/>
            <a:ext cx="948757" cy="1016495"/>
          </a:xfrm>
          <a:prstGeom prst="curved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1084;p51">
            <a:extLst>
              <a:ext uri="{FF2B5EF4-FFF2-40B4-BE49-F238E27FC236}">
                <a16:creationId xmlns:a16="http://schemas.microsoft.com/office/drawing/2014/main" id="{F78ADF36-1FEE-C5A3-3FB9-F6B7C5D4C6EB}"/>
              </a:ext>
            </a:extLst>
          </p:cNvPr>
          <p:cNvCxnSpPr>
            <a:cxnSpLocks/>
          </p:cNvCxnSpPr>
          <p:nvPr/>
        </p:nvCxnSpPr>
        <p:spPr>
          <a:xfrm rot="10800000">
            <a:off x="1581971" y="3380117"/>
            <a:ext cx="387441" cy="6472"/>
          </a:xfrm>
          <a:prstGeom prst="curvedConnector3">
            <a:avLst>
              <a:gd name="adj1" fmla="val 49972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1086;p51">
            <a:extLst>
              <a:ext uri="{FF2B5EF4-FFF2-40B4-BE49-F238E27FC236}">
                <a16:creationId xmlns:a16="http://schemas.microsoft.com/office/drawing/2014/main" id="{07920496-B158-9C4B-6A5B-FC8DEC8F6AE0}"/>
              </a:ext>
            </a:extLst>
          </p:cNvPr>
          <p:cNvCxnSpPr>
            <a:cxnSpLocks/>
          </p:cNvCxnSpPr>
          <p:nvPr/>
        </p:nvCxnSpPr>
        <p:spPr>
          <a:xfrm rot="10800000" flipH="1">
            <a:off x="3277998" y="1339658"/>
            <a:ext cx="597125" cy="272676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088;p51">
            <a:extLst>
              <a:ext uri="{FF2B5EF4-FFF2-40B4-BE49-F238E27FC236}">
                <a16:creationId xmlns:a16="http://schemas.microsoft.com/office/drawing/2014/main" id="{30116EFA-7CB6-65A4-B1C7-EE9E05C0DA8C}"/>
              </a:ext>
            </a:extLst>
          </p:cNvPr>
          <p:cNvCxnSpPr>
            <a:cxnSpLocks/>
          </p:cNvCxnSpPr>
          <p:nvPr/>
        </p:nvCxnSpPr>
        <p:spPr>
          <a:xfrm>
            <a:off x="3277998" y="1612334"/>
            <a:ext cx="597125" cy="475025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1090;p51">
            <a:extLst>
              <a:ext uri="{FF2B5EF4-FFF2-40B4-BE49-F238E27FC236}">
                <a16:creationId xmlns:a16="http://schemas.microsoft.com/office/drawing/2014/main" id="{52662A3A-4642-2A4F-6104-71C9246E7709}"/>
              </a:ext>
            </a:extLst>
          </p:cNvPr>
          <p:cNvCxnSpPr>
            <a:cxnSpLocks/>
          </p:cNvCxnSpPr>
          <p:nvPr/>
        </p:nvCxnSpPr>
        <p:spPr>
          <a:xfrm rot="10800000" flipH="1">
            <a:off x="3277998" y="3006051"/>
            <a:ext cx="597125" cy="380538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092;p51">
            <a:extLst>
              <a:ext uri="{FF2B5EF4-FFF2-40B4-BE49-F238E27FC236}">
                <a16:creationId xmlns:a16="http://schemas.microsoft.com/office/drawing/2014/main" id="{5F9CC551-88F7-F6B9-DBF2-F4EDB48DFCF7}"/>
              </a:ext>
            </a:extLst>
          </p:cNvPr>
          <p:cNvCxnSpPr>
            <a:cxnSpLocks/>
          </p:cNvCxnSpPr>
          <p:nvPr/>
        </p:nvCxnSpPr>
        <p:spPr>
          <a:xfrm>
            <a:off x="3277998" y="3386588"/>
            <a:ext cx="597125" cy="367164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094;p51">
            <a:extLst>
              <a:ext uri="{FF2B5EF4-FFF2-40B4-BE49-F238E27FC236}">
                <a16:creationId xmlns:a16="http://schemas.microsoft.com/office/drawing/2014/main" id="{439C18A1-1FF5-C2B4-1DBC-E5AA370BEA38}"/>
              </a:ext>
            </a:extLst>
          </p:cNvPr>
          <p:cNvCxnSpPr>
            <a:cxnSpLocks/>
          </p:cNvCxnSpPr>
          <p:nvPr/>
        </p:nvCxnSpPr>
        <p:spPr>
          <a:xfrm rot="10800000" flipH="1">
            <a:off x="3306607" y="4695849"/>
            <a:ext cx="597125" cy="272676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096;p51">
            <a:extLst>
              <a:ext uri="{FF2B5EF4-FFF2-40B4-BE49-F238E27FC236}">
                <a16:creationId xmlns:a16="http://schemas.microsoft.com/office/drawing/2014/main" id="{224F9696-E157-52F1-811B-429689DF40C7}"/>
              </a:ext>
            </a:extLst>
          </p:cNvPr>
          <p:cNvCxnSpPr>
            <a:cxnSpLocks/>
          </p:cNvCxnSpPr>
          <p:nvPr/>
        </p:nvCxnSpPr>
        <p:spPr>
          <a:xfrm>
            <a:off x="3306607" y="4968525"/>
            <a:ext cx="597125" cy="475025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098;p51">
            <a:extLst>
              <a:ext uri="{FF2B5EF4-FFF2-40B4-BE49-F238E27FC236}">
                <a16:creationId xmlns:a16="http://schemas.microsoft.com/office/drawing/2014/main" id="{D95C4060-7725-350F-CE6E-344E1FCF7C0E}"/>
              </a:ext>
            </a:extLst>
          </p:cNvPr>
          <p:cNvSpPr/>
          <p:nvPr/>
        </p:nvSpPr>
        <p:spPr>
          <a:xfrm rot="10800000">
            <a:off x="1866745" y="3076251"/>
            <a:ext cx="1473049" cy="696324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rgbClr val="FCD575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Google Shape;1099;p51">
            <a:extLst>
              <a:ext uri="{FF2B5EF4-FFF2-40B4-BE49-F238E27FC236}">
                <a16:creationId xmlns:a16="http://schemas.microsoft.com/office/drawing/2014/main" id="{5A59FEA4-288A-A099-7F40-EA9374F26AA8}"/>
              </a:ext>
            </a:extLst>
          </p:cNvPr>
          <p:cNvSpPr/>
          <p:nvPr/>
        </p:nvSpPr>
        <p:spPr>
          <a:xfrm rot="10800000">
            <a:off x="1895354" y="4642493"/>
            <a:ext cx="1473049" cy="696324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rgbClr val="FF9999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Google Shape;1100;p51">
            <a:extLst>
              <a:ext uri="{FF2B5EF4-FFF2-40B4-BE49-F238E27FC236}">
                <a16:creationId xmlns:a16="http://schemas.microsoft.com/office/drawing/2014/main" id="{9F071C33-0493-CBDD-CFC8-914DCF5269FC}"/>
              </a:ext>
            </a:extLst>
          </p:cNvPr>
          <p:cNvSpPr/>
          <p:nvPr/>
        </p:nvSpPr>
        <p:spPr>
          <a:xfrm rot="10800000">
            <a:off x="1826693" y="1339766"/>
            <a:ext cx="1473049" cy="696324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rgbClr val="E7F3ED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Google Shape;1123;p51">
            <a:extLst>
              <a:ext uri="{FF2B5EF4-FFF2-40B4-BE49-F238E27FC236}">
                <a16:creationId xmlns:a16="http://schemas.microsoft.com/office/drawing/2014/main" id="{B65E1EEB-6967-0805-330D-4AD1053815CD}"/>
              </a:ext>
            </a:extLst>
          </p:cNvPr>
          <p:cNvSpPr/>
          <p:nvPr/>
        </p:nvSpPr>
        <p:spPr>
          <a:xfrm>
            <a:off x="3732863" y="1556254"/>
            <a:ext cx="6813690" cy="898556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Google Shape;1124;p51">
            <a:extLst>
              <a:ext uri="{FF2B5EF4-FFF2-40B4-BE49-F238E27FC236}">
                <a16:creationId xmlns:a16="http://schemas.microsoft.com/office/drawing/2014/main" id="{D254F429-D30C-9101-ACD7-8D7A88ED00A6}"/>
              </a:ext>
            </a:extLst>
          </p:cNvPr>
          <p:cNvSpPr/>
          <p:nvPr/>
        </p:nvSpPr>
        <p:spPr>
          <a:xfrm>
            <a:off x="3875124" y="600468"/>
            <a:ext cx="5769548" cy="924315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Google Shape;1125;p51">
            <a:extLst>
              <a:ext uri="{FF2B5EF4-FFF2-40B4-BE49-F238E27FC236}">
                <a16:creationId xmlns:a16="http://schemas.microsoft.com/office/drawing/2014/main" id="{E740435E-552F-99E6-E6CA-EF92FA9509CB}"/>
              </a:ext>
            </a:extLst>
          </p:cNvPr>
          <p:cNvSpPr/>
          <p:nvPr/>
        </p:nvSpPr>
        <p:spPr>
          <a:xfrm>
            <a:off x="3803459" y="3405541"/>
            <a:ext cx="6491617" cy="696324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1" name="Google Shape;1126;p51">
            <a:extLst>
              <a:ext uri="{FF2B5EF4-FFF2-40B4-BE49-F238E27FC236}">
                <a16:creationId xmlns:a16="http://schemas.microsoft.com/office/drawing/2014/main" id="{E8615389-2DB2-31C3-CE73-D3751F95B3AE}"/>
              </a:ext>
            </a:extLst>
          </p:cNvPr>
          <p:cNvSpPr/>
          <p:nvPr/>
        </p:nvSpPr>
        <p:spPr>
          <a:xfrm>
            <a:off x="3803477" y="2616821"/>
            <a:ext cx="6491617" cy="696324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Google Shape;1127;p51">
            <a:extLst>
              <a:ext uri="{FF2B5EF4-FFF2-40B4-BE49-F238E27FC236}">
                <a16:creationId xmlns:a16="http://schemas.microsoft.com/office/drawing/2014/main" id="{290357BA-630B-D30C-420E-64EEDBD3B501}"/>
              </a:ext>
            </a:extLst>
          </p:cNvPr>
          <p:cNvSpPr/>
          <p:nvPr/>
        </p:nvSpPr>
        <p:spPr>
          <a:xfrm>
            <a:off x="3605169" y="5140260"/>
            <a:ext cx="6434417" cy="898555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rgbClr val="FF9999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3" name="Google Shape;1128;p51">
            <a:extLst>
              <a:ext uri="{FF2B5EF4-FFF2-40B4-BE49-F238E27FC236}">
                <a16:creationId xmlns:a16="http://schemas.microsoft.com/office/drawing/2014/main" id="{FB30A90A-8076-C40B-8B85-F50372DC5652}"/>
              </a:ext>
            </a:extLst>
          </p:cNvPr>
          <p:cNvSpPr/>
          <p:nvPr/>
        </p:nvSpPr>
        <p:spPr>
          <a:xfrm>
            <a:off x="3727867" y="4194262"/>
            <a:ext cx="6714485" cy="826167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rgbClr val="FF9999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4" name="Google Shape;1131;p51">
            <a:extLst>
              <a:ext uri="{FF2B5EF4-FFF2-40B4-BE49-F238E27FC236}">
                <a16:creationId xmlns:a16="http://schemas.microsoft.com/office/drawing/2014/main" id="{3A503A9E-1212-B248-FD17-E6290A54E74E}"/>
              </a:ext>
            </a:extLst>
          </p:cNvPr>
          <p:cNvSpPr/>
          <p:nvPr/>
        </p:nvSpPr>
        <p:spPr>
          <a:xfrm rot="5400516">
            <a:off x="179558" y="2485244"/>
            <a:ext cx="1516320" cy="1662264"/>
          </a:xfrm>
          <a:custGeom>
            <a:avLst/>
            <a:gdLst/>
            <a:ahLst/>
            <a:cxnLst/>
            <a:rect l="l" t="t" r="r" b="b"/>
            <a:pathLst>
              <a:path w="63343" h="19367" extrusionOk="0">
                <a:moveTo>
                  <a:pt x="12840" y="2677"/>
                </a:moveTo>
                <a:cubicBezTo>
                  <a:pt x="22435" y="-112"/>
                  <a:pt x="50657" y="-766"/>
                  <a:pt x="58350" y="922"/>
                </a:cubicBezTo>
                <a:cubicBezTo>
                  <a:pt x="66043" y="2610"/>
                  <a:pt x="63697" y="9875"/>
                  <a:pt x="59000" y="12803"/>
                </a:cubicBezTo>
                <a:cubicBezTo>
                  <a:pt x="54303" y="15731"/>
                  <a:pt x="39871" y="17680"/>
                  <a:pt x="30168" y="18489"/>
                </a:cubicBezTo>
                <a:cubicBezTo>
                  <a:pt x="20465" y="19298"/>
                  <a:pt x="3670" y="20294"/>
                  <a:pt x="782" y="17659"/>
                </a:cubicBezTo>
                <a:cubicBezTo>
                  <a:pt x="-2106" y="15024"/>
                  <a:pt x="3245" y="5467"/>
                  <a:pt x="12840" y="267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647D74-93AE-4E77-0859-D18CAF0B7502}"/>
              </a:ext>
            </a:extLst>
          </p:cNvPr>
          <p:cNvSpPr txBox="1"/>
          <p:nvPr/>
        </p:nvSpPr>
        <p:spPr>
          <a:xfrm>
            <a:off x="354195" y="2714614"/>
            <a:ext cx="1112852" cy="990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839">
                <a:solidFill>
                  <a:schemeClr val="tx1"/>
                </a:solidFill>
              </a:rPr>
              <a:t>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352CB2-0CAA-947C-C5EA-4572B5616933}"/>
              </a:ext>
            </a:extLst>
          </p:cNvPr>
          <p:cNvSpPr txBox="1"/>
          <p:nvPr/>
        </p:nvSpPr>
        <p:spPr>
          <a:xfrm>
            <a:off x="2281557" y="1257523"/>
            <a:ext cx="996440" cy="89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19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09B82-DB14-1EBB-CD0F-E884D318ED3E}"/>
              </a:ext>
            </a:extLst>
          </p:cNvPr>
          <p:cNvSpPr txBox="1"/>
          <p:nvPr/>
        </p:nvSpPr>
        <p:spPr>
          <a:xfrm>
            <a:off x="2407358" y="2928190"/>
            <a:ext cx="996440" cy="89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19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2EEAB4-C725-416F-CE4A-C4A36D3FE242}"/>
              </a:ext>
            </a:extLst>
          </p:cNvPr>
          <p:cNvSpPr txBox="1"/>
          <p:nvPr/>
        </p:nvSpPr>
        <p:spPr>
          <a:xfrm>
            <a:off x="2371963" y="4516461"/>
            <a:ext cx="996440" cy="89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19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53E3E7-B62C-2855-3582-B3C5F70C7AF4}"/>
              </a:ext>
            </a:extLst>
          </p:cNvPr>
          <p:cNvSpPr txBox="1"/>
          <p:nvPr/>
        </p:nvSpPr>
        <p:spPr>
          <a:xfrm>
            <a:off x="4912873" y="717058"/>
            <a:ext cx="567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nga, ngã, ngả,…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36A965-0915-A1E6-DDC3-62BE4089717B}"/>
              </a:ext>
            </a:extLst>
          </p:cNvPr>
          <p:cNvSpPr txBox="1"/>
          <p:nvPr/>
        </p:nvSpPr>
        <p:spPr>
          <a:xfrm>
            <a:off x="4767204" y="1690813"/>
            <a:ext cx="6269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ngàn, ngáo, ngại,…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908E09-E8D5-CE74-78A1-E63A65F914C9}"/>
              </a:ext>
            </a:extLst>
          </p:cNvPr>
          <p:cNvSpPr txBox="1"/>
          <p:nvPr/>
        </p:nvSpPr>
        <p:spPr>
          <a:xfrm>
            <a:off x="4772442" y="2619506"/>
            <a:ext cx="567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ngủ, ngũ,…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348351-D6DB-EA7D-411E-8559B3F00F7E}"/>
              </a:ext>
            </a:extLst>
          </p:cNvPr>
          <p:cNvSpPr txBox="1"/>
          <p:nvPr/>
        </p:nvSpPr>
        <p:spPr>
          <a:xfrm>
            <a:off x="4912873" y="3382079"/>
            <a:ext cx="567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ngũn, ngùi,…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246959-82A8-EC5C-518D-73191775795C}"/>
              </a:ext>
            </a:extLst>
          </p:cNvPr>
          <p:cNvSpPr txBox="1"/>
          <p:nvPr/>
        </p:nvSpPr>
        <p:spPr>
          <a:xfrm>
            <a:off x="4346733" y="4267717"/>
            <a:ext cx="7419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ngừ, ngô, ngờ, ngô, ngõ,…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F03476-A381-9679-9FF4-8B3F5C8C41E5}"/>
              </a:ext>
            </a:extLst>
          </p:cNvPr>
          <p:cNvSpPr txBox="1"/>
          <p:nvPr/>
        </p:nvSpPr>
        <p:spPr>
          <a:xfrm>
            <a:off x="4404871" y="5196410"/>
            <a:ext cx="567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ngông, ngóng, ngửi,… </a:t>
            </a:r>
          </a:p>
        </p:txBody>
      </p:sp>
    </p:spTree>
    <p:extLst>
      <p:ext uri="{BB962C8B-B14F-4D97-AF65-F5344CB8AC3E}">
        <p14:creationId xmlns:p14="http://schemas.microsoft.com/office/powerpoint/2010/main" val="313514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3" grpId="0"/>
      <p:bldP spid="34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902;p32">
            <a:extLst>
              <a:ext uri="{FF2B5EF4-FFF2-40B4-BE49-F238E27FC236}">
                <a16:creationId xmlns:a16="http://schemas.microsoft.com/office/drawing/2014/main" id="{5FEF4292-EE6A-F231-D6DE-9D53B25650D9}"/>
              </a:ext>
            </a:extLst>
          </p:cNvPr>
          <p:cNvSpPr txBox="1">
            <a:spLocks/>
          </p:cNvSpPr>
          <p:nvPr/>
        </p:nvSpPr>
        <p:spPr>
          <a:xfrm>
            <a:off x="878371" y="898841"/>
            <a:ext cx="10130776" cy="73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484" tIns="131484" rIns="131484" bIns="13148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600">
                <a:solidFill>
                  <a:srgbClr val="0070C0"/>
                </a:solidFill>
                <a:latin typeface="+mj-lt"/>
              </a:rPr>
              <a:t>3. Tìm và viết từ ngữ có tiếng bắt đầu bằng </a:t>
            </a:r>
            <a:r>
              <a:rPr lang="en-US" sz="3600" i="1">
                <a:solidFill>
                  <a:srgbClr val="0070C0"/>
                </a:solidFill>
                <a:latin typeface="+mj-lt"/>
              </a:rPr>
              <a:t>ng </a:t>
            </a:r>
            <a:r>
              <a:rPr lang="en-US" sz="3600">
                <a:solidFill>
                  <a:srgbClr val="0070C0"/>
                </a:solidFill>
                <a:latin typeface="+mj-lt"/>
              </a:rPr>
              <a:t>hoặc </a:t>
            </a:r>
            <a:r>
              <a:rPr lang="en-US" sz="3600" i="1">
                <a:solidFill>
                  <a:srgbClr val="0070C0"/>
                </a:solidFill>
                <a:latin typeface="+mj-lt"/>
              </a:rPr>
              <a:t>ngh </a:t>
            </a:r>
            <a:r>
              <a:rPr lang="en-US" sz="3600">
                <a:solidFill>
                  <a:srgbClr val="0070C0"/>
                </a:solidFill>
                <a:latin typeface="+mj-lt"/>
              </a:rPr>
              <a:t>chỉ hoạt động của bạn nhỏ trong tranh.</a:t>
            </a:r>
            <a:endParaRPr lang="en-US" sz="48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ABB480-38A0-B20D-BD4C-02DDD4BE3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954" t="42868" r="27947" b="40416"/>
          <a:stretch/>
        </p:blipFill>
        <p:spPr>
          <a:xfrm>
            <a:off x="744887" y="1935480"/>
            <a:ext cx="10793984" cy="2529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771CB2-77BF-AC36-E198-5E01D90FD963}"/>
              </a:ext>
            </a:extLst>
          </p:cNvPr>
          <p:cNvSpPr txBox="1"/>
          <p:nvPr/>
        </p:nvSpPr>
        <p:spPr>
          <a:xfrm>
            <a:off x="1051560" y="4632959"/>
            <a:ext cx="2255520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ngoắc tay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759A5-58DB-D509-CD2D-DA89B1241F73}"/>
              </a:ext>
            </a:extLst>
          </p:cNvPr>
          <p:cNvSpPr txBox="1"/>
          <p:nvPr/>
        </p:nvSpPr>
        <p:spPr>
          <a:xfrm>
            <a:off x="3688239" y="4639209"/>
            <a:ext cx="2255520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lắng nghe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E89D3E-B46A-37FF-85C4-A19D234E3860}"/>
              </a:ext>
            </a:extLst>
          </p:cNvPr>
          <p:cNvSpPr txBox="1"/>
          <p:nvPr/>
        </p:nvSpPr>
        <p:spPr>
          <a:xfrm>
            <a:off x="6553520" y="4632959"/>
            <a:ext cx="2255520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suy nghĩ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BB0739-99A8-3C97-8468-5C79367039CB}"/>
              </a:ext>
            </a:extLst>
          </p:cNvPr>
          <p:cNvSpPr txBox="1"/>
          <p:nvPr/>
        </p:nvSpPr>
        <p:spPr>
          <a:xfrm>
            <a:off x="8991920" y="4632958"/>
            <a:ext cx="2666680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ngắm nhìn</a:t>
            </a:r>
          </a:p>
        </p:txBody>
      </p:sp>
    </p:spTree>
    <p:extLst>
      <p:ext uri="{BB962C8B-B14F-4D97-AF65-F5344CB8AC3E}">
        <p14:creationId xmlns:p14="http://schemas.microsoft.com/office/powerpoint/2010/main" val="12685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4101103" y="3057171"/>
            <a:ext cx="3959627" cy="29083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689403" y="1486500"/>
            <a:ext cx="8783029" cy="1403031"/>
          </a:xfrm>
          <a:prstGeom prst="rect">
            <a:avLst/>
          </a:prstGeom>
        </p:spPr>
        <p:txBody>
          <a:bodyPr spcFirstLastPara="1" wrap="square" lIns="121298" tIns="121298" rIns="121298" bIns="121298" anchor="b" anchorCtr="0">
            <a:noAutofit/>
          </a:bodyPr>
          <a:lstStyle/>
          <a:p>
            <a:r>
              <a:rPr lang="en-US" sz="7980">
                <a:solidFill>
                  <a:srgbClr val="0070C0"/>
                </a:solidFill>
                <a:latin typeface="+mj-lt"/>
              </a:rPr>
              <a:t>TIẾNG VIỆT 3</a:t>
            </a:r>
            <a:endParaRPr sz="798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888318" y="714776"/>
            <a:ext cx="1671327" cy="154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B4D8EA45-9A0A-3E27-3B4C-38D26FD07D0A}"/>
              </a:ext>
            </a:extLst>
          </p:cNvPr>
          <p:cNvSpPr txBox="1">
            <a:spLocks/>
          </p:cNvSpPr>
          <p:nvPr/>
        </p:nvSpPr>
        <p:spPr>
          <a:xfrm>
            <a:off x="3060624" y="3782317"/>
            <a:ext cx="6040589" cy="146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484" tIns="131484" rIns="131484" bIns="13148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4800">
                <a:solidFill>
                  <a:srgbClr val="0070C0"/>
                </a:solidFill>
                <a:latin typeface="+mj-lt"/>
              </a:rPr>
              <a:t>Viết lại 2 – 3 câu ghi lại những việc em đã làm trong ngày hôm nay.</a:t>
            </a:r>
            <a:endParaRPr lang="en-US" sz="66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C63AB0-EF6C-A364-8307-4DBEB1BCC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0624" y="1219200"/>
            <a:ext cx="1165674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74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02376A27-C14A-D5DD-BD30-73F6B3EEC6BD}"/>
              </a:ext>
            </a:extLst>
          </p:cNvPr>
          <p:cNvSpPr txBox="1">
            <a:spLocks/>
          </p:cNvSpPr>
          <p:nvPr/>
        </p:nvSpPr>
        <p:spPr>
          <a:xfrm>
            <a:off x="1841424" y="2502157"/>
            <a:ext cx="6040589" cy="146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484" tIns="131484" rIns="131484" bIns="13148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8800" b="1">
                <a:solidFill>
                  <a:srgbClr val="0070C0"/>
                </a:solidFill>
                <a:latin typeface="+mj-lt"/>
              </a:rPr>
              <a:t>DẶN DÒ</a:t>
            </a:r>
            <a:endParaRPr lang="en-US" sz="13800" b="1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1687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65042-9993-80D4-316D-53488B28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061" y="2314747"/>
            <a:ext cx="7467716" cy="816800"/>
          </a:xfrm>
        </p:spPr>
        <p:txBody>
          <a:bodyPr/>
          <a:lstStyle/>
          <a:p>
            <a:r>
              <a:rPr lang="en-US" sz="1660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36558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C7F805EC-4AFE-4EA8-8B07-216DC0FD5C77}"/>
              </a:ext>
            </a:extLst>
          </p:cNvPr>
          <p:cNvGrpSpPr/>
          <p:nvPr/>
        </p:nvGrpSpPr>
        <p:grpSpPr>
          <a:xfrm rot="21090401">
            <a:off x="4042262" y="1696539"/>
            <a:ext cx="1063439" cy="1999267"/>
            <a:chOff x="6303548" y="2320066"/>
            <a:chExt cx="1063439" cy="199926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3D2082B-3F3B-22F1-FDCD-7897E986A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FCABA46-D835-B5F4-9830-4A16585DC9D6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BC2E7FE-89BF-1DB6-1376-720C71ECE229}"/>
              </a:ext>
            </a:extLst>
          </p:cNvPr>
          <p:cNvGrpSpPr/>
          <p:nvPr/>
        </p:nvGrpSpPr>
        <p:grpSpPr>
          <a:xfrm rot="19809138">
            <a:off x="4737983" y="-29479"/>
            <a:ext cx="1063439" cy="1999267"/>
            <a:chOff x="6303548" y="2320066"/>
            <a:chExt cx="1063439" cy="199926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68B581D-5768-5F10-71F7-C1E797EA6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1510F9C-4D34-F091-2C4A-7A7143E47D4E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ềnh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4AB5BD-65EF-473F-A50E-6A1EB3AEDCF5}"/>
              </a:ext>
            </a:extLst>
          </p:cNvPr>
          <p:cNvGrpSpPr/>
          <p:nvPr/>
        </p:nvGrpSpPr>
        <p:grpSpPr>
          <a:xfrm rot="19567778">
            <a:off x="8533538" y="3849050"/>
            <a:ext cx="1063439" cy="1999267"/>
            <a:chOff x="6303548" y="2320066"/>
            <a:chExt cx="1063439" cy="1999267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A5FB069-E5B8-4F34-BE0E-1E67420C5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E992132-9193-455D-B37B-D6850906D90A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ghế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A0398D8-6E88-0130-4E7B-32162BD759C2}"/>
              </a:ext>
            </a:extLst>
          </p:cNvPr>
          <p:cNvGrpSpPr/>
          <p:nvPr/>
        </p:nvGrpSpPr>
        <p:grpSpPr>
          <a:xfrm rot="19716433">
            <a:off x="6961902" y="694157"/>
            <a:ext cx="1063439" cy="1999267"/>
            <a:chOff x="6303548" y="2320066"/>
            <a:chExt cx="1063439" cy="199926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13CCD66-ABD3-C704-60B3-FC857EF47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674AA33-D45B-3E3C-EAFC-2C11CBBACA70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èn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A9B05C2-08E3-406D-B2E9-434C1E1516BF}"/>
              </a:ext>
            </a:extLst>
          </p:cNvPr>
          <p:cNvGrpSpPr/>
          <p:nvPr/>
        </p:nvGrpSpPr>
        <p:grpSpPr>
          <a:xfrm rot="19761400">
            <a:off x="9132178" y="3991021"/>
            <a:ext cx="1063439" cy="1999267"/>
            <a:chOff x="6303548" y="2320066"/>
            <a:chExt cx="1063439" cy="199926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B05ACC1-A5E4-4172-9461-E77FE7BB9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244F7C-490A-48B8-A85F-03426EB4B9AF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ghèn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AD6077-22CA-E40C-B0D4-660C93D9F704}"/>
              </a:ext>
            </a:extLst>
          </p:cNvPr>
          <p:cNvGrpSpPr/>
          <p:nvPr/>
        </p:nvGrpSpPr>
        <p:grpSpPr>
          <a:xfrm rot="19533065">
            <a:off x="7716355" y="1687013"/>
            <a:ext cx="1063439" cy="1999267"/>
            <a:chOff x="6303548" y="2320066"/>
            <a:chExt cx="1063439" cy="199926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6BE449D-8988-953E-31D0-551E76E6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4B0866-0876-E2D6-9B22-C656122F3593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BC50F77-CC82-23B6-7723-963A51F9DD5E}"/>
              </a:ext>
            </a:extLst>
          </p:cNvPr>
          <p:cNvGrpSpPr/>
          <p:nvPr/>
        </p:nvGrpSpPr>
        <p:grpSpPr>
          <a:xfrm rot="19948488">
            <a:off x="9585060" y="156229"/>
            <a:ext cx="1063439" cy="1999267"/>
            <a:chOff x="6303548" y="2320066"/>
            <a:chExt cx="1063439" cy="19992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329B1C-B3FF-0003-4F0C-3764E2148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2077C1-7C80-AE08-7E53-F31753428095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1" y="-101180"/>
            <a:ext cx="9382530" cy="763600"/>
          </a:xfrm>
        </p:spPr>
        <p:txBody>
          <a:bodyPr/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âm đầu phù hợp để tạo thành từ có nghĩa.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FFF629-C13C-4BEB-9B0F-DB273D306307}"/>
              </a:ext>
            </a:extLst>
          </p:cNvPr>
          <p:cNvGrpSpPr/>
          <p:nvPr/>
        </p:nvGrpSpPr>
        <p:grpSpPr>
          <a:xfrm>
            <a:off x="3387471" y="4117652"/>
            <a:ext cx="1063439" cy="1999267"/>
            <a:chOff x="6303548" y="2320066"/>
            <a:chExt cx="1063439" cy="19992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1DD3B30-17BC-4587-97E8-4F15B5E55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DC1B1E-4976-4EC5-9B9A-4C34390E08D1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gấu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4FCE75-7009-4DBB-80F4-B6490A8127BC}"/>
              </a:ext>
            </a:extLst>
          </p:cNvPr>
          <p:cNvGrpSpPr/>
          <p:nvPr/>
        </p:nvGrpSpPr>
        <p:grpSpPr>
          <a:xfrm rot="20019534">
            <a:off x="7910805" y="4030632"/>
            <a:ext cx="1063439" cy="1999267"/>
            <a:chOff x="6303548" y="2320066"/>
            <a:chExt cx="1063439" cy="199926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CB67F3D-48C5-4F8C-A952-233D34F25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959D8D-4959-4002-B675-1491452EB81D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ghi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8D3FBC8-0EA7-4700-97A2-CFF1D526B43E}"/>
              </a:ext>
            </a:extLst>
          </p:cNvPr>
          <p:cNvGrpSpPr/>
          <p:nvPr/>
        </p:nvGrpSpPr>
        <p:grpSpPr>
          <a:xfrm rot="20977835">
            <a:off x="10499557" y="3863617"/>
            <a:ext cx="1063439" cy="1999267"/>
            <a:chOff x="6303548" y="2320066"/>
            <a:chExt cx="1063439" cy="1999267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AE7043A-CFEE-4504-B69F-CDAA95D33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4E48692-886A-483D-A976-EDA8778CE91B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678AAB8-B117-4307-9A2E-B04E7A511F73}"/>
              </a:ext>
            </a:extLst>
          </p:cNvPr>
          <p:cNvGrpSpPr/>
          <p:nvPr/>
        </p:nvGrpSpPr>
        <p:grpSpPr>
          <a:xfrm rot="19884133">
            <a:off x="9845326" y="3863615"/>
            <a:ext cx="1063439" cy="1999267"/>
            <a:chOff x="6303548" y="2320066"/>
            <a:chExt cx="1063439" cy="199926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61F6597-4A58-41B8-AB82-A26B141E6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B4D27C-24A5-4BF4-8C5A-3E60DA08DEBA}"/>
                </a:ext>
              </a:extLst>
            </p:cNvPr>
            <p:cNvSpPr txBox="1"/>
            <p:nvPr/>
          </p:nvSpPr>
          <p:spPr>
            <a:xfrm rot="1033508">
              <a:off x="6382288" y="2879810"/>
              <a:ext cx="905957" cy="400110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ghềnh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8B4159F-EB30-4950-AD2D-D12ECEAAF0F9}"/>
              </a:ext>
            </a:extLst>
          </p:cNvPr>
          <p:cNvGrpSpPr/>
          <p:nvPr/>
        </p:nvGrpSpPr>
        <p:grpSpPr>
          <a:xfrm>
            <a:off x="2577162" y="4082872"/>
            <a:ext cx="1063439" cy="1999267"/>
            <a:chOff x="6303548" y="2320066"/>
            <a:chExt cx="1063439" cy="199926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AC95523-AE7E-4060-82DF-31FAB9BAC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6A9E2EB-52BF-4EFC-97AA-927F48BAB0E5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gồng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25E02DF-6A3A-4DE7-B031-5E1E0A7B306E}"/>
              </a:ext>
            </a:extLst>
          </p:cNvPr>
          <p:cNvGrpSpPr/>
          <p:nvPr/>
        </p:nvGrpSpPr>
        <p:grpSpPr>
          <a:xfrm rot="19761337">
            <a:off x="498692" y="3924382"/>
            <a:ext cx="1063439" cy="1999267"/>
            <a:chOff x="6303548" y="2320066"/>
            <a:chExt cx="1063439" cy="199926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B9A4FCE4-D976-4BFA-8584-569090467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FE4471F-F3B3-48AD-83FB-BCB08757BBF1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46CA78B-641F-4193-B140-AC584A476F9F}"/>
              </a:ext>
            </a:extLst>
          </p:cNvPr>
          <p:cNvGrpSpPr/>
          <p:nvPr/>
        </p:nvGrpSpPr>
        <p:grpSpPr>
          <a:xfrm rot="20994778">
            <a:off x="1885654" y="3971236"/>
            <a:ext cx="1063439" cy="1999267"/>
            <a:chOff x="6303548" y="2320066"/>
            <a:chExt cx="1063439" cy="199926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5BB0BA2-91D6-42A1-B9DE-BB98F291C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09AB83F-962A-4704-9DB2-C116DC103B10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F43530-89BB-4335-B9D0-71E4AAD2CD55}"/>
              </a:ext>
            </a:extLst>
          </p:cNvPr>
          <p:cNvGrpSpPr/>
          <p:nvPr/>
        </p:nvGrpSpPr>
        <p:grpSpPr>
          <a:xfrm rot="20770479">
            <a:off x="1193149" y="3957701"/>
            <a:ext cx="1063439" cy="1999267"/>
            <a:chOff x="6303548" y="2320066"/>
            <a:chExt cx="1063439" cy="199926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455CDDE-90AE-4C3F-B779-ED35085C3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2F21940-AF19-4D9D-BFF2-0BC2CEA4B40D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gạo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4E19B69-B33A-44BE-A340-84CFE9F617EF}"/>
              </a:ext>
            </a:extLst>
          </p:cNvPr>
          <p:cNvGrpSpPr/>
          <p:nvPr/>
        </p:nvGrpSpPr>
        <p:grpSpPr>
          <a:xfrm rot="19761337">
            <a:off x="492420" y="894516"/>
            <a:ext cx="1048117" cy="1970461"/>
            <a:chOff x="6303548" y="2320066"/>
            <a:chExt cx="1063439" cy="1999267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40D79DF-26E0-4CB1-898F-129F61DA9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5AEE90A-4F6C-4AC5-A338-3376A4B17AB1}"/>
                </a:ext>
              </a:extLst>
            </p:cNvPr>
            <p:cNvSpPr txBox="1"/>
            <p:nvPr/>
          </p:nvSpPr>
          <p:spPr>
            <a:xfrm rot="1033508">
              <a:off x="6382288" y="2845659"/>
              <a:ext cx="905957" cy="468414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4C612E-A2A9-4A4D-BDC5-89E7ADEE529E}"/>
              </a:ext>
            </a:extLst>
          </p:cNvPr>
          <p:cNvGrpSpPr/>
          <p:nvPr/>
        </p:nvGrpSpPr>
        <p:grpSpPr>
          <a:xfrm rot="20770479">
            <a:off x="3133299" y="1125140"/>
            <a:ext cx="1063439" cy="1999267"/>
            <a:chOff x="6303548" y="2320066"/>
            <a:chExt cx="1063439" cy="1999267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67A3A8F-941D-4C78-ADDA-28CE55048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FEC9DF7-36FC-4792-9F5E-514EEA1DFFD9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ạo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C973F7-BD6D-4648-AC96-14B7BE8CCEDA}"/>
              </a:ext>
            </a:extLst>
          </p:cNvPr>
          <p:cNvGrpSpPr/>
          <p:nvPr/>
        </p:nvGrpSpPr>
        <p:grpSpPr>
          <a:xfrm rot="20994778">
            <a:off x="8267470" y="622227"/>
            <a:ext cx="1063439" cy="1999267"/>
            <a:chOff x="6303548" y="2320066"/>
            <a:chExt cx="1063439" cy="1999267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7461335-AEED-4858-B097-BDE609117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1E3E450-15AF-4C96-B8B4-EFA957DD74CA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ửi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3BC8C5F-8F7D-43F3-A9F5-220B2CD57F9E}"/>
              </a:ext>
            </a:extLst>
          </p:cNvPr>
          <p:cNvGrpSpPr/>
          <p:nvPr/>
        </p:nvGrpSpPr>
        <p:grpSpPr>
          <a:xfrm>
            <a:off x="10835071" y="704293"/>
            <a:ext cx="1063439" cy="1999267"/>
            <a:chOff x="6303548" y="2320066"/>
            <a:chExt cx="1063439" cy="1999267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F999B1F7-A03A-4619-ACF9-0CCCC85FA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4E519EB-4ED3-4C21-BB73-EEAA586FFE4D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ồng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97124D6-83AA-4D10-9174-A65F93BD5DF5}"/>
              </a:ext>
            </a:extLst>
          </p:cNvPr>
          <p:cNvGrpSpPr/>
          <p:nvPr/>
        </p:nvGrpSpPr>
        <p:grpSpPr>
          <a:xfrm>
            <a:off x="5745445" y="2086532"/>
            <a:ext cx="1063439" cy="1999267"/>
            <a:chOff x="6303548" y="2320066"/>
            <a:chExt cx="1063439" cy="1999267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6877C8A-F5B6-4288-AB37-B55D21DAC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548" y="2320066"/>
              <a:ext cx="1063439" cy="199926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514B335-FBDF-472B-A319-BDC77B15EF7B}"/>
                </a:ext>
              </a:extLst>
            </p:cNvPr>
            <p:cNvSpPr txBox="1"/>
            <p:nvPr/>
          </p:nvSpPr>
          <p:spPr>
            <a:xfrm rot="1033508">
              <a:off x="6382288" y="2849033"/>
              <a:ext cx="905957" cy="46166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ấu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1244765-ADB0-44D0-99B7-4217E12030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3" y="4970871"/>
            <a:ext cx="4772857" cy="16753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3BB2D7-5656-421F-A64E-FEBD3C4BBA32}"/>
              </a:ext>
            </a:extLst>
          </p:cNvPr>
          <p:cNvSpPr txBox="1"/>
          <p:nvPr/>
        </p:nvSpPr>
        <p:spPr>
          <a:xfrm>
            <a:off x="1178347" y="5322397"/>
            <a:ext cx="2077851" cy="121879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DA32DA-DFBE-456B-BC57-BE4CE9F0D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71" y="4970871"/>
            <a:ext cx="4772857" cy="16753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BD6C33A-FC8A-42C2-8172-DEC6498700CE}"/>
              </a:ext>
            </a:extLst>
          </p:cNvPr>
          <p:cNvSpPr txBox="1"/>
          <p:nvPr/>
        </p:nvSpPr>
        <p:spPr>
          <a:xfrm>
            <a:off x="8682337" y="5238510"/>
            <a:ext cx="2205615" cy="121879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6AC438E-7D34-8188-F726-FC8B10255A75}"/>
              </a:ext>
            </a:extLst>
          </p:cNvPr>
          <p:cNvSpPr txBox="1"/>
          <p:nvPr/>
        </p:nvSpPr>
        <p:spPr>
          <a:xfrm>
            <a:off x="4311001" y="6620630"/>
            <a:ext cx="6817894" cy="365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0"/>
              <a:t>Click vào củ cà rốt cho nó di chuyển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3188E-9 -4.07407E-6 L -0.00457 0.4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1549E-6 -2.22222E-6 L -0.16265 0.421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2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0886E-7 0 L -0.19345 0.285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2" y="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8658E-6 -2.59259E-6 L -0.52773 0.4928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3" y="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3762E-6 3.7037E-7 L -0.68529 0.4923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64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6576E-6 1.48148E-6 L -0.13798 0.5673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5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585E-7 3.33333E-6 L 0.06579 0.3101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9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4224E-6 -7.40741E-7 L 0.18131 0.4817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59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3 4.81481E-6 L 0.41757 0.5525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4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6506E-7 4.44444E-6 L 0.53257 0.3041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28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651" y="720000"/>
            <a:ext cx="5610605" cy="8168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7" name="Google Shape;2657;p43"/>
          <p:cNvGrpSpPr/>
          <p:nvPr/>
        </p:nvGrpSpPr>
        <p:grpSpPr>
          <a:xfrm>
            <a:off x="3567785" y="1467433"/>
            <a:ext cx="5681344" cy="2809997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75486" y="-311168"/>
            <a:ext cx="12513162" cy="3419795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880337" y="2798129"/>
            <a:ext cx="8187884" cy="3799213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</p:grpSp>
      <p:sp>
        <p:nvSpPr>
          <p:cNvPr id="32" name="Google Shape;7902;p32">
            <a:extLst>
              <a:ext uri="{FF2B5EF4-FFF2-40B4-BE49-F238E27FC236}">
                <a16:creationId xmlns:a16="http://schemas.microsoft.com/office/drawing/2014/main" id="{238FF73A-3885-DE3B-4418-8EFC4918EB33}"/>
              </a:ext>
            </a:extLst>
          </p:cNvPr>
          <p:cNvSpPr txBox="1">
            <a:spLocks/>
          </p:cNvSpPr>
          <p:nvPr/>
        </p:nvSpPr>
        <p:spPr>
          <a:xfrm>
            <a:off x="1999788" y="1712026"/>
            <a:ext cx="8507318" cy="2853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484" tIns="131484" rIns="131484" bIns="13148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839" b="1">
                <a:latin typeface="+mj-lt"/>
              </a:rPr>
              <a:t>Nghe – viết:</a:t>
            </a:r>
            <a:br>
              <a:rPr lang="en-US" sz="7137" b="1">
                <a:latin typeface="+mj-lt"/>
              </a:rPr>
            </a:br>
            <a:r>
              <a:rPr lang="en-US" sz="7785" b="1">
                <a:solidFill>
                  <a:srgbClr val="0070C0"/>
                </a:solidFill>
                <a:latin typeface="+mj-lt"/>
              </a:rPr>
              <a:t>Mặt trời nhỏ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7" name="Google Shape;2657;p43"/>
          <p:cNvGrpSpPr/>
          <p:nvPr/>
        </p:nvGrpSpPr>
        <p:grpSpPr>
          <a:xfrm>
            <a:off x="3567785" y="1467433"/>
            <a:ext cx="5681344" cy="2809997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75486" y="-311168"/>
            <a:ext cx="12513162" cy="3419795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9" tIns="121599" rIns="121599" bIns="121599" anchor="ctr" anchorCtr="0">
                <a:noAutofit/>
              </a:bodyPr>
              <a:lstStyle/>
              <a:p>
                <a:endParaRPr sz="2359"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880337" y="2798129"/>
            <a:ext cx="8187884" cy="3799213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</p:grpSp>
      <p:sp>
        <p:nvSpPr>
          <p:cNvPr id="32" name="Google Shape;7902;p32">
            <a:extLst>
              <a:ext uri="{FF2B5EF4-FFF2-40B4-BE49-F238E27FC236}">
                <a16:creationId xmlns:a16="http://schemas.microsoft.com/office/drawing/2014/main" id="{238FF73A-3885-DE3B-4418-8EFC4918EB33}"/>
              </a:ext>
            </a:extLst>
          </p:cNvPr>
          <p:cNvSpPr txBox="1">
            <a:spLocks/>
          </p:cNvSpPr>
          <p:nvPr/>
        </p:nvSpPr>
        <p:spPr>
          <a:xfrm>
            <a:off x="-426002" y="1206713"/>
            <a:ext cx="8507318" cy="2853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484" tIns="131484" rIns="131484" bIns="13148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4758" b="1">
                <a:latin typeface="+mj-lt"/>
              </a:rPr>
              <a:t>1. </a:t>
            </a:r>
          </a:p>
          <a:p>
            <a:pPr algn="ctr"/>
            <a:r>
              <a:rPr lang="en-US" sz="4758" b="1">
                <a:latin typeface="+mj-lt"/>
              </a:rPr>
              <a:t>Nghe – viết:</a:t>
            </a:r>
            <a:endParaRPr lang="en-US" sz="6488" b="1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2150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0" name="Google Shape;2690;p44"/>
          <p:cNvGrpSpPr/>
          <p:nvPr/>
        </p:nvGrpSpPr>
        <p:grpSpPr>
          <a:xfrm>
            <a:off x="0" y="-330850"/>
            <a:ext cx="11724132" cy="830612"/>
            <a:chOff x="-1" y="-255132"/>
            <a:chExt cx="8814906" cy="624504"/>
          </a:xfrm>
        </p:grpSpPr>
        <p:sp>
          <p:nvSpPr>
            <p:cNvPr id="2691" name="Google Shape;2691;p44"/>
            <p:cNvSpPr/>
            <p:nvPr/>
          </p:nvSpPr>
          <p:spPr>
            <a:xfrm>
              <a:off x="6640200" y="-25513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92" name="Google Shape;2692;p44"/>
            <p:cNvSpPr/>
            <p:nvPr/>
          </p:nvSpPr>
          <p:spPr>
            <a:xfrm>
              <a:off x="-1" y="-215977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  <p:sp>
          <p:nvSpPr>
            <p:cNvPr id="2693" name="Google Shape;2693;p44"/>
            <p:cNvSpPr/>
            <p:nvPr/>
          </p:nvSpPr>
          <p:spPr>
            <a:xfrm>
              <a:off x="7885662" y="5712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9" tIns="121599" rIns="121599" bIns="121599" anchor="ctr" anchorCtr="0">
              <a:noAutofit/>
            </a:bodyPr>
            <a:lstStyle/>
            <a:p>
              <a:endParaRPr sz="2359"/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F6831A3-2B51-787C-C101-F52C2E6DF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85992"/>
              </p:ext>
            </p:extLst>
          </p:nvPr>
        </p:nvGraphicFramePr>
        <p:xfrm>
          <a:off x="754953" y="1114596"/>
          <a:ext cx="10537888" cy="5819604"/>
        </p:xfrm>
        <a:graphic>
          <a:graphicData uri="http://schemas.openxmlformats.org/drawingml/2006/table">
            <a:tbl>
              <a:tblPr/>
              <a:tblGrid>
                <a:gridCol w="5965887">
                  <a:extLst>
                    <a:ext uri="{9D8B030D-6E8A-4147-A177-3AD203B41FA5}">
                      <a16:colId xmlns:a16="http://schemas.microsoft.com/office/drawing/2014/main" val="3491413103"/>
                    </a:ext>
                  </a:extLst>
                </a:gridCol>
                <a:gridCol w="4572001">
                  <a:extLst>
                    <a:ext uri="{9D8B030D-6E8A-4147-A177-3AD203B41FA5}">
                      <a16:colId xmlns:a16="http://schemas.microsoft.com/office/drawing/2014/main" val="3926612890"/>
                    </a:ext>
                  </a:extLst>
                </a:gridCol>
              </a:tblGrid>
              <a:tr h="2744810">
                <a:tc>
                  <a:txBody>
                    <a:bodyPr/>
                    <a:lstStyle/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Chào mặt trời nhỏ</a:t>
                      </a:r>
                    </a:p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Thắp lửa trên cây</a:t>
                      </a:r>
                    </a:p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Má đỏ hây hây</a:t>
                      </a:r>
                    </a:p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Đung đưa trong nắng.</a:t>
                      </a:r>
                      <a:endParaRPr lang="vi-VN" sz="3900" b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51497" marR="51497" marT="51497" marB="514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Gọi ong ủ mật</a:t>
                      </a:r>
                    </a:p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Rủ ve chơi đàn</a:t>
                      </a:r>
                    </a:p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Tu hú kêu vang</a:t>
                      </a:r>
                    </a:p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Mùa hè rực rỡ.</a:t>
                      </a:r>
                      <a:endParaRPr lang="vi-VN" sz="3900" b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51497" marR="51497" marT="51497" marB="514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157111"/>
                  </a:ext>
                </a:extLst>
              </a:tr>
              <a:tr h="3069212">
                <a:tc>
                  <a:txBody>
                    <a:bodyPr/>
                    <a:lstStyle/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Quả tròn cùi trắng</a:t>
                      </a:r>
                    </a:p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Hạt bé màu nâu</a:t>
                      </a:r>
                    </a:p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Áo đỏ mặt bầu</a:t>
                      </a:r>
                    </a:p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Rủ nhau gà gật.</a:t>
                      </a:r>
                    </a:p>
                  </a:txBody>
                  <a:tcPr marL="51497" marR="51497" marT="51497" marB="514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Mặt trời hớn hở</a:t>
                      </a:r>
                    </a:p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Đếm bạn cùng chơi</a:t>
                      </a:r>
                    </a:p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Bối rối phì cười</a:t>
                      </a:r>
                    </a:p>
                    <a:p>
                      <a:pPr fontAlgn="t"/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“Ôi sao yêu thế!”.</a:t>
                      </a:r>
                      <a:endParaRPr lang="vi-VN" sz="39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r" fontAlgn="t"/>
                      <a:r>
                        <a:rPr lang="vi-VN" sz="3900" b="0">
                          <a:solidFill>
                            <a:srgbClr val="0070C0"/>
                          </a:solidFill>
                          <a:effectLst/>
                        </a:rPr>
                        <a:t>  (</a:t>
                      </a:r>
                      <a:r>
                        <a:rPr lang="en-US" sz="3900" b="0">
                          <a:solidFill>
                            <a:srgbClr val="0070C0"/>
                          </a:solidFill>
                          <a:effectLst/>
                        </a:rPr>
                        <a:t>My Linh</a:t>
                      </a:r>
                      <a:r>
                        <a:rPr lang="vi-VN" sz="3900" b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</a:p>
                  </a:txBody>
                  <a:tcPr marL="51497" marR="51497" marT="51497" marB="514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662948"/>
                  </a:ext>
                </a:extLst>
              </a:tr>
            </a:tbl>
          </a:graphicData>
        </a:graphic>
      </p:graphicFrame>
      <p:sp>
        <p:nvSpPr>
          <p:cNvPr id="23" name="Google Shape;7902;p32">
            <a:extLst>
              <a:ext uri="{FF2B5EF4-FFF2-40B4-BE49-F238E27FC236}">
                <a16:creationId xmlns:a16="http://schemas.microsoft.com/office/drawing/2014/main" id="{AD5F4C64-121F-63CB-0B57-20853E4BA60F}"/>
              </a:ext>
            </a:extLst>
          </p:cNvPr>
          <p:cNvSpPr txBox="1">
            <a:spLocks/>
          </p:cNvSpPr>
          <p:nvPr/>
        </p:nvSpPr>
        <p:spPr>
          <a:xfrm>
            <a:off x="1827260" y="-494114"/>
            <a:ext cx="8507318" cy="161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484" tIns="131484" rIns="131484" bIns="13148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4758" b="1">
                <a:solidFill>
                  <a:srgbClr val="0070C0"/>
                </a:solidFill>
                <a:latin typeface="+mj-lt"/>
              </a:rPr>
              <a:t>Mặt trời nhỏ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B699EE-B664-0805-5D97-C6AC2AA9C92E}"/>
              </a:ext>
            </a:extLst>
          </p:cNvPr>
          <p:cNvSpPr txBox="1"/>
          <p:nvPr/>
        </p:nvSpPr>
        <p:spPr>
          <a:xfrm>
            <a:off x="1038599" y="986536"/>
            <a:ext cx="6154681" cy="4884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93">
                <a:solidFill>
                  <a:srgbClr val="00B050"/>
                </a:solidFill>
              </a:rPr>
              <a:t>	Bài thơ viết về một loại quả trong mùa hè với cách tả rất ngộ nghĩnh – quả vải. Bài thơ còn cho chúng ta thấy những đặc điểm đặc trưng của mùa hè như mặt trời thắp lửa, ve chơi đàn, tu hú kêu.</a:t>
            </a:r>
          </a:p>
        </p:txBody>
      </p:sp>
    </p:spTree>
    <p:extLst>
      <p:ext uri="{BB962C8B-B14F-4D97-AF65-F5344CB8AC3E}">
        <p14:creationId xmlns:p14="http://schemas.microsoft.com/office/powerpoint/2010/main" val="51849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1105</Words>
  <Application>Microsoft Office PowerPoint</Application>
  <PresentationFormat>Custom</PresentationFormat>
  <Paragraphs>177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HP001 4 hàng</vt:lpstr>
      <vt:lpstr>Varela Round</vt:lpstr>
      <vt:lpstr>HP001 5 hàng</vt:lpstr>
      <vt:lpstr>Arial</vt:lpstr>
      <vt:lpstr>Chewy</vt:lpstr>
      <vt:lpstr>Bebas Neue</vt:lpstr>
      <vt:lpstr>Nunito</vt:lpstr>
      <vt:lpstr>Amatic SC</vt:lpstr>
      <vt:lpstr>Arial-Rounded</vt:lpstr>
      <vt:lpstr>Children's Day by Slidesgo</vt:lpstr>
      <vt:lpstr>PowerPoint Presentation</vt:lpstr>
      <vt:lpstr>TIẾNG VIỆT 3</vt:lpstr>
      <vt:lpstr>KHỞI ĐỘNG</vt:lpstr>
      <vt:lpstr>Tìm âm đầu phù hợp để tạo thành từ có nghĩa.</vt:lpstr>
      <vt:lpstr>Chúc mừng các em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DAS CRIANÇAS</dc:title>
  <dc:creator>PC</dc:creator>
  <cp:lastModifiedBy>Admin</cp:lastModifiedBy>
  <cp:revision>60</cp:revision>
  <dcterms:modified xsi:type="dcterms:W3CDTF">2023-09-18T05:58:23Z</dcterms:modified>
</cp:coreProperties>
</file>