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57"/>
  </p:notesMasterIdLst>
  <p:sldIdLst>
    <p:sldId id="342" r:id="rId2"/>
    <p:sldId id="343" r:id="rId3"/>
    <p:sldId id="256" r:id="rId4"/>
    <p:sldId id="305" r:id="rId5"/>
    <p:sldId id="348" r:id="rId6"/>
    <p:sldId id="344" r:id="rId7"/>
    <p:sldId id="260" r:id="rId8"/>
    <p:sldId id="261" r:id="rId9"/>
    <p:sldId id="262" r:id="rId10"/>
    <p:sldId id="345" r:id="rId11"/>
    <p:sldId id="346" r:id="rId12"/>
    <p:sldId id="347" r:id="rId13"/>
    <p:sldId id="263" r:id="rId14"/>
    <p:sldId id="308" r:id="rId15"/>
    <p:sldId id="317" r:id="rId16"/>
    <p:sldId id="318" r:id="rId17"/>
    <p:sldId id="257" r:id="rId18"/>
    <p:sldId id="307" r:id="rId19"/>
    <p:sldId id="349" r:id="rId20"/>
    <p:sldId id="309" r:id="rId21"/>
    <p:sldId id="310" r:id="rId22"/>
    <p:sldId id="311" r:id="rId23"/>
    <p:sldId id="314" r:id="rId24"/>
    <p:sldId id="312" r:id="rId25"/>
    <p:sldId id="315" r:id="rId26"/>
    <p:sldId id="316" r:id="rId27"/>
    <p:sldId id="319" r:id="rId28"/>
    <p:sldId id="320" r:id="rId29"/>
    <p:sldId id="258" r:id="rId30"/>
    <p:sldId id="321" r:id="rId31"/>
    <p:sldId id="350" r:id="rId32"/>
    <p:sldId id="351" r:id="rId33"/>
    <p:sldId id="352" r:id="rId34"/>
    <p:sldId id="323" r:id="rId35"/>
    <p:sldId id="324" r:id="rId36"/>
    <p:sldId id="325" r:id="rId37"/>
    <p:sldId id="329" r:id="rId38"/>
    <p:sldId id="354" r:id="rId39"/>
    <p:sldId id="355" r:id="rId40"/>
    <p:sldId id="266" r:id="rId41"/>
    <p:sldId id="357" r:id="rId42"/>
    <p:sldId id="360" r:id="rId43"/>
    <p:sldId id="358" r:id="rId44"/>
    <p:sldId id="290" r:id="rId45"/>
    <p:sldId id="359" r:id="rId46"/>
    <p:sldId id="361" r:id="rId47"/>
    <p:sldId id="362" r:id="rId48"/>
    <p:sldId id="356" r:id="rId49"/>
    <p:sldId id="328" r:id="rId50"/>
    <p:sldId id="285" r:id="rId51"/>
    <p:sldId id="286" r:id="rId52"/>
    <p:sldId id="327" r:id="rId53"/>
    <p:sldId id="259" r:id="rId54"/>
    <p:sldId id="264" r:id="rId55"/>
    <p:sldId id="288" r:id="rId56"/>
  </p:sldIdLst>
  <p:sldSz cx="12161838" cy="6858000"/>
  <p:notesSz cx="6858000" cy="9144000"/>
  <p:embeddedFontLst>
    <p:embeddedFont>
      <p:font typeface="Arial Rounded MT Bold" panose="020F0704030504030204" pitchFamily="34" charset="0"/>
      <p:regular r:id="rId58"/>
    </p:embeddedFont>
    <p:embeddedFont>
      <p:font typeface="Arial-Rounded" panose="020B0500000000000000" pitchFamily="34" charset="0"/>
      <p:regular r:id="rId59"/>
    </p:embeddedFont>
    <p:embeddedFont>
      <p:font typeface="Chewy" panose="020B0604020202020204" charset="0"/>
      <p:regular r:id="rId60"/>
    </p:embeddedFont>
    <p:embeddedFont>
      <p:font typeface="HP001 4 hàng" panose="020B0603050302020204" pitchFamily="34" charset="0"/>
      <p:regular r:id="rId61"/>
      <p:bold r:id="rId62"/>
    </p:embeddedFont>
    <p:embeddedFont>
      <p:font typeface="HP001 4H" panose="020B0603050302020204" pitchFamily="34" charset="0"/>
      <p:regular r:id="rId63"/>
      <p:bold r:id="rId64"/>
    </p:embeddedFont>
    <p:embeddedFont>
      <p:font typeface="HP001 5 hàng" panose="020B0603050302020204" pitchFamily="34" charset="0"/>
      <p:regular r:id="rId65"/>
      <p:bold r:id="rId66"/>
    </p:embeddedFont>
    <p:embeddedFont>
      <p:font typeface="Inconsolata" pitchFamily="2" charset="0"/>
      <p:regular r:id="rId67"/>
    </p:embeddedFont>
    <p:embeddedFont>
      <p:font typeface="Maven Pro" panose="020B0604020202020204" charset="0"/>
      <p:regular r:id="rId68"/>
      <p:bold r:id="rId69"/>
    </p:embeddedFont>
    <p:embeddedFont>
      <p:font typeface="Montserrat" panose="02000505000000020004" pitchFamily="2" charset="0"/>
      <p:regular r:id="rId70"/>
      <p:bold r:id="rId71"/>
      <p:italic r:id="rId72"/>
      <p:boldItalic r:id="rId73"/>
    </p:embeddedFont>
    <p:embeddedFont>
      <p:font typeface="Nunito" pitchFamily="2" charset="0"/>
      <p:regular r:id="rId74"/>
      <p:bold r:id="rId75"/>
      <p:italic r:id="rId76"/>
      <p:boldItalic r:id="rId77"/>
    </p:embeddedFont>
    <p:embeddedFont>
      <p:font typeface="UTM Cookies" panose="02040603050506020204" pitchFamily="18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285"/>
    <a:srgbClr val="FFD85D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86004" autoAdjust="0"/>
  </p:normalViewPr>
  <p:slideViewPr>
    <p:cSldViewPr snapToGrid="0">
      <p:cViewPr varScale="1">
        <p:scale>
          <a:sx n="72" d="100"/>
          <a:sy n="72" d="100"/>
        </p:scale>
        <p:origin x="10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5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HS ĐỌC LẠI TOÀN BÀI TRƯỚC LỚP (NẾU CÓ THỜI GIAN)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61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73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11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25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Học thuộc bài thơ hoặc 3 khổ HS thích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2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vào bảng con</a:t>
            </a:r>
          </a:p>
        </p:txBody>
      </p:sp>
    </p:spTree>
    <p:extLst>
      <p:ext uri="{BB962C8B-B14F-4D97-AF65-F5344CB8AC3E}">
        <p14:creationId xmlns:p14="http://schemas.microsoft.com/office/powerpoint/2010/main" val="1868571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1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5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6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s://www.freepik.com/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03D7-07E5-F1D5-3081-ADFAB48E08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476250" y="5095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D1F69-B8F4-958C-9D05-4D2C5BA61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F39EA2-9A8C-99DD-417F-18B8C0C42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2FC379-2AAC-0943-96CD-DB7EA23BE6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7F919-FF63-9515-FA2D-178917D65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68B438-FE33-0819-8D3A-C6DB0D28F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43A596-53FB-4E88-B3C1-3A72A3DCC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6AFC1D7-734B-D993-9447-0B3ACFAD5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93AD5A5-4BBA-D196-2D2D-2327819EF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8B628A-EF8B-3B2B-FD45-FE0E6EDE5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C34BF-6F8C-78E9-9240-5005B3100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C02702-8164-13A7-2BC6-90C35C028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E25E4B-1E7C-4B9E-F145-B93393E0D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0471" y="-103564"/>
            <a:ext cx="1358890" cy="12365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5" r:id="rId10"/>
    <p:sldLayoutId id="2147483673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44A7F-BB19-682E-8D6A-D733C850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829" t="16093" r="35252" b="14776"/>
          <a:stretch/>
        </p:blipFill>
        <p:spPr>
          <a:xfrm>
            <a:off x="5126111" y="1299731"/>
            <a:ext cx="3512505" cy="4889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9103565" y="1735561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78903" y="3668307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80" y="1299732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AFCBD0-0BAE-4F4E-9D28-C3A4E830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Đâu là trải nghiệm mùa hè của Sơn?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713" y="3439414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3166" y="4073598"/>
            <a:ext cx="807799" cy="828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32281" y="235813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396459"/>
            <a:ext cx="4676516" cy="12875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Sơn cùng các bạn thả diều.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432655"/>
            <a:ext cx="4676516" cy="12875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Sơn và Chi đạp xe mỗi chiều.</a:t>
            </a:r>
          </a:p>
        </p:txBody>
      </p:sp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F64CA4-6A8B-4063-8F58-D268C2E3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32036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Ngày mai đi học rồi, nhưng mùa hè chắc sẽ (…).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12352" y="1839738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0663" y="3010237"/>
            <a:ext cx="685464" cy="703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7498" y="3008717"/>
            <a:ext cx="685464" cy="703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49" y="334966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471" y="3368057"/>
            <a:ext cx="685464" cy="703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223" y="1839739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23735" y="230390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1" y="5625537"/>
            <a:ext cx="5414589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bạn vào lớp</a:t>
            </a:r>
            <a:endParaRPr lang="en-US" sz="359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6605025" y="5589341"/>
            <a:ext cx="5414589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theo các bạn về quê</a:t>
            </a:r>
          </a:p>
        </p:txBody>
      </p:sp>
    </p:spTree>
    <p:extLst>
      <p:ext uri="{BB962C8B-B14F-4D97-AF65-F5344CB8AC3E}">
        <p14:creationId xmlns:p14="http://schemas.microsoft.com/office/powerpoint/2010/main" val="17935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AF8AB3-5A18-4E1F-9EBC-758F8B17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2962" y="3256390"/>
            <a:ext cx="3559814" cy="324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53276" y="3337153"/>
            <a:ext cx="2651267" cy="31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5623" y="2730382"/>
            <a:ext cx="2410592" cy="2776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613" y="400488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3935" y="3900881"/>
            <a:ext cx="685464" cy="70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742" y="4258701"/>
            <a:ext cx="685464" cy="703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769" y="3899361"/>
            <a:ext cx="685464" cy="703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620" y="4240312"/>
            <a:ext cx="685464" cy="703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494" y="2730383"/>
            <a:ext cx="2408252" cy="2779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0320" y="8429041"/>
            <a:ext cx="9881494" cy="11973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182">
                <a:solidFill>
                  <a:schemeClr val="accent4"/>
                </a:solidFill>
                <a:latin typeface="UTM Cookies" panose="02040603050506020204" pitchFamily="18" charset="0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744" y="795657"/>
            <a:ext cx="9882350" cy="1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004049" y="105976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b="1">
                <a:latin typeface="+mj-lt"/>
              </a:rPr>
              <a:t>Đọc:</a:t>
            </a:r>
            <a:br>
              <a:rPr lang="en-US" sz="7200" b="1">
                <a:latin typeface="+mj-lt"/>
              </a:rPr>
            </a:br>
            <a:r>
              <a:rPr lang="en-US" sz="7200" b="1">
                <a:solidFill>
                  <a:srgbClr val="0070C0"/>
                </a:solidFill>
                <a:latin typeface="+mj-lt"/>
              </a:rPr>
              <a:t>Về thăm quê</a:t>
            </a:r>
          </a:p>
        </p:txBody>
      </p:sp>
      <p:pic>
        <p:nvPicPr>
          <p:cNvPr id="1026" name="Picture 2" descr="Family Travel Drawing">
            <a:extLst>
              <a:ext uri="{FF2B5EF4-FFF2-40B4-BE49-F238E27FC236}">
                <a16:creationId xmlns:a16="http://schemas.microsoft.com/office/drawing/2014/main" id="{580EF323-F4F8-DF13-F66A-80152ED8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21" y="4410984"/>
            <a:ext cx="2730209" cy="22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439909" y="1064209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1831436" y="1451219"/>
            <a:ext cx="9970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Hỏi đáp về những việc em đã làm cùng người thân trong kì nghỉ hè.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6A91C-535C-46BE-AF8F-683CD592E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74" b="21161"/>
          <a:stretch/>
        </p:blipFill>
        <p:spPr>
          <a:xfrm>
            <a:off x="3748862" y="2597532"/>
            <a:ext cx="4664114" cy="34538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149" y="305068"/>
            <a:ext cx="11683537" cy="6247864"/>
            <a:chOff x="239149" y="305068"/>
            <a:chExt cx="11683537" cy="6247864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49" y="305068"/>
              <a:ext cx="11683537" cy="62478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latin typeface="+mn-lt"/>
                </a:rPr>
                <a:t>      </a:t>
              </a: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vi-VN" sz="20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4123207" y="446510"/>
              <a:ext cx="319589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VỀ THĂM QUÊ</a:t>
              </a:r>
              <a:endParaRPr lang="vi-VN" sz="3200" b="1" i="0">
                <a:solidFill>
                  <a:srgbClr val="0070C0"/>
                </a:solidFill>
                <a:effectLst/>
                <a:latin typeface="+mn-lt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385DD5-D33E-5E71-B4A3-EF6D4B095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834866"/>
              </p:ext>
            </p:extLst>
          </p:nvPr>
        </p:nvGraphicFramePr>
        <p:xfrm>
          <a:off x="1354616" y="1172726"/>
          <a:ext cx="9843036" cy="5097322"/>
        </p:xfrm>
        <a:graphic>
          <a:graphicData uri="http://schemas.openxmlformats.org/drawingml/2006/table">
            <a:tbl>
              <a:tblPr/>
              <a:tblGrid>
                <a:gridCol w="4921518">
                  <a:extLst>
                    <a:ext uri="{9D8B030D-6E8A-4147-A177-3AD203B41FA5}">
                      <a16:colId xmlns:a16="http://schemas.microsoft.com/office/drawing/2014/main" val="351146652"/>
                    </a:ext>
                  </a:extLst>
                </a:gridCol>
                <a:gridCol w="4921518">
                  <a:extLst>
                    <a:ext uri="{9D8B030D-6E8A-4147-A177-3AD203B41FA5}">
                      <a16:colId xmlns:a16="http://schemas.microsoft.com/office/drawing/2014/main" val="1415846670"/>
                    </a:ext>
                  </a:extLst>
                </a:gridCol>
              </a:tblGrid>
              <a:tr h="2110282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N</a:t>
                      </a:r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ghỉ hè em thích nhất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Được theo mẹ về quê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em cũng mừng ghê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Khi thấy em vào ngõ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Vườn bà có nhiều quả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Chẳng mấy lúc bà ăn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bảo thích để dành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Cho cháu về ra hái.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56619"/>
                  </a:ext>
                </a:extLst>
              </a:tr>
              <a:tr h="2225796"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Mảnh vườn quê bé nhỏ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Bao nhiêu là thứ cây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mỗi năm mỗi gầy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Chắc bà luôn vất vả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Em mồ hôi nhễ nhại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theo quạt liền tay.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Từ tay bà gió đến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Thơm bao hương quả vườn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Thoáng nghe bà kể chuyện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Gió thơm say chập chờn.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                           (Xuân Hoài)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0008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theo dõi trong sách, phát hiện từ ngữ khó đọc, khó hiểu nhé!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Giải nghĩa từ khó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719351" y="2216142"/>
            <a:ext cx="4771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FF0000"/>
                </a:solidFill>
              </a:rPr>
              <a:t>Chập chờn</a:t>
            </a:r>
            <a:r>
              <a:rPr lang="en-US" sz="5400">
                <a:solidFill>
                  <a:srgbClr val="0070C0"/>
                </a:solidFill>
              </a:rPr>
              <a:t>:  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DA8D7-FB54-E149-1E39-168EE46FFFDB}"/>
              </a:ext>
            </a:extLst>
          </p:cNvPr>
          <p:cNvSpPr txBox="1"/>
          <p:nvPr/>
        </p:nvSpPr>
        <p:spPr>
          <a:xfrm>
            <a:off x="719351" y="2356967"/>
            <a:ext cx="1118283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FF0000"/>
                </a:solidFill>
              </a:rPr>
              <a:t>Chập chờn</a:t>
            </a:r>
            <a:r>
              <a:rPr lang="en-US" sz="5400">
                <a:solidFill>
                  <a:srgbClr val="0070C0"/>
                </a:solidFill>
              </a:rPr>
              <a:t>: ở trạng thái nửa ngủ, nửa thức.</a:t>
            </a:r>
          </a:p>
        </p:txBody>
      </p:sp>
    </p:spTree>
    <p:extLst>
      <p:ext uri="{BB962C8B-B14F-4D97-AF65-F5344CB8AC3E}">
        <p14:creationId xmlns:p14="http://schemas.microsoft.com/office/powerpoint/2010/main" val="11277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738682" y="1766437"/>
            <a:ext cx="4771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thích nhất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1738682" y="2937354"/>
            <a:ext cx="382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mảnh vườn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79FA2-914F-C4F6-7A0D-8A8940E32FF0}"/>
              </a:ext>
            </a:extLst>
          </p:cNvPr>
          <p:cNvSpPr txBox="1"/>
          <p:nvPr/>
        </p:nvSpPr>
        <p:spPr>
          <a:xfrm>
            <a:off x="1738681" y="4286469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luôn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DA8D7-FB54-E149-1E39-168EE46FFFDB}"/>
              </a:ext>
            </a:extLst>
          </p:cNvPr>
          <p:cNvSpPr txBox="1"/>
          <p:nvPr/>
        </p:nvSpPr>
        <p:spPr>
          <a:xfrm>
            <a:off x="6700428" y="1766437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vất vả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6700428" y="3021527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quạt liền tay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2809AE-B090-5972-373E-58CB7377075C}"/>
              </a:ext>
            </a:extLst>
          </p:cNvPr>
          <p:cNvSpPr txBox="1"/>
          <p:nvPr/>
        </p:nvSpPr>
        <p:spPr>
          <a:xfrm>
            <a:off x="6700428" y="4192444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rgbClr val="0070C0"/>
                </a:solidFill>
              </a:rPr>
              <a:t>chập chờn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V="1">
            <a:off x="2626926" y="2546397"/>
            <a:ext cx="633368" cy="23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FBBC-B06A-B0D4-303B-CF85ECCE41E8}"/>
              </a:ext>
            </a:extLst>
          </p:cNvPr>
          <p:cNvCxnSpPr>
            <a:cxnSpLocks/>
          </p:cNvCxnSpPr>
          <p:nvPr/>
        </p:nvCxnSpPr>
        <p:spPr>
          <a:xfrm>
            <a:off x="4544825" y="2569847"/>
            <a:ext cx="4971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F6C46-10DF-5173-5FCE-17C6FEBFC5DF}"/>
              </a:ext>
            </a:extLst>
          </p:cNvPr>
          <p:cNvCxnSpPr>
            <a:cxnSpLocks/>
          </p:cNvCxnSpPr>
          <p:nvPr/>
        </p:nvCxnSpPr>
        <p:spPr>
          <a:xfrm>
            <a:off x="4872737" y="3730619"/>
            <a:ext cx="5027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EE17BE-6BBC-0BA9-446C-F885EE0D3D61}"/>
              </a:ext>
            </a:extLst>
          </p:cNvPr>
          <p:cNvCxnSpPr/>
          <p:nvPr/>
        </p:nvCxnSpPr>
        <p:spPr>
          <a:xfrm>
            <a:off x="2686886" y="5073205"/>
            <a:ext cx="4347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93DF87-547C-4564-16AB-14E01C944BB1}"/>
              </a:ext>
            </a:extLst>
          </p:cNvPr>
          <p:cNvCxnSpPr/>
          <p:nvPr/>
        </p:nvCxnSpPr>
        <p:spPr>
          <a:xfrm>
            <a:off x="7371315" y="2579539"/>
            <a:ext cx="4347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2EBE56-1648-6A7C-9A58-4889533E385C}"/>
              </a:ext>
            </a:extLst>
          </p:cNvPr>
          <p:cNvCxnSpPr/>
          <p:nvPr/>
        </p:nvCxnSpPr>
        <p:spPr>
          <a:xfrm>
            <a:off x="7795545" y="3801487"/>
            <a:ext cx="478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34B369-CAAB-5640-E249-F226413BC1D8}"/>
              </a:ext>
            </a:extLst>
          </p:cNvPr>
          <p:cNvCxnSpPr/>
          <p:nvPr/>
        </p:nvCxnSpPr>
        <p:spPr>
          <a:xfrm>
            <a:off x="6843546" y="4985709"/>
            <a:ext cx="700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29E4C9-8A2D-DEC1-89E7-7411227A5629}"/>
              </a:ext>
            </a:extLst>
          </p:cNvPr>
          <p:cNvCxnSpPr/>
          <p:nvPr/>
        </p:nvCxnSpPr>
        <p:spPr>
          <a:xfrm>
            <a:off x="8520035" y="4985709"/>
            <a:ext cx="6364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0CA6F8-9DB2-34B9-1648-CC7A8948F02D}"/>
              </a:ext>
            </a:extLst>
          </p:cNvPr>
          <p:cNvCxnSpPr/>
          <p:nvPr/>
        </p:nvCxnSpPr>
        <p:spPr>
          <a:xfrm>
            <a:off x="8952370" y="3793026"/>
            <a:ext cx="478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thơ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3352462" y="2394008"/>
            <a:ext cx="10584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>
                <a:solidFill>
                  <a:srgbClr val="0070C0"/>
                </a:solidFill>
                <a:effectLst/>
              </a:rPr>
              <a:t>N</a:t>
            </a:r>
            <a:r>
              <a:rPr lang="vi-VN" sz="4000">
                <a:solidFill>
                  <a:srgbClr val="0070C0"/>
                </a:solidFill>
                <a:effectLst/>
              </a:rPr>
              <a:t>ghỉ hè em thích nhất</a:t>
            </a:r>
          </a:p>
          <a:p>
            <a:pPr algn="l"/>
            <a:r>
              <a:rPr lang="vi-VN" sz="4000">
                <a:solidFill>
                  <a:srgbClr val="0070C0"/>
                </a:solidFill>
                <a:effectLst/>
              </a:rPr>
              <a:t>Được theo mẹ về quê</a:t>
            </a:r>
          </a:p>
          <a:p>
            <a:pPr algn="l"/>
            <a:r>
              <a:rPr lang="vi-VN" sz="4000">
                <a:solidFill>
                  <a:srgbClr val="0070C0"/>
                </a:solidFill>
                <a:effectLst/>
              </a:rPr>
              <a:t>Bà em cũng mừng ghê</a:t>
            </a:r>
          </a:p>
          <a:p>
            <a:pPr algn="l"/>
            <a:r>
              <a:rPr lang="vi-VN" sz="4000">
                <a:solidFill>
                  <a:srgbClr val="0070C0"/>
                </a:solidFill>
                <a:effectLst/>
              </a:rPr>
              <a:t>Khi thấy em vào ngõ</a:t>
            </a:r>
            <a:r>
              <a:rPr lang="en-US" sz="4000">
                <a:solidFill>
                  <a:srgbClr val="0070C0"/>
                </a:solidFill>
                <a:effectLst/>
              </a:rPr>
              <a:t>.</a:t>
            </a:r>
            <a:endParaRPr lang="vi-VN" sz="4000">
              <a:solidFill>
                <a:srgbClr val="0070C0"/>
              </a:solidFill>
              <a:effectLst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5204087" y="2394008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8507515" y="234980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675F21-4E80-3577-F2FE-391D9B2F2AD0}"/>
              </a:ext>
            </a:extLst>
          </p:cNvPr>
          <p:cNvCxnSpPr>
            <a:cxnSpLocks/>
          </p:cNvCxnSpPr>
          <p:nvPr/>
        </p:nvCxnSpPr>
        <p:spPr>
          <a:xfrm flipH="1">
            <a:off x="8460325" y="305332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67E66E-7517-AF59-FFDD-4E40FF98D785}"/>
              </a:ext>
            </a:extLst>
          </p:cNvPr>
          <p:cNvCxnSpPr>
            <a:cxnSpLocks/>
          </p:cNvCxnSpPr>
          <p:nvPr/>
        </p:nvCxnSpPr>
        <p:spPr>
          <a:xfrm flipH="1">
            <a:off x="4948568" y="3671280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187740-9B5E-2F98-BE15-8AE513DD483F}"/>
              </a:ext>
            </a:extLst>
          </p:cNvPr>
          <p:cNvCxnSpPr>
            <a:cxnSpLocks/>
          </p:cNvCxnSpPr>
          <p:nvPr/>
        </p:nvCxnSpPr>
        <p:spPr>
          <a:xfrm flipH="1">
            <a:off x="8695747" y="3644470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3DCA31-65E1-BE5B-3AA6-B9D7882F3898}"/>
              </a:ext>
            </a:extLst>
          </p:cNvPr>
          <p:cNvGrpSpPr/>
          <p:nvPr/>
        </p:nvGrpSpPr>
        <p:grpSpPr>
          <a:xfrm>
            <a:off x="8313682" y="4347990"/>
            <a:ext cx="214596" cy="591146"/>
            <a:chOff x="5362265" y="2534436"/>
            <a:chExt cx="259662" cy="59114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CA4116-B006-BFA4-ABBC-11EF62AFAD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3D7051-7320-F549-EF93-690F449059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giọng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283089" y="2315249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</a:rPr>
              <a:t>Đọc diễn cảm, nhấn giọng ở những từ ngữ giàu sức gợi tả, gợi cảm.</a:t>
            </a:r>
          </a:p>
        </p:txBody>
      </p:sp>
    </p:spTree>
    <p:extLst>
      <p:ext uri="{BB962C8B-B14F-4D97-AF65-F5344CB8AC3E}">
        <p14:creationId xmlns:p14="http://schemas.microsoft.com/office/powerpoint/2010/main" val="11922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nhóm đôi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2 học sinh đọc nối tiếp (lần lượt đọc từng khổ), đọc 1 – 2 lượt)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D86BC8-4C50-FFC1-81E1-5BB8F2940249}"/>
              </a:ext>
            </a:extLst>
          </p:cNvPr>
          <p:cNvGrpSpPr/>
          <p:nvPr/>
        </p:nvGrpSpPr>
        <p:grpSpPr>
          <a:xfrm>
            <a:off x="239149" y="305068"/>
            <a:ext cx="11683537" cy="6247864"/>
            <a:chOff x="239149" y="305068"/>
            <a:chExt cx="11683537" cy="6247864"/>
          </a:xfrm>
          <a:solidFill>
            <a:srgbClr val="FFFFFF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CC8BCA-31D7-243D-86DA-9F7F26F8E846}"/>
                </a:ext>
              </a:extLst>
            </p:cNvPr>
            <p:cNvSpPr txBox="1"/>
            <p:nvPr/>
          </p:nvSpPr>
          <p:spPr>
            <a:xfrm>
              <a:off x="239149" y="305068"/>
              <a:ext cx="11683537" cy="62478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latin typeface="+mn-lt"/>
                </a:rPr>
                <a:t>      </a:t>
              </a: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vi-VN" sz="20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1A0898-C4BA-EC02-91FB-D21BFFE28D46}"/>
                </a:ext>
              </a:extLst>
            </p:cNvPr>
            <p:cNvSpPr txBox="1"/>
            <p:nvPr/>
          </p:nvSpPr>
          <p:spPr>
            <a:xfrm>
              <a:off x="4123207" y="446510"/>
              <a:ext cx="319589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VỀ THĂM QUÊ</a:t>
              </a:r>
              <a:endParaRPr lang="vi-VN" sz="3200" b="1" i="0">
                <a:solidFill>
                  <a:srgbClr val="0070C0"/>
                </a:solidFill>
                <a:effectLst/>
                <a:latin typeface="+mn-lt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5EC666-6849-6DE4-D2D9-810F2650F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84910"/>
              </p:ext>
            </p:extLst>
          </p:nvPr>
        </p:nvGraphicFramePr>
        <p:xfrm>
          <a:off x="1354616" y="1172726"/>
          <a:ext cx="9843036" cy="5097322"/>
        </p:xfrm>
        <a:graphic>
          <a:graphicData uri="http://schemas.openxmlformats.org/drawingml/2006/table">
            <a:tbl>
              <a:tblPr/>
              <a:tblGrid>
                <a:gridCol w="4921518">
                  <a:extLst>
                    <a:ext uri="{9D8B030D-6E8A-4147-A177-3AD203B41FA5}">
                      <a16:colId xmlns:a16="http://schemas.microsoft.com/office/drawing/2014/main" val="351146652"/>
                    </a:ext>
                  </a:extLst>
                </a:gridCol>
                <a:gridCol w="4921518">
                  <a:extLst>
                    <a:ext uri="{9D8B030D-6E8A-4147-A177-3AD203B41FA5}">
                      <a16:colId xmlns:a16="http://schemas.microsoft.com/office/drawing/2014/main" val="1415846670"/>
                    </a:ext>
                  </a:extLst>
                </a:gridCol>
              </a:tblGrid>
              <a:tr h="2110282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N</a:t>
                      </a:r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ghỉ hè em thích nhất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Được theo mẹ về quê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em cũng mừng ghê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Khi thấy em vào ngõ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Vườn bà có nhiều quả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Chẳng mấy lúc bà ăn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bảo thích để dành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Cho cháu về ra hái.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56619"/>
                  </a:ext>
                </a:extLst>
              </a:tr>
              <a:tr h="2225796"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Mảnh vườn quê bé nhỏ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Bao nhiêu là thứ cây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mỗi năm mỗi gầy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Chắc bà luôn vất vả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Em mồ hôi nhễ nhại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theo quạt liền tay.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Từ tay bà gió đến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Thơm bao hương quả vườn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Thoáng nghe bà kể chuyện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Gió thơm say chập chờn.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                           (Xuân Hoài)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00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125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1. Bạn nhỏ thích nhất điều gì khi nghỉ hè?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081681"/>
            <a:ext cx="11131366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002060"/>
                </a:solidFill>
              </a:rPr>
              <a:t>	Khi nghỉ hè, bạn nhỏ thích nhất là được theo mẹ về quê.</a:t>
            </a:r>
            <a:endParaRPr lang="en-US" sz="48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86225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2. Những câu thơ sau giúp em hiểu gì về bạn nhỏ?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2685647" y="3642847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7" y="4378798"/>
            <a:ext cx="5163004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Bạn nhỏ cảm nhận được niềm vui của bà khi bà gặp lại con cháu.</a:t>
            </a:r>
            <a:endParaRPr lang="en-US" sz="360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EA108-CE2D-1CF6-F21B-CB8F7198F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321" t="33534" r="25677" b="54847"/>
          <a:stretch/>
        </p:blipFill>
        <p:spPr>
          <a:xfrm>
            <a:off x="258348" y="1821065"/>
            <a:ext cx="11816842" cy="1754326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7FDE0E71-E902-3886-7E04-5AE2BC07BABC}"/>
              </a:ext>
            </a:extLst>
          </p:cNvPr>
          <p:cNvSpPr/>
          <p:nvPr/>
        </p:nvSpPr>
        <p:spPr>
          <a:xfrm rot="16200000">
            <a:off x="8338077" y="3596681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8EC59-2901-208B-E8DF-4579850606BE}"/>
              </a:ext>
            </a:extLst>
          </p:cNvPr>
          <p:cNvSpPr txBox="1"/>
          <p:nvPr/>
        </p:nvSpPr>
        <p:spPr>
          <a:xfrm>
            <a:off x="6483598" y="4369870"/>
            <a:ext cx="5163004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Bạn nhỏ quan tâm tới sức khoẻ của bà, nhận ra bà yếu hơn, biết bà vất vả nhiều.</a:t>
            </a:r>
            <a:endParaRPr lang="en-US" sz="36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3. Kể những việc làm nói lên tình yêu thương của bà dành cho con cháu.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081681"/>
            <a:ext cx="11131366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0070C0"/>
                </a:solidFill>
              </a:rPr>
              <a:t>Vườn bà có nhiều quả</a:t>
            </a:r>
          </a:p>
          <a:p>
            <a:r>
              <a:rPr lang="vi-VN" sz="4800">
                <a:solidFill>
                  <a:srgbClr val="0070C0"/>
                </a:solidFill>
              </a:rPr>
              <a:t>Chẳng mấy lúc bà ăn</a:t>
            </a:r>
          </a:p>
          <a:p>
            <a:r>
              <a:rPr lang="vi-VN" sz="4800">
                <a:solidFill>
                  <a:srgbClr val="0070C0"/>
                </a:solidFill>
              </a:rPr>
              <a:t>Bà bảo thích để dành</a:t>
            </a:r>
          </a:p>
          <a:p>
            <a:r>
              <a:rPr lang="vi-VN" sz="4800">
                <a:solidFill>
                  <a:srgbClr val="0070C0"/>
                </a:solidFill>
              </a:rPr>
              <a:t>Cho cháu về ra hái.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30D4540-7621-15A0-9C04-90C8494A8E14}"/>
              </a:ext>
            </a:extLst>
          </p:cNvPr>
          <p:cNvSpPr/>
          <p:nvPr/>
        </p:nvSpPr>
        <p:spPr>
          <a:xfrm>
            <a:off x="7045376" y="3429000"/>
            <a:ext cx="584617" cy="2447144"/>
          </a:xfrm>
          <a:prstGeom prst="rightBrace">
            <a:avLst>
              <a:gd name="adj1" fmla="val 8333"/>
              <a:gd name="adj2" fmla="val 4878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97E98-E55B-E821-D958-4DB07ABDBEAE}"/>
              </a:ext>
            </a:extLst>
          </p:cNvPr>
          <p:cNvSpPr txBox="1"/>
          <p:nvPr/>
        </p:nvSpPr>
        <p:spPr>
          <a:xfrm>
            <a:off x="7839477" y="3174014"/>
            <a:ext cx="359764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Bà luôn nghĩ đến con cháu, muốn để dành hết mọi thứ cho con cháu.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3. Kể những việc làm nói lên tình yêu thương của bà dành cho con cháu.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3023305" y="2603814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700169"/>
            <a:ext cx="6140400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0070C0"/>
                </a:solidFill>
              </a:rPr>
              <a:t>Em mồ hôi nhễ nhại</a:t>
            </a:r>
          </a:p>
          <a:p>
            <a:r>
              <a:rPr lang="vi-VN" sz="4800">
                <a:solidFill>
                  <a:srgbClr val="0070C0"/>
                </a:solidFill>
              </a:rPr>
              <a:t>Bà theo quạt liền tay.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30D4540-7621-15A0-9C04-90C8494A8E14}"/>
              </a:ext>
            </a:extLst>
          </p:cNvPr>
          <p:cNvSpPr/>
          <p:nvPr/>
        </p:nvSpPr>
        <p:spPr>
          <a:xfrm>
            <a:off x="6805538" y="3857113"/>
            <a:ext cx="584617" cy="1255772"/>
          </a:xfrm>
          <a:prstGeom prst="rightBrace">
            <a:avLst>
              <a:gd name="adj1" fmla="val 8333"/>
              <a:gd name="adj2" fmla="val 4878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97E98-E55B-E821-D958-4DB07ABDBEAE}"/>
              </a:ext>
            </a:extLst>
          </p:cNvPr>
          <p:cNvSpPr txBox="1"/>
          <p:nvPr/>
        </p:nvSpPr>
        <p:spPr>
          <a:xfrm>
            <a:off x="7749536" y="3330837"/>
            <a:ext cx="359764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Bà yêu thương cháu, chăm chút cho cháu từng li từng tí.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  <p:bldP spid="2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3. Kể những việc làm nói lên tình yêu thương của bà dành cho con cháu.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3330601" y="2663901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700169"/>
            <a:ext cx="6425210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Thoáng nghe bà kể chuyện</a:t>
            </a:r>
          </a:p>
          <a:p>
            <a:r>
              <a:rPr lang="vi-VN" sz="4000">
                <a:solidFill>
                  <a:srgbClr val="0070C0"/>
                </a:solidFill>
              </a:rPr>
              <a:t>Gió thơm say chập chờn.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30D4540-7621-15A0-9C04-90C8494A8E14}"/>
              </a:ext>
            </a:extLst>
          </p:cNvPr>
          <p:cNvSpPr/>
          <p:nvPr/>
        </p:nvSpPr>
        <p:spPr>
          <a:xfrm>
            <a:off x="7232754" y="3708274"/>
            <a:ext cx="584617" cy="1255772"/>
          </a:xfrm>
          <a:prstGeom prst="rightBrace">
            <a:avLst>
              <a:gd name="adj1" fmla="val 8333"/>
              <a:gd name="adj2" fmla="val 4878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97E98-E55B-E821-D958-4DB07ABDBEAE}"/>
              </a:ext>
            </a:extLst>
          </p:cNvPr>
          <p:cNvSpPr txBox="1"/>
          <p:nvPr/>
        </p:nvSpPr>
        <p:spPr>
          <a:xfrm>
            <a:off x="7954259" y="3207726"/>
            <a:ext cx="354244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Bà kể chuyện cho cháu nghe, điều mà các bạn nhỏ đều thích.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  <p:bldP spid="2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697366"/>
            <a:ext cx="1113136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</a:rPr>
              <a:t>4. Theo em, vì sao bạn nhỏ thấy vui thích trong kì nghỉ hè ở quê?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5BE11-A711-2C47-104D-9BF74FB97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551" t="42383" r="21240" b="20568"/>
          <a:stretch/>
        </p:blipFill>
        <p:spPr>
          <a:xfrm>
            <a:off x="1836624" y="2230349"/>
            <a:ext cx="8488590" cy="462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Học thuộc lòng 3 khổ thơ em thích</a:t>
            </a:r>
            <a:endParaRPr lang="en-US" sz="5400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E2129-EB69-955E-7EA6-64136D10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116" y="3429000"/>
            <a:ext cx="2659606" cy="30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149" y="305068"/>
            <a:ext cx="11683537" cy="6247864"/>
            <a:chOff x="239149" y="305068"/>
            <a:chExt cx="11683537" cy="6247864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49" y="305068"/>
              <a:ext cx="11683537" cy="62478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latin typeface="+mn-lt"/>
                </a:rPr>
                <a:t>      </a:t>
              </a: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en-US" sz="20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algn="just"/>
              <a:endParaRPr lang="en-US" sz="2000">
                <a:latin typeface="+mn-lt"/>
              </a:endParaRPr>
            </a:p>
            <a:p>
              <a:pPr algn="just"/>
              <a:endParaRPr lang="vi-VN" sz="20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4123207" y="446510"/>
              <a:ext cx="319589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VỀ THĂM QUÊ</a:t>
              </a:r>
              <a:endParaRPr lang="vi-VN" sz="3200" b="1" i="0">
                <a:solidFill>
                  <a:srgbClr val="0070C0"/>
                </a:solidFill>
                <a:effectLst/>
                <a:latin typeface="+mn-lt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385DD5-D33E-5E71-B4A3-EF6D4B095195}"/>
              </a:ext>
            </a:extLst>
          </p:cNvPr>
          <p:cNvGraphicFramePr>
            <a:graphicFrameLocks noGrp="1"/>
          </p:cNvGraphicFramePr>
          <p:nvPr/>
        </p:nvGraphicFramePr>
        <p:xfrm>
          <a:off x="1354616" y="1172726"/>
          <a:ext cx="9843036" cy="5097322"/>
        </p:xfrm>
        <a:graphic>
          <a:graphicData uri="http://schemas.openxmlformats.org/drawingml/2006/table">
            <a:tbl>
              <a:tblPr/>
              <a:tblGrid>
                <a:gridCol w="4921518">
                  <a:extLst>
                    <a:ext uri="{9D8B030D-6E8A-4147-A177-3AD203B41FA5}">
                      <a16:colId xmlns:a16="http://schemas.microsoft.com/office/drawing/2014/main" val="351146652"/>
                    </a:ext>
                  </a:extLst>
                </a:gridCol>
                <a:gridCol w="4921518">
                  <a:extLst>
                    <a:ext uri="{9D8B030D-6E8A-4147-A177-3AD203B41FA5}">
                      <a16:colId xmlns:a16="http://schemas.microsoft.com/office/drawing/2014/main" val="1415846670"/>
                    </a:ext>
                  </a:extLst>
                </a:gridCol>
              </a:tblGrid>
              <a:tr h="2110282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N</a:t>
                      </a:r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ghỉ hè em thích nhất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Được theo mẹ về quê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em cũng mừng ghê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Khi thấy em vào ngõ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Vườn bà có nhiều quả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Chẳng mấy lúc bà ăn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bảo thích để dành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Cho cháu về ra hái.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56619"/>
                  </a:ext>
                </a:extLst>
              </a:tr>
              <a:tr h="2225796"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Mảnh vườn quê bé nhỏ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Bao nhiêu là thứ cây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mỗi năm mỗi gầy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Chắc bà luôn vất vả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Em mồ hôi nhễ nhại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Bà theo quạt liền tay.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Từ tay bà gió đến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Thơm bao hương quả vườn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Thoáng nghe bà kể chuyện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Gió thơm say chập chờn.</a:t>
                      </a:r>
                    </a:p>
                    <a:p>
                      <a:pPr algn="l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</a:rPr>
                        <a:t>                           (Xuân Hoài)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00085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E59F469-CB40-5611-CEF8-726A38A96324}"/>
              </a:ext>
            </a:extLst>
          </p:cNvPr>
          <p:cNvSpPr/>
          <p:nvPr/>
        </p:nvSpPr>
        <p:spPr>
          <a:xfrm>
            <a:off x="2154265" y="1031285"/>
            <a:ext cx="3195892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2AFE18-8E56-25DB-FC5F-579FC9EED85A}"/>
              </a:ext>
            </a:extLst>
          </p:cNvPr>
          <p:cNvSpPr/>
          <p:nvPr/>
        </p:nvSpPr>
        <p:spPr>
          <a:xfrm>
            <a:off x="2324746" y="1616060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F3A8D-FEEA-5F0B-045A-BD14D7AD6A51}"/>
              </a:ext>
            </a:extLst>
          </p:cNvPr>
          <p:cNvSpPr/>
          <p:nvPr/>
        </p:nvSpPr>
        <p:spPr>
          <a:xfrm>
            <a:off x="1890793" y="2049888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6A43E-CAFA-D7AC-3AF9-3BFD6241D9E5}"/>
              </a:ext>
            </a:extLst>
          </p:cNvPr>
          <p:cNvSpPr/>
          <p:nvPr/>
        </p:nvSpPr>
        <p:spPr>
          <a:xfrm>
            <a:off x="1890793" y="2483792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39F83-15B8-EDFB-E411-807FBE250069}"/>
              </a:ext>
            </a:extLst>
          </p:cNvPr>
          <p:cNvSpPr/>
          <p:nvPr/>
        </p:nvSpPr>
        <p:spPr>
          <a:xfrm>
            <a:off x="2324746" y="3287559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0BD79-6C8E-A540-F0AE-3D55E2583BF4}"/>
              </a:ext>
            </a:extLst>
          </p:cNvPr>
          <p:cNvSpPr/>
          <p:nvPr/>
        </p:nvSpPr>
        <p:spPr>
          <a:xfrm>
            <a:off x="2108428" y="3758122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ED75A-DCFE-79EC-DC60-34014EEF8BD2}"/>
              </a:ext>
            </a:extLst>
          </p:cNvPr>
          <p:cNvSpPr/>
          <p:nvPr/>
        </p:nvSpPr>
        <p:spPr>
          <a:xfrm>
            <a:off x="1829457" y="4128061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2EAF07-82A7-9129-277B-6572CE656C21}"/>
              </a:ext>
            </a:extLst>
          </p:cNvPr>
          <p:cNvSpPr/>
          <p:nvPr/>
        </p:nvSpPr>
        <p:spPr>
          <a:xfrm>
            <a:off x="2203037" y="4589621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74A23B-8C2F-FF78-14C4-248B6C6AAB1D}"/>
              </a:ext>
            </a:extLst>
          </p:cNvPr>
          <p:cNvSpPr/>
          <p:nvPr/>
        </p:nvSpPr>
        <p:spPr>
          <a:xfrm>
            <a:off x="7214089" y="1106758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6295EB-353E-96FA-B5BA-2AECE5EC7950}"/>
              </a:ext>
            </a:extLst>
          </p:cNvPr>
          <p:cNvSpPr/>
          <p:nvPr/>
        </p:nvSpPr>
        <p:spPr>
          <a:xfrm>
            <a:off x="7345825" y="1657346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8340B1-BD83-35B8-9319-F4D985FB4C21}"/>
              </a:ext>
            </a:extLst>
          </p:cNvPr>
          <p:cNvSpPr/>
          <p:nvPr/>
        </p:nvSpPr>
        <p:spPr>
          <a:xfrm>
            <a:off x="7345825" y="1540586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33E24C-FBB3-E167-0339-B26C74BF3547}"/>
              </a:ext>
            </a:extLst>
          </p:cNvPr>
          <p:cNvSpPr/>
          <p:nvPr/>
        </p:nvSpPr>
        <p:spPr>
          <a:xfrm>
            <a:off x="6766331" y="1991020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9FA1DB-37E3-9B84-69AF-E4FB6AA81283}"/>
              </a:ext>
            </a:extLst>
          </p:cNvPr>
          <p:cNvSpPr/>
          <p:nvPr/>
        </p:nvSpPr>
        <p:spPr>
          <a:xfrm>
            <a:off x="7021529" y="2441454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0690BF-CB8D-AB48-C7B4-EBC564FE4CC9}"/>
              </a:ext>
            </a:extLst>
          </p:cNvPr>
          <p:cNvSpPr/>
          <p:nvPr/>
        </p:nvSpPr>
        <p:spPr>
          <a:xfrm>
            <a:off x="6882045" y="3309112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06402D-9098-C925-AD15-A685BE42741C}"/>
              </a:ext>
            </a:extLst>
          </p:cNvPr>
          <p:cNvSpPr/>
          <p:nvPr/>
        </p:nvSpPr>
        <p:spPr>
          <a:xfrm>
            <a:off x="6766331" y="3705008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A667C5-CE5D-4111-D928-5B0F0A056D2E}"/>
              </a:ext>
            </a:extLst>
          </p:cNvPr>
          <p:cNvSpPr/>
          <p:nvPr/>
        </p:nvSpPr>
        <p:spPr>
          <a:xfrm>
            <a:off x="6766331" y="4063363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953871-9901-296C-5F91-3C3F6FD15DA3}"/>
              </a:ext>
            </a:extLst>
          </p:cNvPr>
          <p:cNvSpPr/>
          <p:nvPr/>
        </p:nvSpPr>
        <p:spPr>
          <a:xfrm>
            <a:off x="6857518" y="4155793"/>
            <a:ext cx="319589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4AED-DD36-9683-C666-3492D997F133}"/>
              </a:ext>
            </a:extLst>
          </p:cNvPr>
          <p:cNvSpPr/>
          <p:nvPr/>
        </p:nvSpPr>
        <p:spPr>
          <a:xfrm>
            <a:off x="7330327" y="4557326"/>
            <a:ext cx="382305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EB5ED-565F-C1B2-78DE-0566548D6634}"/>
              </a:ext>
            </a:extLst>
          </p:cNvPr>
          <p:cNvSpPr/>
          <p:nvPr/>
        </p:nvSpPr>
        <p:spPr>
          <a:xfrm>
            <a:off x="7562802" y="4991156"/>
            <a:ext cx="382305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B59608-A157-4437-2A1E-229A94085982}"/>
              </a:ext>
            </a:extLst>
          </p:cNvPr>
          <p:cNvSpPr/>
          <p:nvPr/>
        </p:nvSpPr>
        <p:spPr>
          <a:xfrm>
            <a:off x="6820021" y="5413687"/>
            <a:ext cx="3823052" cy="4338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D7E20-39DE-40E1-713F-EA22AC43D63A}"/>
              </a:ext>
            </a:extLst>
          </p:cNvPr>
          <p:cNvSpPr/>
          <p:nvPr/>
        </p:nvSpPr>
        <p:spPr>
          <a:xfrm>
            <a:off x="1589775" y="1106758"/>
            <a:ext cx="3919049" cy="41351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C991CB-A05A-1274-B1D0-752C2E93A99A}"/>
              </a:ext>
            </a:extLst>
          </p:cNvPr>
          <p:cNvSpPr/>
          <p:nvPr/>
        </p:nvSpPr>
        <p:spPr>
          <a:xfrm>
            <a:off x="6520466" y="1097253"/>
            <a:ext cx="4286756" cy="47502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8" grpId="0" animBg="1"/>
      <p:bldP spid="8" grpId="1" animBg="1"/>
      <p:bldP spid="8" grpId="2" animBg="1"/>
      <p:bldP spid="8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9" grpId="0" animBg="1"/>
      <p:bldP spid="2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5D7AE-150B-0285-AAE8-A6554AE0E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005" y="1223251"/>
            <a:ext cx="8806958" cy="1082800"/>
          </a:xfrm>
        </p:spPr>
        <p:txBody>
          <a:bodyPr/>
          <a:lstStyle/>
          <a:p>
            <a:r>
              <a:rPr lang="en-US" sz="8800">
                <a:solidFill>
                  <a:srgbClr val="0070C0"/>
                </a:solidFill>
                <a:latin typeface="+mj-lt"/>
              </a:rPr>
              <a:t>VIẾT</a:t>
            </a:r>
          </a:p>
        </p:txBody>
      </p:sp>
      <p:pic>
        <p:nvPicPr>
          <p:cNvPr id="5" name="Picture 4" descr="Oxford Discover 1 - Final test | English - Quizizz">
            <a:extLst>
              <a:ext uri="{FF2B5EF4-FFF2-40B4-BE49-F238E27FC236}">
                <a16:creationId xmlns:a16="http://schemas.microsoft.com/office/drawing/2014/main" id="{69878666-7545-FD62-9339-4AFCA9E9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442" y="3932261"/>
            <a:ext cx="3010396" cy="29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7BBF4C2-52EA-8A49-9FEB-4D880F1A710B}"/>
              </a:ext>
            </a:extLst>
          </p:cNvPr>
          <p:cNvSpPr txBox="1">
            <a:spLocks/>
          </p:cNvSpPr>
          <p:nvPr/>
        </p:nvSpPr>
        <p:spPr>
          <a:xfrm>
            <a:off x="1104005" y="3390861"/>
            <a:ext cx="880695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  <a:defRPr sz="1862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8800">
                <a:solidFill>
                  <a:srgbClr val="002060"/>
                </a:solidFill>
                <a:latin typeface="+mj-lt"/>
              </a:rPr>
              <a:t>Ôn lại chữ hoa </a:t>
            </a:r>
          </a:p>
          <a:p>
            <a:r>
              <a:rPr lang="en-US" sz="8800">
                <a:solidFill>
                  <a:srgbClr val="002060"/>
                </a:solidFill>
                <a:latin typeface="+mj-lt"/>
              </a:rPr>
              <a:t>A, Ă, Â</a:t>
            </a:r>
          </a:p>
        </p:txBody>
      </p:sp>
    </p:spTree>
    <p:extLst>
      <p:ext uri="{BB962C8B-B14F-4D97-AF65-F5344CB8AC3E}">
        <p14:creationId xmlns:p14="http://schemas.microsoft.com/office/powerpoint/2010/main" val="260276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9A48A-A19C-1644-8BCE-00E3B1A53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8911" y="0"/>
            <a:ext cx="5239708" cy="689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519" y="350745"/>
            <a:ext cx="7709968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097862"/>
              </p:ext>
            </p:extLst>
          </p:nvPr>
        </p:nvGraphicFramePr>
        <p:xfrm>
          <a:off x="3418836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06571" y="3687118"/>
            <a:ext cx="166116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0">
                <a:latin typeface="HP001 4H" pitchFamily="34" charset="-127"/>
                <a:ea typeface="HP001 4H" pitchFamily="34" charset="-127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7479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27479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723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731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87399" y="4933149"/>
            <a:ext cx="640080" cy="640080"/>
            <a:chOff x="7328483" y="5520493"/>
            <a:chExt cx="640080" cy="640080"/>
          </a:xfrm>
        </p:grpSpPr>
        <p:sp>
          <p:nvSpPr>
            <p:cNvPr id="28" name="Rectangle 27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826759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Double Brace 34"/>
          <p:cNvSpPr/>
          <p:nvPr/>
        </p:nvSpPr>
        <p:spPr>
          <a:xfrm>
            <a:off x="6949979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900318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773606" y="4224427"/>
            <a:ext cx="1611850" cy="175029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368579" y="5821859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gần 3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27479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34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35" grpId="0" animBg="1"/>
      <p:bldP spid="36" grpId="0"/>
      <p:bldP spid="37" grpId="0" animBg="1"/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id="{F6E324D8-324B-98BE-BF96-F6389E7D7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519" y="350745"/>
            <a:ext cx="8382000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b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7853"/>
              </p:ext>
            </p:extLst>
          </p:nvPr>
        </p:nvGraphicFramePr>
        <p:xfrm>
          <a:off x="3418836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22069" y="3556000"/>
            <a:ext cx="16611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>
                <a:latin typeface="HP001 5 hàng" pitchFamily="34" charset="0"/>
                <a:ea typeface="HP001 4H" pitchFamily="34" charset="-127"/>
              </a:rPr>
              <a:t>Ă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7479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27479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723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731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87399" y="4933149"/>
            <a:ext cx="640080" cy="640080"/>
            <a:chOff x="7328483" y="5520493"/>
            <a:chExt cx="640080" cy="640080"/>
          </a:xfrm>
        </p:grpSpPr>
        <p:sp>
          <p:nvSpPr>
            <p:cNvPr id="28" name="Rectangle 27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795763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Double Brace 34"/>
          <p:cNvSpPr/>
          <p:nvPr/>
        </p:nvSpPr>
        <p:spPr>
          <a:xfrm>
            <a:off x="6949979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900318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773606" y="4224427"/>
            <a:ext cx="1611850" cy="175029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368579" y="5821859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gần 3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27479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10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35" grpId="0" animBg="1"/>
      <p:bldP spid="36" grpId="0"/>
      <p:bldP spid="37" grpId="0" animBg="1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">
            <a:hlinkClick r:id="" action="ppaction://media"/>
            <a:extLst>
              <a:ext uri="{FF2B5EF4-FFF2-40B4-BE49-F238E27FC236}">
                <a16:creationId xmlns:a16="http://schemas.microsoft.com/office/drawing/2014/main" id="{7650D3D3-10C3-A0EE-4DAC-E32C2FCA1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1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4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519" y="350745"/>
            <a:ext cx="8382000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Â</a:t>
            </a:r>
            <a:r>
              <a:rPr lang="en-US" b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29240"/>
              </p:ext>
            </p:extLst>
          </p:nvPr>
        </p:nvGraphicFramePr>
        <p:xfrm>
          <a:off x="3418836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22069" y="3556000"/>
            <a:ext cx="16611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>
                <a:latin typeface="HP001 5 hàng" pitchFamily="34" charset="0"/>
                <a:ea typeface="HP001 4H" pitchFamily="34" charset="-127"/>
              </a:rPr>
              <a:t>Â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7479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27479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723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7319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87399" y="4933149"/>
            <a:ext cx="640080" cy="640080"/>
            <a:chOff x="7328483" y="5520493"/>
            <a:chExt cx="640080" cy="640080"/>
          </a:xfrm>
        </p:grpSpPr>
        <p:sp>
          <p:nvSpPr>
            <p:cNvPr id="28" name="Rectangle 27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795763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Double Brace 34"/>
          <p:cNvSpPr/>
          <p:nvPr/>
        </p:nvSpPr>
        <p:spPr>
          <a:xfrm>
            <a:off x="6949979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900318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773606" y="4224427"/>
            <a:ext cx="1611850" cy="175029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368579" y="5821859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gần 3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27479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57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35" grpId="0" animBg="1"/>
      <p:bldP spid="36" grpId="0"/>
      <p:bldP spid="37" grpId="0" animBg="1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5490BBDA-E6D2-AFC4-68DF-61ABB1687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1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D69C9358-A8C2-6871-8935-650AE4658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915312"/>
              </p:ext>
            </p:extLst>
          </p:nvPr>
        </p:nvGraphicFramePr>
        <p:xfrm>
          <a:off x="259271" y="921768"/>
          <a:ext cx="11643296" cy="5014464"/>
        </p:xfrm>
        <a:graphic>
          <a:graphicData uri="http://schemas.openxmlformats.org/drawingml/2006/table">
            <a:tbl>
              <a:tblPr firstRow="1" bandRow="1"/>
              <a:tblGrid>
                <a:gridCol w="41583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41583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</a:tblGrid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417872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92257" marR="92257" marT="46127" marB="4612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8CAC29-007E-4D73-5CCD-8E4DEA2C4691}"/>
              </a:ext>
            </a:extLst>
          </p:cNvPr>
          <p:cNvSpPr txBox="1"/>
          <p:nvPr/>
        </p:nvSpPr>
        <p:spPr>
          <a:xfrm>
            <a:off x="1834288" y="1734135"/>
            <a:ext cx="6323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84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ĐŪg A</a:t>
            </a:r>
            <a:r>
              <a:rPr lang="el-GR" sz="84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</a:t>
            </a:r>
            <a:endParaRPr lang="en-VN" sz="84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7BC8B-2337-66C9-F4DB-708A49485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783" y="215130"/>
            <a:ext cx="2295784" cy="2134012"/>
          </a:xfrm>
          <a:prstGeom prst="rect">
            <a:avLst/>
          </a:prstGeom>
        </p:spPr>
      </p:pic>
      <p:pic>
        <p:nvPicPr>
          <p:cNvPr id="7" name="Đ">
            <a:hlinkClick r:id="" action="ppaction://media"/>
            <a:extLst>
              <a:ext uri="{FF2B5EF4-FFF2-40B4-BE49-F238E27FC236}">
                <a16:creationId xmlns:a16="http://schemas.microsoft.com/office/drawing/2014/main" id="{DAD0A6C5-7156-1106-520A-76103793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340" y="3242109"/>
            <a:ext cx="3429000" cy="3429000"/>
          </a:xfrm>
          <a:prstGeom prst="rect">
            <a:avLst/>
          </a:prstGeom>
        </p:spPr>
      </p:pic>
      <p:pic>
        <p:nvPicPr>
          <p:cNvPr id="8" name="A">
            <a:hlinkClick r:id="" action="ppaction://media"/>
            <a:extLst>
              <a:ext uri="{FF2B5EF4-FFF2-40B4-BE49-F238E27FC236}">
                <a16:creationId xmlns:a16="http://schemas.microsoft.com/office/drawing/2014/main" id="{EE8873FE-55FA-AD4B-261B-23A10AE460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1335" y="3338763"/>
            <a:ext cx="3519237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977789D-1001-B654-4BEE-8AFE39F0F6A7}"/>
              </a:ext>
            </a:extLst>
          </p:cNvPr>
          <p:cNvGrpSpPr/>
          <p:nvPr/>
        </p:nvGrpSpPr>
        <p:grpSpPr>
          <a:xfrm>
            <a:off x="0" y="999794"/>
            <a:ext cx="12222842" cy="5182642"/>
            <a:chOff x="0" y="999794"/>
            <a:chExt cx="12222842" cy="51826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BCDB5E-209B-A91D-658E-C32B73A49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86"/>
            <a:stretch/>
          </p:blipFill>
          <p:spPr>
            <a:xfrm>
              <a:off x="0" y="999794"/>
              <a:ext cx="12222842" cy="518264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26F18FD-9FE8-6ECE-5EED-F60E9F02E528}"/>
                </a:ext>
              </a:extLst>
            </p:cNvPr>
            <p:cNvCxnSpPr/>
            <p:nvPr/>
          </p:nvCxnSpPr>
          <p:spPr>
            <a:xfrm>
              <a:off x="54592" y="999794"/>
              <a:ext cx="0" cy="518264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8CAC29-007E-4D73-5CCD-8E4DEA2C4691}"/>
              </a:ext>
            </a:extLst>
          </p:cNvPr>
          <p:cNvSpPr txBox="1"/>
          <p:nvPr/>
        </p:nvSpPr>
        <p:spPr>
          <a:xfrm>
            <a:off x="787187" y="1345651"/>
            <a:ext cx="9714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Ai 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ωϙ Α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Ğn hu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ĐŪg A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</a:t>
            </a:r>
            <a:endParaRPr lang="en-VN" sz="42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EAC78-A7FB-FD6D-EAAB-F0D1F4C6C1DE}"/>
              </a:ext>
            </a:extLst>
          </p:cNvPr>
          <p:cNvSpPr txBox="1"/>
          <p:nvPr/>
        </p:nvSpPr>
        <p:spPr>
          <a:xfrm>
            <a:off x="0" y="2146462"/>
            <a:ext cx="14301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Ŷ≈ 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Κ΄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 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ιΪ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cả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Ξ 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Thà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Thục Vư</a:t>
            </a:r>
            <a:r>
              <a:rPr lang="el-GR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</a:t>
            </a:r>
            <a:r>
              <a:rPr lang="en-US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  <a:r>
              <a:rPr lang="vi-VN" sz="42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2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F3FB7D-8AA5-A65D-54A3-5B3A2357D048}"/>
              </a:ext>
            </a:extLst>
          </p:cNvPr>
          <p:cNvSpPr txBox="1"/>
          <p:nvPr/>
        </p:nvSpPr>
        <p:spPr>
          <a:xfrm>
            <a:off x="9048466" y="2933625"/>
            <a:ext cx="2538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200" b="1" i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(Ca dao)</a:t>
            </a:r>
            <a:endParaRPr lang="en-VN" sz="4200" b="1" i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48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9FAE5D-7B6C-D58B-0F8A-2AC1DF063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318" t="14585" r="34881" b="11750"/>
          <a:stretch/>
        </p:blipFill>
        <p:spPr>
          <a:xfrm>
            <a:off x="4908587" y="-92516"/>
            <a:ext cx="4833282" cy="6950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2B52D-552C-90D3-FD08-1AA061054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830" y="2448732"/>
            <a:ext cx="2590008" cy="2590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8749C68-7665-A7FE-676E-8EC6FAB831D9}"/>
              </a:ext>
            </a:extLst>
          </p:cNvPr>
          <p:cNvSpPr txBox="1">
            <a:spLocks/>
          </p:cNvSpPr>
          <p:nvPr/>
        </p:nvSpPr>
        <p:spPr>
          <a:xfrm>
            <a:off x="8730763" y="5775200"/>
            <a:ext cx="3317150" cy="1082800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>
                <a:solidFill>
                  <a:srgbClr val="0070C0"/>
                </a:solidFill>
              </a:rPr>
              <a:t>Trang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0E920-CC26-26F7-27DD-1D5A6E38A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829" t="16093" r="35252" b="14776"/>
          <a:stretch/>
        </p:blipFill>
        <p:spPr>
          <a:xfrm>
            <a:off x="0" y="0"/>
            <a:ext cx="492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66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18F7AB-F316-1A65-6CA8-0574612BF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7440" y="2887600"/>
            <a:ext cx="8806958" cy="1082800"/>
          </a:xfrm>
        </p:spPr>
        <p:txBody>
          <a:bodyPr/>
          <a:lstStyle/>
          <a:p>
            <a:r>
              <a:rPr lang="en-US" sz="9600" b="1">
                <a:solidFill>
                  <a:srgbClr val="0070C0"/>
                </a:solidFill>
              </a:rPr>
              <a:t>THỬ TÀI </a:t>
            </a:r>
          </a:p>
        </p:txBody>
      </p:sp>
    </p:spTree>
    <p:extLst>
      <p:ext uri="{BB962C8B-B14F-4D97-AF65-F5344CB8AC3E}">
        <p14:creationId xmlns:p14="http://schemas.microsoft.com/office/powerpoint/2010/main" val="1090879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2178068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theo mẹ về quê</a:t>
            </a:r>
            <a:endParaRPr lang="vi-VN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3661350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thả diều, tắm biển</a:t>
            </a:r>
            <a:endParaRPr lang="en-US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88" y="2399989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09" y="3918047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09696" y="5176004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đi du lịch</a:t>
            </a:r>
            <a:endParaRPr lang="en-US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540499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02011" y="215939"/>
            <a:ext cx="9957816" cy="17849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solidFill>
                  <a:schemeClr val="accent2"/>
                </a:solidFill>
                <a:latin typeface="+mn-lt"/>
                <a:ea typeface="Arial-Rounded" pitchFamily="34" charset="0"/>
                <a:cs typeface="Arial-Rounded" pitchFamily="34" charset="0"/>
              </a:rPr>
              <a:t>Đâu là điều bạn nhỏ thích nhất khi nghỉ hè?</a:t>
            </a:r>
            <a:endParaRPr lang="en-US" sz="5400" b="1" dirty="0">
              <a:solidFill>
                <a:schemeClr val="accent2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313" y="4046620"/>
            <a:ext cx="9975273" cy="1226585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Bạn nhỏ quan tâm đến sức khoẻ của bà, biết bà luôn vất vả.</a:t>
            </a:r>
            <a:endParaRPr lang="vi-VN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8313" y="2600847"/>
            <a:ext cx="9975273" cy="1257957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Bà không biết chăm sóc bản thân. </a:t>
            </a:r>
            <a:endParaRPr lang="en-US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79" y="4252357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16" y="2811380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48313" y="5429760"/>
            <a:ext cx="9975273" cy="122268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Bạn nhỏ chê bà.</a:t>
            </a:r>
            <a:endParaRPr lang="en-US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63" y="5642563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519" y="205556"/>
            <a:ext cx="10972800" cy="1969572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i="1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Bà mỗi năm mỗi gầy</a:t>
            </a:r>
          </a:p>
          <a:p>
            <a:pPr algn="ctr"/>
            <a:r>
              <a:rPr lang="en-US" sz="4000" b="1" i="1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Chắc ba luôn vất vả.</a:t>
            </a:r>
          </a:p>
          <a:p>
            <a:pPr algn="ctr"/>
            <a:r>
              <a:rPr lang="en-US" sz="4000" b="1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Hai dòng thơ trên cho thấy điều gì?</a:t>
            </a:r>
            <a:endParaRPr lang="en-US" sz="4000" b="1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313" y="5279745"/>
            <a:ext cx="9975273" cy="1226585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 thương con cháu</a:t>
            </a:r>
            <a:endParaRPr lang="vi-VN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8313" y="2105176"/>
            <a:ext cx="9975273" cy="1257957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chăm chỉ</a:t>
            </a:r>
            <a:endParaRPr lang="en-US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33" y="5501666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70" y="2331893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48313" y="3720037"/>
            <a:ext cx="9975273" cy="122268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già yếu</a:t>
            </a:r>
            <a:endParaRPr lang="en-US" sz="40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17" y="3949024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2651" y="351670"/>
            <a:ext cx="10972800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Từ ngữ nào phù hợp khi nói về tình cảm của người bà dành cho bạn nhỏ?</a:t>
            </a:r>
            <a:endParaRPr lang="en-US" sz="4400" b="1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5158" y="2782903"/>
            <a:ext cx="2394362" cy="3498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0594"/>
            <a:ext cx="4332655" cy="3297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330" y="5551666"/>
            <a:ext cx="807799" cy="828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14226" y="2649883"/>
            <a:ext cx="2394362" cy="3498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68" y="4217574"/>
            <a:ext cx="4332655" cy="3297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5398" y="5418646"/>
            <a:ext cx="807799" cy="828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94" y="1211862"/>
            <a:ext cx="10636449" cy="1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9CD93C-3E03-465C-9277-FC3CD176A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Đôi bạn trong bài đọc </a:t>
            </a:r>
            <a:r>
              <a:rPr lang="en-US" sz="3990" i="1">
                <a:latin typeface="Arial" panose="020B0604020202020204" pitchFamily="34" charset="0"/>
                <a:cs typeface="Arial" panose="020B0604020202020204" pitchFamily="34" charset="0"/>
              </a:rPr>
              <a:t>Ngày gặp lại </a:t>
            </a:r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58555" y="4067293"/>
            <a:ext cx="724983" cy="743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2074" y="2241442"/>
            <a:ext cx="2394362" cy="34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589341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Nam và Chi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625537"/>
            <a:ext cx="46765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Sơn và Chi</a:t>
            </a:r>
          </a:p>
        </p:txBody>
      </p:sp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5A396A-43CD-430B-AF62-9171764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132036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Chủ đề mà Chi và Sơn thảo luận với nhau là gì?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63166" y="4132572"/>
            <a:ext cx="750319" cy="769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1780" y="1948147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84084" y="240922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6977326" y="5589341"/>
            <a:ext cx="5042288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Trải nghiệm mùa hè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1" y="5625537"/>
            <a:ext cx="5021631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Kết quả thi cuối năm</a:t>
            </a:r>
          </a:p>
        </p:txBody>
      </p:sp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EDF3F0-6494-460A-8B0D-B0E0B9E1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6331" y="680612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Đâu là trải nghiệm mùa hè của Chi?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43098" y="5315293"/>
            <a:ext cx="4676516" cy="13974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Chi đi tắm biển mỗi ngày.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5774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2882" y="5351489"/>
            <a:ext cx="4676516" cy="13974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Chi tập đạp xe.</a:t>
            </a:r>
          </a:p>
        </p:txBody>
      </p:sp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4104</Words>
  <Application>Microsoft Office PowerPoint</Application>
  <PresentationFormat>Custom</PresentationFormat>
  <Paragraphs>479</Paragraphs>
  <Slides>55</Slides>
  <Notes>39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Maven Pro</vt:lpstr>
      <vt:lpstr>Arial Rounded MT Bold</vt:lpstr>
      <vt:lpstr>Inconsolata</vt:lpstr>
      <vt:lpstr>Arial</vt:lpstr>
      <vt:lpstr>HP001 4 hàng</vt:lpstr>
      <vt:lpstr>Times New Roman</vt:lpstr>
      <vt:lpstr>HP001 4H</vt:lpstr>
      <vt:lpstr>UTM Cookies</vt:lpstr>
      <vt:lpstr>Arial-Rounded</vt:lpstr>
      <vt:lpstr>Chewy</vt:lpstr>
      <vt:lpstr>Nunito</vt:lpstr>
      <vt:lpstr>Montserrat</vt:lpstr>
      <vt:lpstr>HP001 5 hàng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chữ hoa A (cỡ chữ nhỏ)</vt:lpstr>
      <vt:lpstr>PowerPoint Presentation</vt:lpstr>
      <vt:lpstr>Quan sát chữ hoa Ă (cỡ chữ nhỏ)</vt:lpstr>
      <vt:lpstr>PowerPoint Presentation</vt:lpstr>
      <vt:lpstr>Quan sát chữ hoa Â (cỡ chữ nhỏ)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85</cp:revision>
  <dcterms:modified xsi:type="dcterms:W3CDTF">2023-09-06T03:36:55Z</dcterms:modified>
</cp:coreProperties>
</file>