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5"/>
  </p:notesMasterIdLst>
  <p:sldIdLst>
    <p:sldId id="342" r:id="rId2"/>
    <p:sldId id="344" r:id="rId3"/>
    <p:sldId id="343" r:id="rId4"/>
    <p:sldId id="361" r:id="rId5"/>
    <p:sldId id="335" r:id="rId6"/>
    <p:sldId id="256" r:id="rId7"/>
    <p:sldId id="352" r:id="rId8"/>
    <p:sldId id="257" r:id="rId9"/>
    <p:sldId id="346" r:id="rId10"/>
    <p:sldId id="347" r:id="rId11"/>
    <p:sldId id="348" r:id="rId12"/>
    <p:sldId id="349" r:id="rId13"/>
    <p:sldId id="350" r:id="rId14"/>
    <p:sldId id="351" r:id="rId15"/>
    <p:sldId id="362" r:id="rId16"/>
    <p:sldId id="353" r:id="rId17"/>
    <p:sldId id="354" r:id="rId18"/>
    <p:sldId id="355" r:id="rId19"/>
    <p:sldId id="356" r:id="rId20"/>
    <p:sldId id="357" r:id="rId21"/>
    <p:sldId id="358" r:id="rId22"/>
    <p:sldId id="359" r:id="rId23"/>
    <p:sldId id="360" r:id="rId24"/>
  </p:sldIdLst>
  <p:sldSz cx="12161838" cy="6858000"/>
  <p:notesSz cx="6858000" cy="9144000"/>
  <p:embeddedFontLst>
    <p:embeddedFont>
      <p:font typeface="Amatic SC" panose="00000500000000000000" pitchFamily="2" charset="-79"/>
      <p:regular r:id="rId26"/>
      <p:bold r:id="rId27"/>
    </p:embeddedFont>
    <p:embeddedFont>
      <p:font typeface="Bebas Neue" panose="020B0606020202050201" pitchFamily="34" charset="0"/>
      <p:regular r:id="rId28"/>
    </p:embeddedFont>
    <p:embeddedFont>
      <p:font typeface="Chewy" panose="020B0604020202020204" charset="0"/>
      <p:regular r:id="rId29"/>
    </p:embeddedFont>
    <p:embeddedFont>
      <p:font typeface="HP001 4 hàng" panose="020B0603050302020204" pitchFamily="34" charset="0"/>
      <p:regular r:id="rId30"/>
      <p:bold r:id="rId31"/>
    </p:embeddedFont>
    <p:embeddedFont>
      <p:font typeface="HP001 4H" panose="020B0603050302020204" pitchFamily="34" charset="0"/>
      <p:regular r:id="rId32"/>
      <p:bold r:id="rId33"/>
    </p:embeddedFont>
    <p:embeddedFont>
      <p:font typeface="HP001 5 hàng" panose="020B0603050302020204" pitchFamily="34" charset="0"/>
      <p:regular r:id="rId34"/>
      <p:bold r:id="rId35"/>
    </p:embeddedFont>
    <p:embeddedFont>
      <p:font typeface="Nunito" pitchFamily="2" charset="0"/>
      <p:regular r:id="rId36"/>
      <p:bold r:id="rId37"/>
      <p:italic r:id="rId38"/>
      <p:boldItalic r:id="rId39"/>
    </p:embeddedFont>
    <p:embeddedFont>
      <p:font typeface="Varela Round" panose="00000500000000000000" pitchFamily="2" charset="-79"/>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77" autoAdjust="0"/>
  </p:normalViewPr>
  <p:slideViewPr>
    <p:cSldViewPr snapToGrid="0">
      <p:cViewPr varScale="1">
        <p:scale>
          <a:sx n="73" d="100"/>
          <a:sy n="73" d="100"/>
        </p:scale>
        <p:origin x="1051" y="67"/>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Để cả bài thì chữ nhỏ quá ạ</a:t>
            </a:r>
          </a:p>
        </p:txBody>
      </p:sp>
    </p:spTree>
    <p:extLst>
      <p:ext uri="{BB962C8B-B14F-4D97-AF65-F5344CB8AC3E}">
        <p14:creationId xmlns:p14="http://schemas.microsoft.com/office/powerpoint/2010/main" val="8690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92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415128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127218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 ý đây là thơ 4 chữ</a:t>
            </a:r>
          </a:p>
          <a:p>
            <a:pPr marL="0" lvl="0" indent="0" algn="l" rtl="0">
              <a:spcBef>
                <a:spcPts val="0"/>
              </a:spcBef>
              <a:spcAft>
                <a:spcPts val="0"/>
              </a:spcAft>
              <a:buNone/>
            </a:pPr>
            <a:r>
              <a:rPr lang="en-US"/>
              <a:t>Trong vở chúng ta không chia 2 cột như trên màn hình mà viết thàng 1 cột</a:t>
            </a:r>
          </a:p>
          <a:p>
            <a:pPr marL="0" lvl="0" indent="0" algn="l" rtl="0">
              <a:spcBef>
                <a:spcPts val="0"/>
              </a:spcBef>
              <a:spcAft>
                <a:spcPts val="0"/>
              </a:spcAft>
              <a:buNone/>
            </a:pPr>
            <a:r>
              <a:rPr lang="en-US"/>
              <a:t>Viết hoa các chữ đầu dòng thơ, tên tác giả</a:t>
            </a:r>
          </a:p>
          <a:p>
            <a:pPr marL="0" lvl="0" indent="0" algn="l" rtl="0">
              <a:spcBef>
                <a:spcPts val="0"/>
              </a:spcBef>
              <a:spcAft>
                <a:spcPts val="0"/>
              </a:spcAft>
              <a:buNone/>
            </a:pPr>
            <a:r>
              <a:rPr lang="en-US"/>
              <a:t>Chú ý các dấu cuối dòng thơ</a:t>
            </a:r>
          </a:p>
          <a:p>
            <a:pPr marL="0" lvl="0" indent="0" algn="l" rtl="0">
              <a:spcBef>
                <a:spcPts val="0"/>
              </a:spcBef>
              <a:spcAft>
                <a:spcPts val="0"/>
              </a:spcAft>
              <a:buNone/>
            </a:pPr>
            <a:r>
              <a:rPr lang="en-US"/>
              <a:t>Chú ý tên bài thơ và tên tác giả</a:t>
            </a:r>
            <a:endParaRPr/>
          </a:p>
        </p:txBody>
      </p:sp>
    </p:spTree>
    <p:extLst>
      <p:ext uri="{BB962C8B-B14F-4D97-AF65-F5344CB8AC3E}">
        <p14:creationId xmlns:p14="http://schemas.microsoft.com/office/powerpoint/2010/main" val="291032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thười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pic>
        <p:nvPicPr>
          <p:cNvPr id="2" name="Picture 1">
            <a:extLst>
              <a:ext uri="{FF2B5EF4-FFF2-40B4-BE49-F238E27FC236}">
                <a16:creationId xmlns:a16="http://schemas.microsoft.com/office/drawing/2014/main" id="{2C09E296-5C19-3D46-CCA4-EBB56CA21D0C}"/>
              </a:ext>
            </a:extLst>
          </p:cNvPr>
          <p:cNvPicPr>
            <a:picLocks noChangeAspect="1"/>
          </p:cNvPicPr>
          <p:nvPr userDrawn="1"/>
        </p:nvPicPr>
        <p:blipFill>
          <a:blip r:embed="rId2"/>
          <a:stretch>
            <a:fillRect/>
          </a:stretch>
        </p:blipFill>
        <p:spPr>
          <a:xfrm>
            <a:off x="-1420933" y="-70990"/>
            <a:ext cx="1358890" cy="12365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pic>
        <p:nvPicPr>
          <p:cNvPr id="2" name="Picture 1">
            <a:extLst>
              <a:ext uri="{FF2B5EF4-FFF2-40B4-BE49-F238E27FC236}">
                <a16:creationId xmlns:a16="http://schemas.microsoft.com/office/drawing/2014/main" id="{EB243F26-D0D5-A92A-21F8-B2EF1578D1D0}"/>
              </a:ext>
            </a:extLst>
          </p:cNvPr>
          <p:cNvPicPr>
            <a:picLocks noChangeAspect="1"/>
          </p:cNvPicPr>
          <p:nvPr userDrawn="1"/>
        </p:nvPicPr>
        <p:blipFill>
          <a:blip r:embed="rId2"/>
          <a:stretch>
            <a:fillRect/>
          </a:stretch>
        </p:blipFill>
        <p:spPr>
          <a:xfrm>
            <a:off x="-1420933" y="-70990"/>
            <a:ext cx="1358890" cy="123659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C4C68993-9864-669A-4C58-DE94F61A5F06}"/>
              </a:ext>
            </a:extLst>
          </p:cNvPr>
          <p:cNvPicPr>
            <a:picLocks noChangeAspect="1"/>
          </p:cNvPicPr>
          <p:nvPr userDrawn="1"/>
        </p:nvPicPr>
        <p:blipFill>
          <a:blip r:embed="rId2"/>
          <a:stretch>
            <a:fillRect/>
          </a:stretch>
        </p:blipFill>
        <p:spPr>
          <a:xfrm>
            <a:off x="-1420933" y="-70990"/>
            <a:ext cx="1358890" cy="1236590"/>
          </a:xfrm>
          <a:prstGeom prst="rect">
            <a:avLst/>
          </a:prstGeom>
        </p:spPr>
      </p:pic>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pic>
        <p:nvPicPr>
          <p:cNvPr id="2" name="Picture 1">
            <a:extLst>
              <a:ext uri="{FF2B5EF4-FFF2-40B4-BE49-F238E27FC236}">
                <a16:creationId xmlns:a16="http://schemas.microsoft.com/office/drawing/2014/main" id="{325D1F69-B8F4-958C-9D05-4D2C5BA616F0}"/>
              </a:ext>
            </a:extLst>
          </p:cNvPr>
          <p:cNvPicPr>
            <a:picLocks noChangeAspect="1"/>
          </p:cNvPicPr>
          <p:nvPr userDrawn="1"/>
        </p:nvPicPr>
        <p:blipFill>
          <a:blip r:embed="rId2"/>
          <a:stretch>
            <a:fillRect/>
          </a:stretch>
        </p:blipFill>
        <p:spPr>
          <a:xfrm>
            <a:off x="-1291934" y="-142807"/>
            <a:ext cx="1358890" cy="12365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572"/>
        <p:cNvGrpSpPr/>
        <p:nvPr/>
      </p:nvGrpSpPr>
      <p:grpSpPr>
        <a:xfrm>
          <a:off x="0" y="0"/>
          <a:ext cx="0" cy="0"/>
          <a:chOff x="0" y="0"/>
          <a:chExt cx="0" cy="0"/>
        </a:xfrm>
      </p:grpSpPr>
      <p:grpSp>
        <p:nvGrpSpPr>
          <p:cNvPr id="1573" name="Google Shape;1573;p24"/>
          <p:cNvGrpSpPr/>
          <p:nvPr/>
        </p:nvGrpSpPr>
        <p:grpSpPr>
          <a:xfrm>
            <a:off x="162674" y="91391"/>
            <a:ext cx="11849344"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49379" y="720000"/>
            <a:ext cx="10246588" cy="891200"/>
          </a:xfrm>
          <a:prstGeom prst="roundRect">
            <a:avLst>
              <a:gd name="adj" fmla="val 27596"/>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627" name="Google Shape;1627;p24"/>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2" name="Picture 1">
            <a:extLst>
              <a:ext uri="{FF2B5EF4-FFF2-40B4-BE49-F238E27FC236}">
                <a16:creationId xmlns:a16="http://schemas.microsoft.com/office/drawing/2014/main" id="{325D1F69-B8F4-958C-9D05-4D2C5BA616F0}"/>
              </a:ext>
            </a:extLst>
          </p:cNvPr>
          <p:cNvPicPr>
            <a:picLocks noChangeAspect="1"/>
          </p:cNvPicPr>
          <p:nvPr userDrawn="1"/>
        </p:nvPicPr>
        <p:blipFill>
          <a:blip r:embed="rId2"/>
          <a:stretch>
            <a:fillRect/>
          </a:stretch>
        </p:blipFill>
        <p:spPr>
          <a:xfrm>
            <a:off x="-1420933" y="-70990"/>
            <a:ext cx="1358890" cy="12365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 name="Picture 1">
            <a:extLst>
              <a:ext uri="{FF2B5EF4-FFF2-40B4-BE49-F238E27FC236}">
                <a16:creationId xmlns:a16="http://schemas.microsoft.com/office/drawing/2014/main" id="{4D3DC57E-70CE-F509-F000-29218B93D264}"/>
              </a:ext>
            </a:extLst>
          </p:cNvPr>
          <p:cNvPicPr>
            <a:picLocks noChangeAspect="1"/>
          </p:cNvPicPr>
          <p:nvPr userDrawn="1"/>
        </p:nvPicPr>
        <p:blipFill>
          <a:blip r:embed="rId2"/>
          <a:stretch>
            <a:fillRect/>
          </a:stretch>
        </p:blipFill>
        <p:spPr>
          <a:xfrm>
            <a:off x="-1420933" y="-70990"/>
            <a:ext cx="1358890" cy="12365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pic>
        <p:nvPicPr>
          <p:cNvPr id="2" name="Picture 1">
            <a:extLst>
              <a:ext uri="{FF2B5EF4-FFF2-40B4-BE49-F238E27FC236}">
                <a16:creationId xmlns:a16="http://schemas.microsoft.com/office/drawing/2014/main" id="{7CF1AF64-E419-3E46-7A34-2124BBABAB56}"/>
              </a:ext>
            </a:extLst>
          </p:cNvPr>
          <p:cNvPicPr>
            <a:picLocks noChangeAspect="1"/>
          </p:cNvPicPr>
          <p:nvPr userDrawn="1"/>
        </p:nvPicPr>
        <p:blipFill>
          <a:blip r:embed="rId2"/>
          <a:stretch>
            <a:fillRect/>
          </a:stretch>
        </p:blipFill>
        <p:spPr>
          <a:xfrm>
            <a:off x="-1420933" y="-70990"/>
            <a:ext cx="1358890" cy="12365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0" r:id="rId7"/>
    <p:sldLayoutId id="2147483674" r:id="rId8"/>
    <p:sldLayoutId id="2147483684" r:id="rId9"/>
    <p:sldLayoutId id="2147483685" r:id="rId10"/>
    <p:sldLayoutId id="2147483686"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microsoft.com/office/2007/relationships/hdphoto" Target="../media/hdphoto4.wdp"/><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4038183" y="4174390"/>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Em </a:t>
            </a:r>
            <a:r>
              <a:rPr lang="el-GR" sz="4974" b="1" kern="1200">
                <a:solidFill>
                  <a:srgbClr val="7030A0"/>
                </a:solidFill>
                <a:latin typeface="HP001 4 hàng" panose="020B0603050302020204" pitchFamily="34" charset="0"/>
                <a:ea typeface="+mn-ea"/>
                <a:cs typeface="HP001 5H Normal" panose="020B0603050302020204" pitchFamily="34" charset="0"/>
              </a:rPr>
              <a:t>ΐ</a:t>
            </a:r>
            <a:r>
              <a:rPr lang="en-US" sz="4974" b="1" kern="1200">
                <a:solidFill>
                  <a:srgbClr val="7030A0"/>
                </a:solidFill>
                <a:latin typeface="HP001 4 hàng" panose="020B0603050302020204" pitchFamily="34" charset="0"/>
                <a:ea typeface="+mn-ea"/>
                <a:cs typeface="HP001 5H Normal" panose="020B0603050302020204" pitchFamily="34" charset="0"/>
              </a:rPr>
              <a:t>êu jùa Ǘ∆</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4 học sinh đọc nối tiếp 4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3266805649"/>
              </p:ext>
            </p:extLst>
          </p:nvPr>
        </p:nvGraphicFramePr>
        <p:xfrm>
          <a:off x="751948" y="1625778"/>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a:t>
                      </a:r>
                      <a:r>
                        <a:rPr lang="en-US" sz="3500" b="0">
                          <a:solidFill>
                            <a:srgbClr val="0070C0"/>
                          </a:solidFill>
                          <a:effectLst/>
                        </a:rPr>
                        <a:t>    </a:t>
                      </a:r>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5926" y="50801"/>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430359" y="-324"/>
            <a:ext cx="9301119"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nvGraphicFramePr>
        <p:xfrm>
          <a:off x="809098" y="1695242"/>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9609" y="84456"/>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p:nvPr/>
        </p:nvCxnSpPr>
        <p:spPr>
          <a:xfrm>
            <a:off x="2939240" y="3832301"/>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p:nvPr/>
        </p:nvCxnSpPr>
        <p:spPr>
          <a:xfrm>
            <a:off x="3685176" y="4786346"/>
            <a:ext cx="747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p:nvPr/>
        </p:nvCxnSpPr>
        <p:spPr>
          <a:xfrm>
            <a:off x="2201616" y="5324082"/>
            <a:ext cx="9047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p:nvPr/>
        </p:nvCxnSpPr>
        <p:spPr>
          <a:xfrm>
            <a:off x="4376112" y="5306735"/>
            <a:ext cx="5107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p:nvPr/>
        </p:nvCxnSpPr>
        <p:spPr>
          <a:xfrm>
            <a:off x="7420874" y="5150619"/>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0" name="TextBox 9">
            <a:extLst>
              <a:ext uri="{FF2B5EF4-FFF2-40B4-BE49-F238E27FC236}">
                <a16:creationId xmlns:a16="http://schemas.microsoft.com/office/drawing/2014/main" id="{27295D30-AEFD-F7CE-3549-4A46378C8A5B}"/>
              </a:ext>
            </a:extLst>
          </p:cNvPr>
          <p:cNvSpPr txBox="1"/>
          <p:nvPr/>
        </p:nvSpPr>
        <p:spPr>
          <a:xfrm>
            <a:off x="2255103" y="439084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55103" y="5232676"/>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55103" y="6070427"/>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55102" y="357231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659306" y="1882448"/>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085368" y="1059996"/>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2255103" y="2727581"/>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Em </a:t>
            </a:r>
            <a:r>
              <a:rPr lang="el-GR" sz="4200" b="1" kern="1200">
                <a:solidFill>
                  <a:srgbClr val="7030A0"/>
                </a:solidFill>
                <a:latin typeface="HP001 4 hàng" panose="020B0603050302020204" pitchFamily="34" charset="0"/>
                <a:ea typeface="+mn-ea"/>
                <a:cs typeface="HP001 5H Normal" panose="020B0603050302020204" pitchFamily="34" charset="0"/>
              </a:rPr>
              <a:t>ΐ</a:t>
            </a:r>
            <a:r>
              <a:rPr lang="en-US" sz="4200" b="1" kern="1200">
                <a:solidFill>
                  <a:srgbClr val="7030A0"/>
                </a:solidFill>
                <a:latin typeface="HP001 4 hàng" panose="020B0603050302020204" pitchFamily="34" charset="0"/>
                <a:ea typeface="+mn-ea"/>
                <a:cs typeface="HP001 5H Normal" panose="020B0603050302020204" pitchFamily="34" charset="0"/>
              </a:rPr>
              <a:t>êu jùa Ǘ∆</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9" name="TextBox 8">
            <a:extLst>
              <a:ext uri="{FF2B5EF4-FFF2-40B4-BE49-F238E27FC236}">
                <a16:creationId xmlns:a16="http://schemas.microsoft.com/office/drawing/2014/main" id="{5981B583-F08F-1F6F-483B-31B2FCBF31CD}"/>
              </a:ext>
            </a:extLst>
          </p:cNvPr>
          <p:cNvSpPr txBox="1"/>
          <p:nvPr/>
        </p:nvSpPr>
        <p:spPr>
          <a:xfrm>
            <a:off x="2262110" y="23187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0" name="TextBox 9">
            <a:extLst>
              <a:ext uri="{FF2B5EF4-FFF2-40B4-BE49-F238E27FC236}">
                <a16:creationId xmlns:a16="http://schemas.microsoft.com/office/drawing/2014/main" id="{27295D30-AEFD-F7CE-3549-4A46378C8A5B}"/>
              </a:ext>
            </a:extLst>
          </p:cNvPr>
          <p:cNvSpPr txBox="1"/>
          <p:nvPr/>
        </p:nvSpPr>
        <p:spPr>
          <a:xfrm>
            <a:off x="2262110" y="190259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62110" y="2729188"/>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62110" y="3582179"/>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62109" y="106882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FABC0ED8-4394-24E3-484E-324054AA11F9}"/>
              </a:ext>
            </a:extLst>
          </p:cNvPr>
          <p:cNvSpPr txBox="1"/>
          <p:nvPr/>
        </p:nvSpPr>
        <p:spPr>
          <a:xfrm>
            <a:off x="2262109" y="524358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Th</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ả dắt Ǉrâu</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502EDB56-3B23-1F32-4FAC-3E2FE03ABC1B}"/>
              </a:ext>
            </a:extLst>
          </p:cNvPr>
          <p:cNvSpPr txBox="1"/>
          <p:nvPr/>
        </p:nvSpPr>
        <p:spPr>
          <a:xfrm>
            <a:off x="2262109" y="607735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Tǟ</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εΗϛ</a:t>
            </a:r>
            <a:r>
              <a:rPr lang="vi-VN" sz="4109" b="1" kern="1200">
                <a:solidFill>
                  <a:srgbClr val="7030A0"/>
                </a:solidFill>
                <a:latin typeface="HP001 4 hàng" panose="020B0603050302020204" pitchFamily="34" charset="0"/>
                <a:ea typeface="+mn-ea"/>
                <a:cs typeface="HP001 5H Normal" panose="020B0603050302020204" pitchFamily="34" charset="0"/>
              </a:rPr>
              <a:t>u wắng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Ğ</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4046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33811"/>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2. Tìm và viết tên sự vật bắt đầu bằng </a:t>
            </a:r>
            <a:r>
              <a:rPr lang="en-US" sz="3460" i="1">
                <a:solidFill>
                  <a:srgbClr val="0070C0"/>
                </a:solidFill>
                <a:latin typeface="+mj-lt"/>
              </a:rPr>
              <a:t>c</a:t>
            </a:r>
            <a:r>
              <a:rPr lang="en-US" sz="3460">
                <a:solidFill>
                  <a:srgbClr val="0070C0"/>
                </a:solidFill>
                <a:latin typeface="+mj-lt"/>
              </a:rPr>
              <a:t> hoặc </a:t>
            </a:r>
            <a:r>
              <a:rPr lang="en-US" sz="3460" i="1">
                <a:solidFill>
                  <a:srgbClr val="0070C0"/>
                </a:solidFill>
                <a:latin typeface="+mj-lt"/>
              </a:rPr>
              <a:t>k</a:t>
            </a:r>
            <a:r>
              <a:rPr lang="en-US" sz="3460">
                <a:solidFill>
                  <a:srgbClr val="0070C0"/>
                </a:solidFill>
                <a:latin typeface="+mj-lt"/>
              </a:rPr>
              <a:t> trong các hình dưới đây.</a:t>
            </a:r>
            <a:endParaRPr lang="en-US" sz="4758">
              <a:solidFill>
                <a:srgbClr val="0070C0"/>
              </a:solidFill>
              <a:latin typeface="+mj-lt"/>
            </a:endParaRPr>
          </a:p>
        </p:txBody>
      </p:sp>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567" y="1953790"/>
            <a:ext cx="11996705" cy="3436778"/>
          </a:xfrm>
          <a:prstGeom prst="rect">
            <a:avLst/>
          </a:prstGeom>
        </p:spPr>
      </p:pic>
    </p:spTree>
    <p:extLst>
      <p:ext uri="{BB962C8B-B14F-4D97-AF65-F5344CB8AC3E}">
        <p14:creationId xmlns:p14="http://schemas.microsoft.com/office/powerpoint/2010/main" val="177228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0" y="874756"/>
            <a:ext cx="12151724" cy="3481187"/>
          </a:xfrm>
          <a:prstGeom prst="rect">
            <a:avLst/>
          </a:prstGeom>
        </p:spPr>
      </p:pic>
      <p:sp>
        <p:nvSpPr>
          <p:cNvPr id="2" name="Oval 1">
            <a:extLst>
              <a:ext uri="{FF2B5EF4-FFF2-40B4-BE49-F238E27FC236}">
                <a16:creationId xmlns:a16="http://schemas.microsoft.com/office/drawing/2014/main" id="{D16B2B07-25B7-E0BF-13DA-AAB72754EABB}"/>
              </a:ext>
            </a:extLst>
          </p:cNvPr>
          <p:cNvSpPr/>
          <p:nvPr/>
        </p:nvSpPr>
        <p:spPr>
          <a:xfrm>
            <a:off x="597706"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a:t>
            </a:r>
          </a:p>
        </p:txBody>
      </p:sp>
      <p:sp>
        <p:nvSpPr>
          <p:cNvPr id="3" name="TextBox 2">
            <a:extLst>
              <a:ext uri="{FF2B5EF4-FFF2-40B4-BE49-F238E27FC236}">
                <a16:creationId xmlns:a16="http://schemas.microsoft.com/office/drawing/2014/main" id="{DB39DDA7-1242-3988-7C42-8F28EA6C01B4}"/>
              </a:ext>
            </a:extLst>
          </p:cNvPr>
          <p:cNvSpPr txBox="1"/>
          <p:nvPr/>
        </p:nvSpPr>
        <p:spPr>
          <a:xfrm>
            <a:off x="813822" y="4804701"/>
            <a:ext cx="2078289" cy="990912"/>
          </a:xfrm>
          <a:prstGeom prst="rect">
            <a:avLst/>
          </a:prstGeom>
          <a:noFill/>
        </p:spPr>
        <p:txBody>
          <a:bodyPr wrap="square" rtlCol="0">
            <a:spAutoFit/>
          </a:bodyPr>
          <a:lstStyle/>
          <a:p>
            <a:pPr algn="just"/>
            <a:r>
              <a:rPr lang="en-US" sz="5839">
                <a:solidFill>
                  <a:schemeClr val="tx1"/>
                </a:solidFill>
              </a:rPr>
              <a:t>kính</a:t>
            </a:r>
          </a:p>
        </p:txBody>
      </p:sp>
      <p:sp>
        <p:nvSpPr>
          <p:cNvPr id="10" name="Oval 9">
            <a:extLst>
              <a:ext uri="{FF2B5EF4-FFF2-40B4-BE49-F238E27FC236}">
                <a16:creationId xmlns:a16="http://schemas.microsoft.com/office/drawing/2014/main" id="{6E621881-CF31-A070-B472-82BAEA2FEF8A}"/>
              </a:ext>
            </a:extLst>
          </p:cNvPr>
          <p:cNvSpPr/>
          <p:nvPr/>
        </p:nvSpPr>
        <p:spPr>
          <a:xfrm>
            <a:off x="1636851" y="2316668"/>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2</a:t>
            </a:r>
          </a:p>
        </p:txBody>
      </p:sp>
      <p:sp>
        <p:nvSpPr>
          <p:cNvPr id="11" name="TextBox 10">
            <a:extLst>
              <a:ext uri="{FF2B5EF4-FFF2-40B4-BE49-F238E27FC236}">
                <a16:creationId xmlns:a16="http://schemas.microsoft.com/office/drawing/2014/main" id="{D03C4B17-CFA0-6159-8A60-B08E114CA254}"/>
              </a:ext>
            </a:extLst>
          </p:cNvPr>
          <p:cNvSpPr txBox="1"/>
          <p:nvPr/>
        </p:nvSpPr>
        <p:spPr>
          <a:xfrm>
            <a:off x="813821" y="5865975"/>
            <a:ext cx="2078289" cy="990912"/>
          </a:xfrm>
          <a:prstGeom prst="rect">
            <a:avLst/>
          </a:prstGeom>
          <a:noFill/>
        </p:spPr>
        <p:txBody>
          <a:bodyPr wrap="square" rtlCol="0">
            <a:spAutoFit/>
          </a:bodyPr>
          <a:lstStyle/>
          <a:p>
            <a:pPr algn="just"/>
            <a:r>
              <a:rPr lang="en-US" sz="5839">
                <a:solidFill>
                  <a:schemeClr val="tx1"/>
                </a:solidFill>
              </a:rPr>
              <a:t>cân</a:t>
            </a:r>
          </a:p>
        </p:txBody>
      </p:sp>
      <p:sp>
        <p:nvSpPr>
          <p:cNvPr id="12" name="Oval 11">
            <a:extLst>
              <a:ext uri="{FF2B5EF4-FFF2-40B4-BE49-F238E27FC236}">
                <a16:creationId xmlns:a16="http://schemas.microsoft.com/office/drawing/2014/main" id="{81D2478B-D0E5-14EC-D885-D821C295267A}"/>
              </a:ext>
            </a:extLst>
          </p:cNvPr>
          <p:cNvSpPr/>
          <p:nvPr/>
        </p:nvSpPr>
        <p:spPr>
          <a:xfrm>
            <a:off x="3767728" y="198692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3</a:t>
            </a:r>
          </a:p>
        </p:txBody>
      </p:sp>
      <p:sp>
        <p:nvSpPr>
          <p:cNvPr id="13" name="TextBox 12">
            <a:extLst>
              <a:ext uri="{FF2B5EF4-FFF2-40B4-BE49-F238E27FC236}">
                <a16:creationId xmlns:a16="http://schemas.microsoft.com/office/drawing/2014/main" id="{CB0A1CE6-5B10-D596-7215-AD4D238A22D2}"/>
              </a:ext>
            </a:extLst>
          </p:cNvPr>
          <p:cNvSpPr txBox="1"/>
          <p:nvPr/>
        </p:nvSpPr>
        <p:spPr>
          <a:xfrm>
            <a:off x="3745888" y="4800912"/>
            <a:ext cx="2078289" cy="990912"/>
          </a:xfrm>
          <a:prstGeom prst="rect">
            <a:avLst/>
          </a:prstGeom>
          <a:noFill/>
        </p:spPr>
        <p:txBody>
          <a:bodyPr wrap="square" rtlCol="0">
            <a:spAutoFit/>
          </a:bodyPr>
          <a:lstStyle/>
          <a:p>
            <a:pPr algn="just"/>
            <a:r>
              <a:rPr lang="en-US" sz="5839">
                <a:solidFill>
                  <a:schemeClr val="tx1"/>
                </a:solidFill>
              </a:rPr>
              <a:t>cây</a:t>
            </a:r>
          </a:p>
        </p:txBody>
      </p:sp>
      <p:sp>
        <p:nvSpPr>
          <p:cNvPr id="14" name="GHE">
            <a:extLst>
              <a:ext uri="{FF2B5EF4-FFF2-40B4-BE49-F238E27FC236}">
                <a16:creationId xmlns:a16="http://schemas.microsoft.com/office/drawing/2014/main" id="{F005C5DF-57BF-4AC2-920F-F83146DFA08E}"/>
              </a:ext>
            </a:extLst>
          </p:cNvPr>
          <p:cNvSpPr/>
          <p:nvPr/>
        </p:nvSpPr>
        <p:spPr>
          <a:xfrm>
            <a:off x="3253102" y="276984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4</a:t>
            </a:r>
          </a:p>
        </p:txBody>
      </p:sp>
      <p:sp>
        <p:nvSpPr>
          <p:cNvPr id="19" name="Oval 18">
            <a:extLst>
              <a:ext uri="{FF2B5EF4-FFF2-40B4-BE49-F238E27FC236}">
                <a16:creationId xmlns:a16="http://schemas.microsoft.com/office/drawing/2014/main" id="{255DBDFD-3AFC-B8B0-6E09-6E5D938F8680}"/>
              </a:ext>
            </a:extLst>
          </p:cNvPr>
          <p:cNvSpPr/>
          <p:nvPr/>
        </p:nvSpPr>
        <p:spPr>
          <a:xfrm>
            <a:off x="5064529" y="293463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5</a:t>
            </a:r>
          </a:p>
        </p:txBody>
      </p:sp>
      <p:sp>
        <p:nvSpPr>
          <p:cNvPr id="20" name="TextBox 19">
            <a:extLst>
              <a:ext uri="{FF2B5EF4-FFF2-40B4-BE49-F238E27FC236}">
                <a16:creationId xmlns:a16="http://schemas.microsoft.com/office/drawing/2014/main" id="{0F341CA4-EC3C-C688-482C-275C22D88610}"/>
              </a:ext>
            </a:extLst>
          </p:cNvPr>
          <p:cNvSpPr txBox="1"/>
          <p:nvPr/>
        </p:nvSpPr>
        <p:spPr>
          <a:xfrm>
            <a:off x="3745887" y="5862186"/>
            <a:ext cx="2078289" cy="990912"/>
          </a:xfrm>
          <a:prstGeom prst="rect">
            <a:avLst/>
          </a:prstGeom>
          <a:noFill/>
        </p:spPr>
        <p:txBody>
          <a:bodyPr wrap="square" rtlCol="0">
            <a:spAutoFit/>
          </a:bodyPr>
          <a:lstStyle/>
          <a:p>
            <a:pPr algn="just"/>
            <a:r>
              <a:rPr lang="en-US" sz="5839">
                <a:solidFill>
                  <a:schemeClr val="tx1"/>
                </a:solidFill>
              </a:rPr>
              <a:t>kéo</a:t>
            </a:r>
          </a:p>
        </p:txBody>
      </p:sp>
      <p:sp>
        <p:nvSpPr>
          <p:cNvPr id="24" name="Oval 23">
            <a:extLst>
              <a:ext uri="{FF2B5EF4-FFF2-40B4-BE49-F238E27FC236}">
                <a16:creationId xmlns:a16="http://schemas.microsoft.com/office/drawing/2014/main" id="{0CEDF348-D935-632F-8517-2E6AA7501124}"/>
              </a:ext>
            </a:extLst>
          </p:cNvPr>
          <p:cNvSpPr/>
          <p:nvPr/>
        </p:nvSpPr>
        <p:spPr>
          <a:xfrm>
            <a:off x="5241893"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6</a:t>
            </a:r>
          </a:p>
        </p:txBody>
      </p:sp>
      <p:sp>
        <p:nvSpPr>
          <p:cNvPr id="25" name="TextBox 24">
            <a:extLst>
              <a:ext uri="{FF2B5EF4-FFF2-40B4-BE49-F238E27FC236}">
                <a16:creationId xmlns:a16="http://schemas.microsoft.com/office/drawing/2014/main" id="{8D8076AE-DCD4-522A-B83A-DC107EE693E9}"/>
              </a:ext>
            </a:extLst>
          </p:cNvPr>
          <p:cNvSpPr txBox="1"/>
          <p:nvPr/>
        </p:nvSpPr>
        <p:spPr>
          <a:xfrm>
            <a:off x="6840017" y="4803448"/>
            <a:ext cx="2078289" cy="990912"/>
          </a:xfrm>
          <a:prstGeom prst="rect">
            <a:avLst/>
          </a:prstGeom>
          <a:noFill/>
        </p:spPr>
        <p:txBody>
          <a:bodyPr wrap="square" rtlCol="0">
            <a:spAutoFit/>
          </a:bodyPr>
          <a:lstStyle/>
          <a:p>
            <a:pPr algn="just"/>
            <a:r>
              <a:rPr lang="en-US" sz="5839">
                <a:solidFill>
                  <a:schemeClr val="tx1"/>
                </a:solidFill>
              </a:rPr>
              <a:t>kìm</a:t>
            </a:r>
          </a:p>
        </p:txBody>
      </p:sp>
      <p:sp>
        <p:nvSpPr>
          <p:cNvPr id="30" name="but">
            <a:extLst>
              <a:ext uri="{FF2B5EF4-FFF2-40B4-BE49-F238E27FC236}">
                <a16:creationId xmlns:a16="http://schemas.microsoft.com/office/drawing/2014/main" id="{BACC1544-7D85-4857-4F50-417E8B5AFF1D}"/>
              </a:ext>
            </a:extLst>
          </p:cNvPr>
          <p:cNvSpPr/>
          <p:nvPr/>
        </p:nvSpPr>
        <p:spPr>
          <a:xfrm>
            <a:off x="6714986" y="1780939"/>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7</a:t>
            </a:r>
          </a:p>
        </p:txBody>
      </p:sp>
      <p:sp>
        <p:nvSpPr>
          <p:cNvPr id="33" name="Oval 32">
            <a:extLst>
              <a:ext uri="{FF2B5EF4-FFF2-40B4-BE49-F238E27FC236}">
                <a16:creationId xmlns:a16="http://schemas.microsoft.com/office/drawing/2014/main" id="{A1F026B2-EBEC-29A4-4C63-D60A67840B9E}"/>
              </a:ext>
            </a:extLst>
          </p:cNvPr>
          <p:cNvSpPr/>
          <p:nvPr/>
        </p:nvSpPr>
        <p:spPr>
          <a:xfrm>
            <a:off x="8404833" y="2318749"/>
            <a:ext cx="844000"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10</a:t>
            </a:r>
          </a:p>
        </p:txBody>
      </p:sp>
      <p:sp>
        <p:nvSpPr>
          <p:cNvPr id="34" name="TextBox 33">
            <a:extLst>
              <a:ext uri="{FF2B5EF4-FFF2-40B4-BE49-F238E27FC236}">
                <a16:creationId xmlns:a16="http://schemas.microsoft.com/office/drawing/2014/main" id="{D2CF8DC9-DA16-9A5D-9571-D1050D99E015}"/>
              </a:ext>
            </a:extLst>
          </p:cNvPr>
          <p:cNvSpPr txBox="1"/>
          <p:nvPr/>
        </p:nvSpPr>
        <p:spPr>
          <a:xfrm>
            <a:off x="6840017" y="5864722"/>
            <a:ext cx="2078289" cy="990912"/>
          </a:xfrm>
          <a:prstGeom prst="rect">
            <a:avLst/>
          </a:prstGeom>
          <a:noFill/>
        </p:spPr>
        <p:txBody>
          <a:bodyPr wrap="square" rtlCol="0">
            <a:spAutoFit/>
          </a:bodyPr>
          <a:lstStyle/>
          <a:p>
            <a:pPr algn="just"/>
            <a:r>
              <a:rPr lang="en-US" sz="5839">
                <a:solidFill>
                  <a:schemeClr val="tx1"/>
                </a:solidFill>
              </a:rPr>
              <a:t>cờ</a:t>
            </a:r>
          </a:p>
        </p:txBody>
      </p:sp>
      <p:sp>
        <p:nvSpPr>
          <p:cNvPr id="35" name="Oval 34">
            <a:extLst>
              <a:ext uri="{FF2B5EF4-FFF2-40B4-BE49-F238E27FC236}">
                <a16:creationId xmlns:a16="http://schemas.microsoft.com/office/drawing/2014/main" id="{200AA63B-80E9-B0D4-7C0D-AA0719988125}"/>
              </a:ext>
            </a:extLst>
          </p:cNvPr>
          <p:cNvSpPr/>
          <p:nvPr/>
        </p:nvSpPr>
        <p:spPr>
          <a:xfrm>
            <a:off x="8959503" y="1030961"/>
            <a:ext cx="800271"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11</a:t>
            </a:r>
          </a:p>
        </p:txBody>
      </p:sp>
      <p:sp>
        <p:nvSpPr>
          <p:cNvPr id="36" name="TextBox 35">
            <a:extLst>
              <a:ext uri="{FF2B5EF4-FFF2-40B4-BE49-F238E27FC236}">
                <a16:creationId xmlns:a16="http://schemas.microsoft.com/office/drawing/2014/main" id="{E005274B-EBA4-5356-24CB-CD41B340890F}"/>
              </a:ext>
            </a:extLst>
          </p:cNvPr>
          <p:cNvSpPr txBox="1"/>
          <p:nvPr/>
        </p:nvSpPr>
        <p:spPr>
          <a:xfrm>
            <a:off x="9772084" y="4800912"/>
            <a:ext cx="2078289" cy="990912"/>
          </a:xfrm>
          <a:prstGeom prst="rect">
            <a:avLst/>
          </a:prstGeom>
          <a:noFill/>
        </p:spPr>
        <p:txBody>
          <a:bodyPr wrap="square" rtlCol="0">
            <a:spAutoFit/>
          </a:bodyPr>
          <a:lstStyle/>
          <a:p>
            <a:pPr algn="just"/>
            <a:r>
              <a:rPr lang="en-US" sz="5839">
                <a:solidFill>
                  <a:schemeClr val="tx1"/>
                </a:solidFill>
              </a:rPr>
              <a:t>kẹo</a:t>
            </a:r>
          </a:p>
        </p:txBody>
      </p:sp>
      <p:sp>
        <p:nvSpPr>
          <p:cNvPr id="37" name="Oval 36">
            <a:extLst>
              <a:ext uri="{FF2B5EF4-FFF2-40B4-BE49-F238E27FC236}">
                <a16:creationId xmlns:a16="http://schemas.microsoft.com/office/drawing/2014/main" id="{B423C104-BE83-D682-5DAF-4BEAC9704EEF}"/>
              </a:ext>
            </a:extLst>
          </p:cNvPr>
          <p:cNvSpPr/>
          <p:nvPr/>
        </p:nvSpPr>
        <p:spPr>
          <a:xfrm>
            <a:off x="10337456" y="3645989"/>
            <a:ext cx="947541"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12</a:t>
            </a:r>
          </a:p>
        </p:txBody>
      </p:sp>
      <p:sp>
        <p:nvSpPr>
          <p:cNvPr id="38" name="TextBox 37">
            <a:extLst>
              <a:ext uri="{FF2B5EF4-FFF2-40B4-BE49-F238E27FC236}">
                <a16:creationId xmlns:a16="http://schemas.microsoft.com/office/drawing/2014/main" id="{38F2E789-AC7C-F6C3-A4A9-3C4DC3A615B0}"/>
              </a:ext>
            </a:extLst>
          </p:cNvPr>
          <p:cNvSpPr txBox="1"/>
          <p:nvPr/>
        </p:nvSpPr>
        <p:spPr>
          <a:xfrm>
            <a:off x="9759775" y="5841841"/>
            <a:ext cx="2078289" cy="990912"/>
          </a:xfrm>
          <a:prstGeom prst="rect">
            <a:avLst/>
          </a:prstGeom>
          <a:noFill/>
        </p:spPr>
        <p:txBody>
          <a:bodyPr wrap="square" rtlCol="0">
            <a:spAutoFit/>
          </a:bodyPr>
          <a:lstStyle/>
          <a:p>
            <a:pPr algn="just"/>
            <a:r>
              <a:rPr lang="en-US" sz="5839">
                <a:solidFill>
                  <a:schemeClr val="tx1"/>
                </a:solidFill>
              </a:rPr>
              <a:t>cửa</a:t>
            </a:r>
          </a:p>
        </p:txBody>
      </p:sp>
      <p:sp>
        <p:nvSpPr>
          <p:cNvPr id="39" name="Google Shape;7902;p32">
            <a:extLst>
              <a:ext uri="{FF2B5EF4-FFF2-40B4-BE49-F238E27FC236}">
                <a16:creationId xmlns:a16="http://schemas.microsoft.com/office/drawing/2014/main" id="{609C354D-7128-8596-2731-C2D1CB6C890A}"/>
              </a:ext>
            </a:extLst>
          </p:cNvPr>
          <p:cNvSpPr txBox="1">
            <a:spLocks/>
          </p:cNvSpPr>
          <p:nvPr/>
        </p:nvSpPr>
        <p:spPr>
          <a:xfrm>
            <a:off x="135308" y="-60036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a:solidFill>
                  <a:srgbClr val="0070C0"/>
                </a:solidFill>
                <a:latin typeface="+mj-lt"/>
              </a:rPr>
              <a:t>2. Tìm và viết tên sự vật bắt đầu bằng </a:t>
            </a:r>
            <a:r>
              <a:rPr lang="en-US" sz="2800" i="1">
                <a:solidFill>
                  <a:srgbClr val="0070C0"/>
                </a:solidFill>
                <a:latin typeface="+mj-lt"/>
              </a:rPr>
              <a:t>c</a:t>
            </a:r>
            <a:r>
              <a:rPr lang="en-US" sz="2800">
                <a:solidFill>
                  <a:srgbClr val="0070C0"/>
                </a:solidFill>
                <a:latin typeface="+mj-lt"/>
              </a:rPr>
              <a:t> hoặc </a:t>
            </a:r>
            <a:r>
              <a:rPr lang="en-US" sz="2800" i="1">
                <a:solidFill>
                  <a:srgbClr val="0070C0"/>
                </a:solidFill>
                <a:latin typeface="+mj-lt"/>
              </a:rPr>
              <a:t>k</a:t>
            </a:r>
            <a:r>
              <a:rPr lang="en-US" sz="2800">
                <a:solidFill>
                  <a:srgbClr val="0070C0"/>
                </a:solidFill>
                <a:latin typeface="+mj-lt"/>
              </a:rPr>
              <a:t> trong các hình dưới đây.</a:t>
            </a:r>
            <a:endParaRPr lang="en-US" sz="4000">
              <a:solidFill>
                <a:srgbClr val="0070C0"/>
              </a:solidFill>
              <a:latin typeface="+mj-lt"/>
            </a:endParaRPr>
          </a:p>
        </p:txBody>
      </p:sp>
      <p:sp>
        <p:nvSpPr>
          <p:cNvPr id="40" name="đèn">
            <a:extLst>
              <a:ext uri="{FF2B5EF4-FFF2-40B4-BE49-F238E27FC236}">
                <a16:creationId xmlns:a16="http://schemas.microsoft.com/office/drawing/2014/main" id="{EBCF5606-C858-2703-760B-CF1E3D5B0656}"/>
              </a:ext>
            </a:extLst>
          </p:cNvPr>
          <p:cNvSpPr/>
          <p:nvPr/>
        </p:nvSpPr>
        <p:spPr>
          <a:xfrm>
            <a:off x="6086161" y="257399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8</a:t>
            </a:r>
          </a:p>
        </p:txBody>
      </p:sp>
      <p:sp>
        <p:nvSpPr>
          <p:cNvPr id="41" name="may tinh">
            <a:extLst>
              <a:ext uri="{FF2B5EF4-FFF2-40B4-BE49-F238E27FC236}">
                <a16:creationId xmlns:a16="http://schemas.microsoft.com/office/drawing/2014/main" id="{D6924932-E935-843F-A8F7-8433A0305B51}"/>
              </a:ext>
            </a:extLst>
          </p:cNvPr>
          <p:cNvSpPr/>
          <p:nvPr/>
        </p:nvSpPr>
        <p:spPr>
          <a:xfrm>
            <a:off x="7282498" y="100594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9</a:t>
            </a:r>
          </a:p>
        </p:txBody>
      </p:sp>
      <p:sp>
        <p:nvSpPr>
          <p:cNvPr id="5" name="TextBox 4">
            <a:extLst>
              <a:ext uri="{FF2B5EF4-FFF2-40B4-BE49-F238E27FC236}">
                <a16:creationId xmlns:a16="http://schemas.microsoft.com/office/drawing/2014/main" id="{A7C75CF0-DD8E-F670-457D-1AB638CA7A94}"/>
              </a:ext>
            </a:extLst>
          </p:cNvPr>
          <p:cNvSpPr txBox="1"/>
          <p:nvPr/>
        </p:nvSpPr>
        <p:spPr>
          <a:xfrm>
            <a:off x="5582258" y="2934631"/>
            <a:ext cx="65" cy="295145"/>
          </a:xfrm>
          <a:prstGeom prst="rect">
            <a:avLst/>
          </a:prstGeom>
          <a:noFill/>
        </p:spPr>
        <p:txBody>
          <a:bodyPr wrap="none" lIns="0" tIns="0" rIns="0" bIns="0" rtlCol="0">
            <a:spAutoFit/>
          </a:bodyPr>
          <a:lstStyle/>
          <a:p>
            <a:endParaRPr lang="en-US" sz="1918"/>
          </a:p>
        </p:txBody>
      </p:sp>
      <p:pic>
        <p:nvPicPr>
          <p:cNvPr id="6" name="oh no">
            <a:hlinkClick r:id="" action="ppaction://media"/>
            <a:extLst>
              <a:ext uri="{FF2B5EF4-FFF2-40B4-BE49-F238E27FC236}">
                <a16:creationId xmlns:a16="http://schemas.microsoft.com/office/drawing/2014/main" id="{42D0CEE3-16F6-9511-CBC4-BF11FBD5BF03}"/>
              </a:ext>
            </a:extLst>
          </p:cNvPr>
          <p:cNvPicPr>
            <a:picLocks noChangeAspect="1"/>
          </p:cNvPicPr>
          <p:nvPr>
            <a:audioFile r:link="rId1"/>
            <p:extLst>
              <p:ext uri="{DAA4B4D4-6D71-4841-9C94-3DE7FCFB9230}">
                <p14:media xmlns:p14="http://schemas.microsoft.com/office/powerpoint/2010/main" r:embed="rId2">
                  <p14:trim end="1370.3015"/>
                </p14:media>
              </p:ext>
            </p:extLst>
          </p:nvPr>
        </p:nvPicPr>
        <p:blipFill>
          <a:blip r:embed="rId8"/>
          <a:stretch>
            <a:fillRect/>
          </a:stretch>
        </p:blipFill>
        <p:spPr>
          <a:xfrm>
            <a:off x="13038460" y="1307168"/>
            <a:ext cx="659160" cy="659160"/>
          </a:xfrm>
          <a:prstGeom prst="rect">
            <a:avLst/>
          </a:prstGeom>
        </p:spPr>
      </p:pic>
      <p:sp>
        <p:nvSpPr>
          <p:cNvPr id="43" name="Google Shape;7902;p32">
            <a:extLst>
              <a:ext uri="{FF2B5EF4-FFF2-40B4-BE49-F238E27FC236}">
                <a16:creationId xmlns:a16="http://schemas.microsoft.com/office/drawing/2014/main" id="{B25C7D79-D5F5-BE8F-AB49-9F03DD77C70F}"/>
              </a:ext>
            </a:extLst>
          </p:cNvPr>
          <p:cNvSpPr txBox="1">
            <a:spLocks/>
          </p:cNvSpPr>
          <p:nvPr/>
        </p:nvSpPr>
        <p:spPr>
          <a:xfrm>
            <a:off x="50569" y="6665300"/>
            <a:ext cx="11715065" cy="45536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2000">
                <a:solidFill>
                  <a:srgbClr val="002060"/>
                </a:solidFill>
                <a:latin typeface="+mj-lt"/>
              </a:rPr>
              <a:t>Click chuột và các vòng tròn có số thứ tự để ra kết quả.</a:t>
            </a:r>
            <a:endParaRPr lang="en-US" sz="3200">
              <a:solidFill>
                <a:srgbClr val="002060"/>
              </a:solidFill>
              <a:latin typeface="+mj-lt"/>
            </a:endParaRP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7"/>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457" fill="hold"/>
                                        <p:tgtEl>
                                          <p:spTgt spid="6"/>
                                        </p:tgtEl>
                                      </p:cBhvr>
                                    </p:cmd>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457" fill="hold"/>
                                        <p:tgtEl>
                                          <p:spTgt spid="6"/>
                                        </p:tgtEl>
                                      </p:cBhvr>
                                    </p:cmd>
                                  </p:childTnLst>
                                </p:cTn>
                              </p:par>
                            </p:childTnLst>
                          </p:cTn>
                        </p:par>
                      </p:childTnLst>
                    </p:cTn>
                  </p:par>
                </p:childTnLst>
              </p:cTn>
              <p:nextCondLst>
                <p:cond evt="onClick" delay="0">
                  <p:tgtEl>
                    <p:spTgt spid="40"/>
                  </p:tgtEl>
                </p:cond>
              </p:nextCondLst>
            </p:seq>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457" fill="hold"/>
                                        <p:tgtEl>
                                          <p:spTgt spid="6"/>
                                        </p:tgtEl>
                                      </p:cBhvr>
                                    </p:cmd>
                                  </p:childTnLst>
                                </p:cTn>
                              </p:par>
                            </p:childTnLst>
                          </p:cTn>
                        </p:par>
                      </p:childTnLst>
                    </p:cTn>
                  </p:par>
                </p:childTnLst>
              </p:cTn>
              <p:nextCondLst>
                <p:cond evt="onClick" delay="0">
                  <p:tgtEl>
                    <p:spTgt spid="4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457" fill="hold"/>
                                        <p:tgtEl>
                                          <p:spTgt spid="6"/>
                                        </p:tgtEl>
                                      </p:cBhvr>
                                    </p:cmd>
                                  </p:childTnLst>
                                </p:cTn>
                              </p:par>
                            </p:childTnLst>
                          </p:cTn>
                        </p:par>
                      </p:childTnLst>
                    </p:cTn>
                  </p:par>
                </p:childTnLst>
              </p:cTn>
              <p:nextCondLst>
                <p:cond evt="onClick" delay="0">
                  <p:tgtEl>
                    <p:spTgt spid="14"/>
                  </p:tgtEl>
                </p:cond>
              </p:nextCondLst>
            </p:seq>
          </p:childTnLst>
        </p:cTn>
      </p:par>
    </p:tnLst>
    <p:bldLst>
      <p:bldP spid="3" grpId="0"/>
      <p:bldP spid="11" grpId="0"/>
      <p:bldP spid="13" grpId="0"/>
      <p:bldP spid="20" grpId="0"/>
      <p:bldP spid="25" grpId="0"/>
      <p:bldP spid="34" grpId="0"/>
      <p:bldP spid="36"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6146" name="Picture 2">
            <a:extLst>
              <a:ext uri="{FF2B5EF4-FFF2-40B4-BE49-F238E27FC236}">
                <a16:creationId xmlns:a16="http://schemas.microsoft.com/office/drawing/2014/main" id="{C4EA2748-007E-AF4E-96EE-E6E26B0C3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31" y="3078710"/>
            <a:ext cx="2511425" cy="1883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à tím Organic - Univers Farm Organics">
            <a:extLst>
              <a:ext uri="{FF2B5EF4-FFF2-40B4-BE49-F238E27FC236}">
                <a16:creationId xmlns:a16="http://schemas.microsoft.com/office/drawing/2014/main" id="{E195DC53-80A8-B468-6E8F-3DF40F23A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3078710"/>
            <a:ext cx="2225675" cy="2225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t Smiling Cartoon - Free vector graphic on Pixabay">
            <a:extLst>
              <a:ext uri="{FF2B5EF4-FFF2-40B4-BE49-F238E27FC236}">
                <a16:creationId xmlns:a16="http://schemas.microsoft.com/office/drawing/2014/main" id="{84D0AF32-ADE7-458C-09C9-D52D92512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69" y="3358000"/>
            <a:ext cx="3333750" cy="166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8194" name="Picture 2" descr="Ngân Sơn: Tập trung gieo cấy lúa mùa">
            <a:extLst>
              <a:ext uri="{FF2B5EF4-FFF2-40B4-BE49-F238E27FC236}">
                <a16:creationId xmlns:a16="http://schemas.microsoft.com/office/drawing/2014/main" id="{C0C5A8EE-5880-D0EA-4F4A-E86BBD95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4878CC0-54A9-FD93-389F-ED2720305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Ữ KÝ TÊN BA hợp phong thủy nhiều mẫu đẹp nhất hiện nay">
            <a:extLst>
              <a:ext uri="{FF2B5EF4-FFF2-40B4-BE49-F238E27FC236}">
                <a16:creationId xmlns:a16="http://schemas.microsoft.com/office/drawing/2014/main" id="{0F3F494D-3794-CD8E-CEC1-E6EA32A8A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33" r="311"/>
          <a:stretch/>
        </p:blipFill>
        <p:spPr bwMode="auto">
          <a:xfrm>
            <a:off x="8423274" y="2959894"/>
            <a:ext cx="3597713" cy="292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8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78231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Trao đổi với người thân những mong muốn của em về kì nghỉ hè năm tới.</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p:txBody>
          <a:bodyPr/>
          <a:lstStyle/>
          <a:p>
            <a:r>
              <a:rPr lang="en-US" sz="4800"/>
              <a:t>KHỞI ĐỘNG</a:t>
            </a:r>
          </a:p>
        </p:txBody>
      </p:sp>
      <p:sp>
        <p:nvSpPr>
          <p:cNvPr id="3" name="Title 1">
            <a:extLst>
              <a:ext uri="{FF2B5EF4-FFF2-40B4-BE49-F238E27FC236}">
                <a16:creationId xmlns:a16="http://schemas.microsoft.com/office/drawing/2014/main" id="{ACAD7231-10C3-0F69-C054-43D411A6DCEE}"/>
              </a:ext>
            </a:extLst>
          </p:cNvPr>
          <p:cNvSpPr txBox="1">
            <a:spLocks/>
          </p:cNvSpPr>
          <p:nvPr/>
        </p:nvSpPr>
        <p:spPr>
          <a:xfrm>
            <a:off x="864564" y="170200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6600">
                <a:solidFill>
                  <a:srgbClr val="002060"/>
                </a:solidFill>
              </a:rPr>
              <a:t>CHIA LỚP THÀNH 2 ĐỘI A VÀ B. ĐẠI DIỆN 2 ĐỘI LÊN BẢNG VIẾT NHANH CÁC TỪ NGỮ.</a:t>
            </a:r>
          </a:p>
          <a:p>
            <a:r>
              <a:rPr lang="en-US" sz="6600">
                <a:solidFill>
                  <a:srgbClr val="C00000"/>
                </a:solidFill>
              </a:rPr>
              <a:t>ĐỘI A: VIẾT CÁC TỪ NGỮ BẮT ĐẦU BẰNG C.</a:t>
            </a:r>
          </a:p>
          <a:p>
            <a:r>
              <a:rPr lang="en-US" sz="6600">
                <a:solidFill>
                  <a:srgbClr val="7030A0"/>
                </a:solidFill>
              </a:rPr>
              <a:t>ĐỘI B: VIẾT CÁC TỪ NGỮ BẮT ĐẦU BẰNG K.</a:t>
            </a:r>
          </a:p>
        </p:txBody>
      </p:sp>
    </p:spTree>
    <p:extLst>
      <p:ext uri="{BB962C8B-B14F-4D97-AF65-F5344CB8AC3E}">
        <p14:creationId xmlns:p14="http://schemas.microsoft.com/office/powerpoint/2010/main" val="333655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8" y="1712026"/>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Em yêu mùa hè</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Tree>
    <p:extLst>
      <p:ext uri="{BB962C8B-B14F-4D97-AF65-F5344CB8AC3E}">
        <p14:creationId xmlns:p14="http://schemas.microsoft.com/office/powerpoint/2010/main" val="134215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1147637114"/>
              </p:ext>
            </p:extLst>
          </p:nvPr>
        </p:nvGraphicFramePr>
        <p:xfrm>
          <a:off x="754953" y="1114596"/>
          <a:ext cx="11676438" cy="5819604"/>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744810">
                <a:tc>
                  <a:txBody>
                    <a:bodyPr/>
                    <a:lstStyle/>
                    <a:p>
                      <a:pPr fontAlgn="t"/>
                      <a:r>
                        <a:rPr lang="vi-VN" sz="3900" b="0">
                          <a:solidFill>
                            <a:srgbClr val="0070C0"/>
                          </a:solidFill>
                          <a:effectLst/>
                        </a:rPr>
                        <a:t>Em yêu mùa hè,</a:t>
                      </a:r>
                    </a:p>
                    <a:p>
                      <a:pPr fontAlgn="t"/>
                      <a:r>
                        <a:rPr lang="vi-VN" sz="3900" b="0">
                          <a:solidFill>
                            <a:srgbClr val="0070C0"/>
                          </a:solidFill>
                          <a:effectLst/>
                        </a:rPr>
                        <a:t>Có hoa sim tím</a:t>
                      </a:r>
                    </a:p>
                    <a:p>
                      <a:pPr fontAlgn="t"/>
                      <a:r>
                        <a:rPr lang="vi-VN" sz="3900" b="0">
                          <a:solidFill>
                            <a:srgbClr val="0070C0"/>
                          </a:solidFill>
                          <a:effectLst/>
                        </a:rPr>
                        <a:t>Mọc trên đồi quê</a:t>
                      </a:r>
                    </a:p>
                    <a:p>
                      <a:pPr fontAlgn="t"/>
                      <a:r>
                        <a:rPr lang="vi-VN" sz="39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900" b="0">
                          <a:solidFill>
                            <a:srgbClr val="0070C0"/>
                          </a:solidFill>
                          <a:effectLst/>
                        </a:rPr>
                        <a:t>Gió mát lưng đồi</a:t>
                      </a:r>
                    </a:p>
                    <a:p>
                      <a:pPr fontAlgn="t"/>
                      <a:r>
                        <a:rPr lang="vi-VN" sz="3900" b="0">
                          <a:solidFill>
                            <a:srgbClr val="0070C0"/>
                          </a:solidFill>
                          <a:effectLst/>
                        </a:rPr>
                        <a:t>Ve ngân ra rả</a:t>
                      </a:r>
                    </a:p>
                    <a:p>
                      <a:pPr fontAlgn="t"/>
                      <a:r>
                        <a:rPr lang="vi-VN" sz="3900" b="0">
                          <a:solidFill>
                            <a:srgbClr val="0070C0"/>
                          </a:solidFill>
                          <a:effectLst/>
                        </a:rPr>
                        <a:t>Trên cao lưng trời</a:t>
                      </a:r>
                    </a:p>
                    <a:p>
                      <a:pPr fontAlgn="t"/>
                      <a:r>
                        <a:rPr lang="vi-VN" sz="39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900" b="0">
                          <a:solidFill>
                            <a:srgbClr val="0070C0"/>
                          </a:solidFill>
                          <a:effectLst/>
                        </a:rPr>
                        <a:t>Thong thả dắt trâu</a:t>
                      </a:r>
                    </a:p>
                    <a:p>
                      <a:pPr fontAlgn="t"/>
                      <a:r>
                        <a:rPr lang="en-US" sz="3900" b="0">
                          <a:solidFill>
                            <a:srgbClr val="0070C0"/>
                          </a:solidFill>
                          <a:effectLst/>
                        </a:rPr>
                        <a:t>Trong chiều nắng xế</a:t>
                      </a:r>
                    </a:p>
                    <a:p>
                      <a:pPr fontAlgn="t"/>
                      <a:r>
                        <a:rPr lang="en-US" sz="3900" b="0">
                          <a:solidFill>
                            <a:srgbClr val="0070C0"/>
                          </a:solidFill>
                          <a:effectLst/>
                        </a:rPr>
                        <a:t>Em hái sim ăn</a:t>
                      </a:r>
                    </a:p>
                    <a:p>
                      <a:pPr fontAlgn="t"/>
                      <a:r>
                        <a:rPr lang="en-US" sz="39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r>
                        <a:rPr lang="vi-VN" sz="3900" b="0">
                          <a:solidFill>
                            <a:srgbClr val="0070C0"/>
                          </a:solidFill>
                          <a:effectLst/>
                        </a:rPr>
                        <a:t>Em yêu mùa hè</a:t>
                      </a:r>
                    </a:p>
                    <a:p>
                      <a:pPr fontAlgn="t"/>
                      <a:r>
                        <a:rPr lang="vi-VN" sz="3900" b="0">
                          <a:solidFill>
                            <a:srgbClr val="0070C0"/>
                          </a:solidFill>
                          <a:effectLst/>
                        </a:rPr>
                        <a:t>Có trái sim ngọt</a:t>
                      </a:r>
                    </a:p>
                    <a:p>
                      <a:pPr fontAlgn="t"/>
                      <a:r>
                        <a:rPr lang="vi-VN" sz="3900" b="0">
                          <a:solidFill>
                            <a:srgbClr val="0070C0"/>
                          </a:solidFill>
                          <a:effectLst/>
                        </a:rPr>
                        <a:t>Em yêu đồi quê</a:t>
                      </a:r>
                    </a:p>
                    <a:p>
                      <a:pPr fontAlgn="t"/>
                      <a:r>
                        <a:rPr lang="vi-VN" sz="3900" b="0">
                          <a:solidFill>
                            <a:srgbClr val="0070C0"/>
                          </a:solidFill>
                          <a:effectLst/>
                        </a:rPr>
                        <a:t>Có cơn gió mát.</a:t>
                      </a:r>
                    </a:p>
                    <a:p>
                      <a:pPr fontAlgn="t"/>
                      <a:r>
                        <a:rPr lang="vi-VN" sz="39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980889" y="-481357"/>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solidFill>
                  <a:srgbClr val="0070C0"/>
                </a:solidFill>
                <a:latin typeface="+mj-lt"/>
              </a:rPr>
              <a:t>Em yêu mùa hè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28159" y="683413"/>
            <a:ext cx="5607775" cy="5484002"/>
          </a:xfrm>
          <a:prstGeom prst="rect">
            <a:avLst/>
          </a:prstGeom>
          <a:noFill/>
        </p:spPr>
        <p:txBody>
          <a:bodyPr wrap="square" rtlCol="0">
            <a:spAutoFit/>
          </a:bodyPr>
          <a:lstStyle/>
          <a:p>
            <a:pPr algn="just"/>
            <a:r>
              <a:rPr lang="en-US" sz="3893">
                <a:solidFill>
                  <a:srgbClr val="00B050"/>
                </a:solidFill>
              </a:rPr>
              <a:t>	Bài thơ tả cảnh thiên nhiên khi mùa hè qua cảm nhận của bạn nhỏ. Qua khung cảnh thiên nhiên hè đặc trưng, chúng ta thấy được tình cảm yêu mến mà bạn nhỏ dành cho mùa hè.</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1169</Words>
  <Application>Microsoft Office PowerPoint</Application>
  <PresentationFormat>Custom</PresentationFormat>
  <Paragraphs>172</Paragraphs>
  <Slides>23</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Chewy</vt:lpstr>
      <vt:lpstr>Nunito</vt:lpstr>
      <vt:lpstr>HP001 5 hàng</vt:lpstr>
      <vt:lpstr>HP001 4H</vt:lpstr>
      <vt:lpstr>Varela Round</vt:lpstr>
      <vt:lpstr>Arial</vt:lpstr>
      <vt:lpstr>Amatic SC</vt:lpstr>
      <vt:lpstr>HP001 4 hàng</vt:lpstr>
      <vt:lpstr>Bebas Neue</vt:lpstr>
      <vt:lpstr>Children's Day by Slidesgo</vt:lpstr>
      <vt:lpstr>PowerPoint Presentation</vt:lpstr>
      <vt:lpstr>PowerPoint Presentation</vt:lpstr>
      <vt:lpstr>TIẾNG VIỆT 3</vt:lpstr>
      <vt:lpstr>KHỞI ĐỘNG</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Admin</cp:lastModifiedBy>
  <cp:revision>44</cp:revision>
  <dcterms:modified xsi:type="dcterms:W3CDTF">2023-09-06T03:33:27Z</dcterms:modified>
</cp:coreProperties>
</file>