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3.xml" ContentType="application/vnd.openxmlformats-officedocument.presentationml.tags+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ags/tag4.xml" ContentType="application/vnd.openxmlformats-officedocument.presentationml.tags+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86" r:id="rId4"/>
  </p:sldMasterIdLst>
  <p:notesMasterIdLst>
    <p:notesMasterId r:id="rId21"/>
  </p:notesMasterIdLst>
  <p:sldIdLst>
    <p:sldId id="445" r:id="rId5"/>
    <p:sldId id="447" r:id="rId6"/>
    <p:sldId id="448" r:id="rId7"/>
    <p:sldId id="359" r:id="rId8"/>
    <p:sldId id="2636" r:id="rId9"/>
    <p:sldId id="454" r:id="rId10"/>
    <p:sldId id="402" r:id="rId11"/>
    <p:sldId id="456" r:id="rId12"/>
    <p:sldId id="267" r:id="rId13"/>
    <p:sldId id="450" r:id="rId14"/>
    <p:sldId id="2637" r:id="rId15"/>
    <p:sldId id="322" r:id="rId16"/>
    <p:sldId id="2638" r:id="rId17"/>
    <p:sldId id="2639" r:id="rId18"/>
    <p:sldId id="459" r:id="rId19"/>
    <p:sldId id="4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8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4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87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40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6396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259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55.png"/><Relationship Id="rId5" Type="http://schemas.microsoft.com/office/2007/relationships/hdphoto" Target="../media/hdphoto7.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7.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notesSlide" Target="../notesSlides/notesSlide4.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129360" cy="685800"/>
            <a:chOff x="2831555" y="1626491"/>
            <a:chExt cx="3193496" cy="861774"/>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193496" cy="7653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Chọn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Trú</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chú</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Trợ</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chợ</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giúp</a:t>
            </a:r>
            <a:endParaRPr lang="en-US" sz="36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chợ</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Làm</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bài</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tập</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hoặc</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 d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Có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ú bé ba tuổi,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Vẫn chẳng</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ịu nói, cười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Thấy giặc Ân xâm lược</a:t>
            </a:r>
          </a:p>
          <a:p>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ợt vụt cao gấp mười.</a:t>
            </a:r>
          </a:p>
          <a:p>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Cưỡi ngựa, vung roi sắt</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Ra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ận, chú hiên ngang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Roi gãy, nhổ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e làng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Quật tới tấp, giặc tan.</a:t>
            </a:r>
            <a:endPar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pPr algn="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(Theo Phan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Thế</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Anh)</a:t>
            </a:r>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3.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Làm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hoặc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icrosoft YaHei"/>
                <a:cs typeface="Calibri" panose="020F0502020204030204" pitchFamily="34" charset="0"/>
              </a:rPr>
              <a:t>cho</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 Vung đảo ấy bấy giờ</a:t>
            </a:r>
          </a:p>
          <a:p>
            <a:pPr algn="just"/>
            <a:r>
              <a:rPr lang="vi-VN" sz="3200" b="0" i="0" dirty="0">
                <a:solidFill>
                  <a:srgbClr val="000000"/>
                </a:solidFill>
                <a:effectLst/>
                <a:latin typeface="Calibri" panose="020F0502020204030204" pitchFamily="34" charset="0"/>
                <a:cs typeface="Calibri" panose="020F0502020204030204" pitchFamily="34" charset="0"/>
              </a:rPr>
              <a:t>Không thuyền bè qua </a:t>
            </a:r>
            <a:r>
              <a:rPr lang="vi-VN" sz="3200" b="1" i="1" dirty="0">
                <a:solidFill>
                  <a:srgbClr val="000000"/>
                </a:solidFill>
                <a:effectLst/>
                <a:latin typeface="Calibri" panose="020F0502020204030204" pitchFamily="34" charset="0"/>
                <a:cs typeface="Calibri" panose="020F0502020204030204" pitchFamily="34" charset="0"/>
              </a:rPr>
              <a:t>lại</a:t>
            </a:r>
            <a:r>
              <a:rPr lang="vi-VN" sz="3200" b="0" i="1"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Sóng mù mịt bốn bề</a:t>
            </a:r>
          </a:p>
          <a:p>
            <a:pPr algn="just"/>
            <a:r>
              <a:rPr lang="vi-VN" sz="3200" b="1" i="1" dirty="0">
                <a:solidFill>
                  <a:srgbClr val="000000"/>
                </a:solidFill>
                <a:effectLst/>
                <a:latin typeface="Calibri" panose="020F0502020204030204" pitchFamily="34" charset="0"/>
                <a:cs typeface="Calibri" panose="020F0502020204030204" pitchFamily="34" charset="0"/>
              </a:rPr>
              <a:t>Ai </a:t>
            </a:r>
            <a:r>
              <a:rPr lang="vi-VN" sz="3200" b="0" i="0" dirty="0">
                <a:solidFill>
                  <a:srgbClr val="000000"/>
                </a:solidFill>
                <a:effectLst/>
                <a:latin typeface="Calibri" panose="020F0502020204030204" pitchFamily="34" charset="0"/>
                <a:cs typeface="Calibri" panose="020F0502020204030204" pitchFamily="34" charset="0"/>
              </a:rPr>
              <a:t>mà không sợ </a:t>
            </a:r>
            <a:r>
              <a:rPr lang="vi-VN" sz="3200" b="1" i="1" dirty="0">
                <a:solidFill>
                  <a:srgbClr val="000000"/>
                </a:solidFill>
                <a:effectLst/>
                <a:latin typeface="Calibri" panose="020F0502020204030204" pitchFamily="34" charset="0"/>
                <a:cs typeface="Calibri" panose="020F0502020204030204" pitchFamily="34" charset="0"/>
              </a:rPr>
              <a:t>hãi</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1" i="1" dirty="0">
                <a:solidFill>
                  <a:srgbClr val="000000"/>
                </a:solidFill>
                <a:effectLst/>
                <a:latin typeface="Calibri" panose="020F0502020204030204" pitchFamily="34" charset="0"/>
                <a:cs typeface="Calibri" panose="020F0502020204030204" pitchFamily="34" charset="0"/>
              </a:rPr>
              <a:t>Mai </a:t>
            </a:r>
            <a:r>
              <a:rPr lang="vi-VN" sz="3200" b="0" i="0" dirty="0">
                <a:solidFill>
                  <a:srgbClr val="000000"/>
                </a:solidFill>
                <a:effectLst/>
                <a:latin typeface="Calibri" panose="020F0502020204030204" pitchFamily="34" charset="0"/>
                <a:cs typeface="Calibri" panose="020F0502020204030204" pitchFamily="34" charset="0"/>
              </a:rPr>
              <a:t>An Tiêm không </a:t>
            </a:r>
            <a:r>
              <a:rPr lang="vi-VN" sz="3200" b="1" i="1" dirty="0">
                <a:solidFill>
                  <a:srgbClr val="000000"/>
                </a:solidFill>
                <a:effectLst/>
                <a:latin typeface="Calibri" panose="020F0502020204030204" pitchFamily="34" charset="0"/>
                <a:cs typeface="Calibri" panose="020F0502020204030204" pitchFamily="34" charset="0"/>
              </a:rPr>
              <a:t>ngại</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trí, có đôi </a:t>
            </a:r>
            <a:r>
              <a:rPr lang="vi-VN" sz="3200" b="1" i="1" dirty="0">
                <a:solidFill>
                  <a:srgbClr val="000000"/>
                </a:solidFill>
                <a:effectLst/>
                <a:latin typeface="Calibri" panose="020F0502020204030204" pitchFamily="34" charset="0"/>
                <a:cs typeface="Calibri" panose="020F0502020204030204" pitchFamily="34" charset="0"/>
              </a:rPr>
              <a:t>tay</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nước, có đất trời</a:t>
            </a:r>
          </a:p>
          <a:p>
            <a:pPr algn="just"/>
            <a:r>
              <a:rPr lang="vi-VN" sz="3200" b="0" i="0" dirty="0">
                <a:solidFill>
                  <a:srgbClr val="000000"/>
                </a:solidFill>
                <a:effectLst/>
                <a:latin typeface="Calibri" panose="020F0502020204030204" pitchFamily="34" charset="0"/>
                <a:cs typeface="Calibri" panose="020F0502020204030204" pitchFamily="34" charset="0"/>
              </a:rPr>
              <a:t>Lo gì không sống nổi!</a:t>
            </a:r>
          </a:p>
          <a:p>
            <a:pPr algn="r"/>
            <a:r>
              <a:rPr lang="vi-VN" sz="3200" b="0" i="0" dirty="0">
                <a:solidFill>
                  <a:srgbClr val="000000"/>
                </a:solidFill>
                <a:effectLst/>
                <a:latin typeface="Calibri" panose="020F0502020204030204" pitchFamily="34" charset="0"/>
                <a:cs typeface="Calibri" panose="020F0502020204030204" pitchFamily="34"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(Ai/Ay)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Mai/May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Calibri" panose="020F0502020204030204" pitchFamily="34" charset="0"/>
                <a:cs typeface="Calibri" panose="020F0502020204030204" pitchFamily="34" charset="0"/>
              </a:rPr>
              <a:t>ngại</a:t>
            </a:r>
            <a:r>
              <a:rPr lang="en-US" sz="3200" i="1" dirty="0">
                <a:solidFill>
                  <a:srgbClr val="000000"/>
                </a:solidFill>
                <a:latin typeface="Calibri" panose="020F0502020204030204" pitchFamily="34" charset="0"/>
                <a:cs typeface="Calibri" panose="020F0502020204030204" pitchFamily="34" charset="0"/>
              </a:rPr>
              <a:t>/</a:t>
            </a:r>
            <a:r>
              <a:rPr lang="en-US" sz="3200" i="1" dirty="0" err="1">
                <a:solidFill>
                  <a:srgbClr val="000000"/>
                </a:solidFill>
                <a:latin typeface="Calibri" panose="020F0502020204030204" pitchFamily="34" charset="0"/>
                <a:cs typeface="Calibri" panose="020F0502020204030204" pitchFamily="34" charset="0"/>
              </a:rPr>
              <a:t>ngạy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(tai/</a:t>
            </a:r>
            <a:r>
              <a:rPr kumimoji="0" lang="en-US" sz="3200" i="1" u="none" strike="noStrike" kern="1200" cap="none" spc="0" normalizeH="0" baseline="0" noProof="0" dirty="0" err="1">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K</a:t>
            </a:r>
            <a:r>
              <a:rPr lang="vi-VN"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ể cho người thân nghe về một nhân vật lịch sử có công với đất nước theo gợi ý sau:</a:t>
            </a:r>
            <a:endPar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quê ở đâu?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0118" y="1394184"/>
            <a:ext cx="7254900" cy="1167205"/>
            <a:chOff x="2867282" y="1695672"/>
            <a:chExt cx="7254900" cy="1167207"/>
          </a:xfrm>
        </p:grpSpPr>
        <p:sp>
          <p:nvSpPr>
            <p:cNvPr id="3" name="Rounded Rectangle 2"/>
            <p:cNvSpPr/>
            <p:nvPr/>
          </p:nvSpPr>
          <p:spPr>
            <a:xfrm>
              <a:off x="2867282" y="1695672"/>
              <a:ext cx="7243381" cy="116720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2" name="文本框 19">
              <a:extLst>
                <a:ext uri="{FF2B5EF4-FFF2-40B4-BE49-F238E27FC236}">
                  <a16:creationId xmlns:a16="http://schemas.microsoft.com/office/drawing/2014/main" id="{6BAB6E43-4BF5-4A90-A051-2DE616529B90}"/>
                </a:ext>
              </a:extLst>
            </p:cNvPr>
            <p:cNvSpPr txBox="1"/>
            <p:nvPr/>
          </p:nvSpPr>
          <p:spPr>
            <a:xfrm>
              <a:off x="2980205" y="1744552"/>
              <a:ext cx="7141977" cy="1091968"/>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Viết đúng chính tả bài “Hai Bà Trưng” trong khoảng 15 phút.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DBB03E57-DF7E-44CD-8859-4A0E1B7E8B62}"/>
              </a:ext>
            </a:extLst>
          </p:cNvPr>
          <p:cNvGrpSpPr/>
          <p:nvPr/>
        </p:nvGrpSpPr>
        <p:grpSpPr>
          <a:xfrm>
            <a:off x="2843156" y="2825945"/>
            <a:ext cx="7288323" cy="1177296"/>
            <a:chOff x="2132367" y="2119458"/>
            <a:chExt cx="5466242" cy="882972"/>
          </a:xfrm>
        </p:grpSpPr>
        <p:sp>
          <p:nvSpPr>
            <p:cNvPr id="19" name="Rounded Rectangle 18"/>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3" name="文本框 20">
              <a:extLst>
                <a:ext uri="{FF2B5EF4-FFF2-40B4-BE49-F238E27FC236}">
                  <a16:creationId xmlns:a16="http://schemas.microsoft.com/office/drawing/2014/main" id="{DD9D88E2-526F-4394-934A-EC58067611E5}"/>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Làm đúng các bài tập chính tả (phân biệt tr/ch; ai/ay).</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E061E9B3-2328-4FD1-8A87-D6A9C527A8A7}"/>
              </a:ext>
            </a:extLst>
          </p:cNvPr>
          <p:cNvGrpSpPr/>
          <p:nvPr/>
        </p:nvGrpSpPr>
        <p:grpSpPr>
          <a:xfrm>
            <a:off x="1367115" y="1310368"/>
            <a:ext cx="1195304" cy="1404595"/>
            <a:chOff x="1025336" y="982776"/>
            <a:chExt cx="896478" cy="1053446"/>
          </a:xfrm>
        </p:grpSpPr>
        <p:grpSp>
          <p:nvGrpSpPr>
            <p:cNvPr id="6" name="Group 5">
              <a:extLst>
                <a:ext uri="{FF2B5EF4-FFF2-40B4-BE49-F238E27FC236}">
                  <a16:creationId xmlns:a16="http://schemas.microsoft.com/office/drawing/2014/main" id="{4D64F374-E0CB-443D-B6FA-8A1825D64069}"/>
                </a:ext>
              </a:extLst>
            </p:cNvPr>
            <p:cNvGrpSpPr/>
            <p:nvPr/>
          </p:nvGrpSpPr>
          <p:grpSpPr>
            <a:xfrm>
              <a:off x="1025336" y="982776"/>
              <a:ext cx="885201" cy="844517"/>
              <a:chOff x="1025336" y="989984"/>
              <a:chExt cx="885201" cy="844517"/>
            </a:xfrm>
          </p:grpSpPr>
          <p:sp>
            <p:nvSpPr>
              <p:cNvPr id="10" name="文本框 44"/>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11" name="椭圆 28">
                <a:extLst>
                  <a:ext uri="{FF2B5EF4-FFF2-40B4-BE49-F238E27FC236}">
                    <a16:creationId xmlns:a16="http://schemas.microsoft.com/office/drawing/2014/main" id="{7FFA4974-44A3-489B-9E3E-A6B47C4F5B0F}"/>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5" name="图片 29">
              <a:extLst>
                <a:ext uri="{FF2B5EF4-FFF2-40B4-BE49-F238E27FC236}">
                  <a16:creationId xmlns:a16="http://schemas.microsoft.com/office/drawing/2014/main" id="{97E41833-CC95-4D6B-90EA-86981A68F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7" name="Group 6">
            <a:extLst>
              <a:ext uri="{FF2B5EF4-FFF2-40B4-BE49-F238E27FC236}">
                <a16:creationId xmlns:a16="http://schemas.microsoft.com/office/drawing/2014/main" id="{B4993A53-F4A9-4B60-A6EA-E6617E837AE6}"/>
              </a:ext>
            </a:extLst>
          </p:cNvPr>
          <p:cNvGrpSpPr/>
          <p:nvPr/>
        </p:nvGrpSpPr>
        <p:grpSpPr>
          <a:xfrm>
            <a:off x="1301125" y="2858859"/>
            <a:ext cx="1203251" cy="1320423"/>
            <a:chOff x="1008099" y="2141142"/>
            <a:chExt cx="902438" cy="990317"/>
          </a:xfrm>
        </p:grpSpPr>
        <p:sp>
          <p:nvSpPr>
            <p:cNvPr id="8" name="椭圆 22">
              <a:extLst>
                <a:ext uri="{FF2B5EF4-FFF2-40B4-BE49-F238E27FC236}">
                  <a16:creationId xmlns:a16="http://schemas.microsoft.com/office/drawing/2014/main" id="{4A72E58C-7A9C-4960-A31D-1C8C6303C384}"/>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16" name="椭圆 30">
              <a:extLst>
                <a:ext uri="{FF2B5EF4-FFF2-40B4-BE49-F238E27FC236}">
                  <a16:creationId xmlns:a16="http://schemas.microsoft.com/office/drawing/2014/main" id="{AFE84337-5275-45CD-9FA0-915BA333A029}"/>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17" name="图片 33">
              <a:extLst>
                <a:ext uri="{FF2B5EF4-FFF2-40B4-BE49-F238E27FC236}">
                  <a16:creationId xmlns:a16="http://schemas.microsoft.com/office/drawing/2014/main" id="{98A88334-DDA7-42D3-B86E-3EBBEA7B9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18" name="文本框 36">
              <a:extLst>
                <a:ext uri="{FF2B5EF4-FFF2-40B4-BE49-F238E27FC236}">
                  <a16:creationId xmlns:a16="http://schemas.microsoft.com/office/drawing/2014/main" id="{86D4BE19-D737-4BA4-8F86-19BBD3F1F339}"/>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4"/>
          <a:stretch>
            <a:fillRect/>
          </a:stretch>
        </p:blipFill>
        <p:spPr>
          <a:xfrm>
            <a:off x="2515377" y="0"/>
            <a:ext cx="8437595" cy="1713124"/>
          </a:xfrm>
          <a:prstGeom prst="rect">
            <a:avLst/>
          </a:prstGeom>
        </p:spPr>
      </p:pic>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Calibri" panose="020F0502020204030204" pitchFamily="34"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Calibri" panose="020F0502020204030204" pitchFamily="34" charset="0"/>
              <a:cs typeface="Calibri" panose="020F0502020204030204" pitchFamily="34" charset="0"/>
            </a:endParaRPr>
          </a:p>
          <a:p>
            <a:pPr algn="just" defTabSz="1219170"/>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Thành trì </a:t>
            </a:r>
            <a:r>
              <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Calibri" panose="020F0502020204030204" pitchFamily="34" charset="0"/>
              <a:ea typeface="Microsoft YaHei"/>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31492" y="404630"/>
            <a:ext cx="2690417"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Hai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Bà</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T</a:t>
            </a:r>
            <a:r>
              <a:rPr kumimoji="0" lang="el-GR" sz="2800" b="1" i="0" u="none" strike="noStrike" kern="1200" cap="none" spc="0" normalizeH="0" noProof="0" dirty="0">
                <a:ln>
                  <a:noFill/>
                </a:ln>
                <a:solidFill>
                  <a:srgbClr val="FFFF00"/>
                </a:solidFill>
                <a:effectLst/>
                <a:uLnTx/>
                <a:uFillTx/>
                <a:latin typeface="HP001 4 hàng" panose="020B0603050302020204" pitchFamily="34" charset="0"/>
              </a:rPr>
              <a:t>ς</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ưng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57275" y="994699"/>
            <a:ext cx="1082992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Bà Tǟưng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λΰϐ 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bà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ǟùng ǟùng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đưŊg.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123825" y="1537624"/>
            <a:ext cx="12011025"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lao, cung wỏ, ǟìu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jℓ cuŬ cuų Ǉràn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bŗg 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ẩn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của Hai Bà.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171450" y="2051974"/>
            <a:ext cx="1201102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 Ǉrūg đŬg dĖ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vī cây, đập vào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ΰ</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đē,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ō đưŊg 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847724" y="2594899"/>
            <a:ext cx="11191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Ǉrì của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giặc lần lưĜ ǧẀp đổ dưƞ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của 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ĩa.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1A9C38A-F620-0D65-803B-7B67FD68542E}"/>
              </a:ext>
            </a:extLst>
          </p:cNvPr>
          <p:cNvSpPr txBox="1"/>
          <p:nvPr/>
        </p:nvSpPr>
        <p:spPr>
          <a:xfrm>
            <a:off x="-133350" y="3137824"/>
            <a:ext cx="10982324"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 Đị</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į đầu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ωϙ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Ǉa sạ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bŗg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ù</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835679" y="1155139"/>
              <a:ext cx="5560872"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Calibri" panose="020F0502020204030204" pitchFamily="34" charset="0"/>
                  <a:ea typeface="Microsoft YaHei"/>
                  <a:cs typeface="Calibri" panose="020F0502020204030204" pitchFamily="34" charset="0"/>
                </a:rPr>
                <a:t>Nội</a:t>
              </a:r>
              <a:r>
                <a:rPr lang="en-US" sz="5000" b="1" dirty="0">
                  <a:ln w="0"/>
                  <a:solidFill>
                    <a:srgbClr val="00B050"/>
                  </a:solidFill>
                  <a:latin typeface="Calibri" panose="020F0502020204030204" pitchFamily="34" charset="0"/>
                  <a:ea typeface="Microsoft YaHei"/>
                  <a:cs typeface="Calibri" panose="020F0502020204030204" pitchFamily="34" charset="0"/>
                </a:rPr>
                <a:t> dung </a:t>
              </a:r>
              <a:r>
                <a:rPr lang="en-US" sz="5000" b="1" dirty="0" err="1">
                  <a:ln w="0"/>
                  <a:solidFill>
                    <a:srgbClr val="00B050"/>
                  </a:solidFill>
                  <a:latin typeface="Calibri" panose="020F0502020204030204" pitchFamily="34" charset="0"/>
                  <a:ea typeface="Microsoft YaHei"/>
                  <a:cs typeface="Calibri" panose="020F0502020204030204" pitchFamily="34" charset="0"/>
                </a:rPr>
                <a:t>chính</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của</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đoạn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văn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là</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gì</a:t>
              </a:r>
              <a:endParaRPr lang="en-US" sz="5000" b="1" dirty="0">
                <a:ln w="0">
                  <a:noFill/>
                </a:ln>
                <a:solidFill>
                  <a:srgbClr val="E55827"/>
                </a:solidFill>
                <a:latin typeface="Calibri" panose="020F0502020204030204" pitchFamily="34" charset="0"/>
                <a:ea typeface="Microsoft YaHei"/>
                <a:cs typeface="Calibri" panose="020F0502020204030204" pitchFamily="34"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rPr>
              <a:t>Ca ngợi lòng yêu nước, tinh thần bất khuất chống giặc xâm lược của Hai Bà Trưng và nhân dân ta.</a:t>
            </a:r>
            <a:endParaRPr lang="vi-VN" sz="3733" dirty="0">
              <a:solidFill>
                <a:srgbClr val="000000"/>
              </a:solidFill>
              <a:latin typeface="Arial"/>
              <a:ea typeface="Microsoft YaHei"/>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Calibri" panose="020F0502020204030204" pitchFamily="34" charset="0"/>
                <a:cs typeface="Calibri" panose="020F0502020204030204" pitchFamily="34" charset="0"/>
              </a:rPr>
              <a:t>thuở xưa</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trẩy</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quân</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ngút</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trời</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Calibri" panose="020F0502020204030204" pitchFamily="34" charset="0"/>
                <a:cs typeface="Calibri" panose="020F0502020204030204" pitchFamily="34" charset="0"/>
              </a:rPr>
              <a:t>giáp phục</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61</TotalTime>
  <Words>680</Words>
  <Application>Microsoft Office PowerPoint</Application>
  <PresentationFormat>Widescreen</PresentationFormat>
  <Paragraphs>86</Paragraphs>
  <Slides>16</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等线</vt:lpstr>
      <vt:lpstr>等线 Light</vt:lpstr>
      <vt:lpstr>Arial</vt:lpstr>
      <vt:lpstr>Calibri</vt:lpstr>
      <vt:lpstr>HP001 4 hàng</vt:lpstr>
      <vt:lpstr>iCiel Cadena</vt:lpstr>
      <vt:lpstr>Source Han Sans Regular</vt:lpstr>
      <vt:lpstr>Wingdings</vt:lpstr>
      <vt:lpstr>印品黑体</vt:lpstr>
      <vt:lpstr>字魂55号-龙吟手书</vt:lpstr>
      <vt:lpstr>字魂70号-灵悦黑体</vt:lpstr>
      <vt:lpstr>第一PPT，www.1ppt.com</vt:lpstr>
      <vt:lpstr>-</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15</cp:revision>
  <dcterms:created xsi:type="dcterms:W3CDTF">2023-02-01T07:42:34Z</dcterms:created>
  <dcterms:modified xsi:type="dcterms:W3CDTF">2023-02-06T14:21:03Z</dcterms:modified>
</cp:coreProperties>
</file>