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76" r:id="rId2"/>
    <p:sldId id="2645" r:id="rId3"/>
    <p:sldId id="2679" r:id="rId4"/>
    <p:sldId id="2680" r:id="rId5"/>
    <p:sldId id="2681" r:id="rId6"/>
    <p:sldId id="2669" r:id="rId7"/>
    <p:sldId id="2647" r:id="rId8"/>
    <p:sldId id="2662" r:id="rId9"/>
    <p:sldId id="2682" r:id="rId10"/>
    <p:sldId id="2648" r:id="rId11"/>
    <p:sldId id="2683" r:id="rId12"/>
    <p:sldId id="2685" r:id="rId13"/>
    <p:sldId id="2686" r:id="rId14"/>
    <p:sldId id="2687" r:id="rId15"/>
    <p:sldId id="2689" r:id="rId16"/>
    <p:sldId id="2665" r:id="rId17"/>
    <p:sldId id="2666" r:id="rId18"/>
    <p:sldId id="2690" r:id="rId19"/>
    <p:sldId id="2670" r:id="rId20"/>
    <p:sldId id="2650" r:id="rId21"/>
    <p:sldId id="2671" r:id="rId22"/>
    <p:sldId id="2672" r:id="rId23"/>
    <p:sldId id="2673" r:id="rId24"/>
    <p:sldId id="2674" r:id="rId25"/>
    <p:sldId id="2691" r:id="rId26"/>
    <p:sldId id="2692" r:id="rId27"/>
    <p:sldId id="2675" r:id="rId28"/>
    <p:sldId id="2693" r:id="rId29"/>
    <p:sldId id="2694" r:id="rId30"/>
    <p:sldId id="2695" r:id="rId31"/>
    <p:sldId id="33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9F7F7"/>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3864021" y="1907559"/>
            <a:ext cx="4777339" cy="646331"/>
          </a:xfrm>
          <a:prstGeom prst="rect">
            <a:avLst/>
          </a:prstGeom>
          <a:noFill/>
        </p:spPr>
        <p:txBody>
          <a:bodyPr wrap="square" rtlCol="0">
            <a:spAutoFit/>
          </a:bodyPr>
          <a:lstStyle/>
          <a:p>
            <a:r>
              <a:rPr lang="en-US" sz="3600" b="1" dirty="0" smtClean="0">
                <a:solidFill>
                  <a:srgbClr val="FF0000"/>
                </a:solidFill>
                <a:latin typeface="Coiny" panose="02000903060500060000" pitchFamily="2" charset="0"/>
              </a:rPr>
              <a:t>TUẦN 32 - </a:t>
            </a:r>
            <a:r>
              <a:rPr lang="en-US" sz="3600" b="1" dirty="0" err="1" smtClean="0">
                <a:solidFill>
                  <a:srgbClr val="FF0000"/>
                </a:solidFill>
                <a:latin typeface="Coiny" panose="02000903060500060000" pitchFamily="2" charset="0"/>
              </a:rPr>
              <a:t>Bài</a:t>
            </a:r>
            <a:r>
              <a:rPr lang="en-US" sz="3600" b="1" dirty="0" smtClean="0">
                <a:solidFill>
                  <a:srgbClr val="FF0000"/>
                </a:solidFill>
                <a:latin typeface="Coiny" panose="02000903060500060000" pitchFamily="2" charset="0"/>
              </a:rPr>
              <a:t> 25</a:t>
            </a:r>
            <a:endParaRPr lang="en-US" sz="3600" b="1" dirty="0">
              <a:solidFill>
                <a:srgbClr val="FF0000"/>
              </a:solidFill>
              <a:latin typeface="Coiny" panose="02000903060500060000" pitchFamily="2" charset="0"/>
            </a:endParaRPr>
          </a:p>
        </p:txBody>
      </p:sp>
      <p:sp>
        <p:nvSpPr>
          <p:cNvPr id="6" name="Text Box 14"/>
          <p:cNvSpPr txBox="1">
            <a:spLocks noChangeArrowheads="1"/>
          </p:cNvSpPr>
          <p:nvPr/>
        </p:nvSpPr>
        <p:spPr bwMode="auto">
          <a:xfrm>
            <a:off x="2292438" y="2944907"/>
            <a:ext cx="7920507"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LỬA Ô</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-LIM-PICH</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396030"/>
            <a:ext cx="4095168" cy="1549400"/>
            <a:chOff x="-121940" y="1041401"/>
            <a:chExt cx="3808116" cy="1549400"/>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4"/>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smtClean="0">
                  <a:latin typeface="Arial-Rounded" panose="020B0500000000000000" pitchFamily="34" charset="0"/>
                  <a:ea typeface="inpin heiti" charset="-122"/>
                  <a:cs typeface="Times New Roman" panose="02020603050405020304" pitchFamily="18" charset="0"/>
                </a:rPr>
                <a:t>Ô-</a:t>
              </a:r>
              <a:r>
                <a:rPr lang="en-US" altLang="zh-CN" sz="3200" dirty="0" err="1" smtClean="0">
                  <a:latin typeface="Arial-Rounded" panose="020B0500000000000000" pitchFamily="34" charset="0"/>
                  <a:ea typeface="inpin heiti" charset="-122"/>
                  <a:cs typeface="Times New Roman" panose="02020603050405020304" pitchFamily="18" charset="0"/>
                </a:rPr>
                <a:t>lim</a:t>
              </a:r>
              <a:r>
                <a:rPr lang="en-US" altLang="zh-CN" sz="3200" dirty="0" smtClean="0">
                  <a:latin typeface="Arial-Rounded" panose="020B0500000000000000" pitchFamily="34" charset="0"/>
                  <a:ea typeface="inpin heiti" charset="-122"/>
                  <a:cs typeface="Times New Roman" panose="02020603050405020304" pitchFamily="18" charset="0"/>
                </a:rPr>
                <a:t>-pi-a</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1870160"/>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3"/>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00FF"/>
                  </a:solidFill>
                  <a:latin typeface="Arial-Rounded" panose="020B0500000000000000" pitchFamily="34" charset="0"/>
                  <a:ea typeface="inpin heiti" charset="-122"/>
                  <a:cs typeface="Times New Roman" panose="02020603050405020304" pitchFamily="18" charset="0"/>
                </a:rPr>
                <a:t>n</a:t>
              </a:r>
              <a:r>
                <a:rPr lang="en-US" altLang="zh-CN" sz="3200" dirty="0" err="1" smtClean="0">
                  <a:solidFill>
                    <a:srgbClr val="0000FF"/>
                  </a:solidFill>
                  <a:latin typeface="Arial-Rounded" panose="020B0500000000000000" pitchFamily="34" charset="0"/>
                  <a:ea typeface="inpin heiti" charset="-122"/>
                  <a:cs typeface="Times New Roman" panose="02020603050405020304" pitchFamily="18" charset="0"/>
                </a:rPr>
                <a:t>ém</a:t>
              </a:r>
              <a:r>
                <a:rPr lang="en-US" altLang="zh-CN" sz="3200" dirty="0" smtClean="0">
                  <a:solidFill>
                    <a:srgbClr val="0000FF"/>
                  </a:solidFill>
                  <a:latin typeface="Arial-Rounded" panose="020B0500000000000000" pitchFamily="34" charset="0"/>
                  <a:ea typeface="inpin heiti" charset="-122"/>
                  <a:cs typeface="Times New Roman" panose="02020603050405020304" pitchFamily="18" charset="0"/>
                </a:rPr>
                <a:t> </a:t>
              </a:r>
              <a:r>
                <a:rPr lang="en-US" altLang="zh-CN" sz="3200" dirty="0" err="1" smtClean="0">
                  <a:solidFill>
                    <a:srgbClr val="0000FF"/>
                  </a:solidFill>
                  <a:latin typeface="Arial-Rounded" panose="020B0500000000000000" pitchFamily="34" charset="0"/>
                  <a:ea typeface="inpin heiti" charset="-122"/>
                  <a:cs typeface="Times New Roman" panose="02020603050405020304" pitchFamily="18" charset="0"/>
                </a:rPr>
                <a:t>lao</a:t>
              </a:r>
              <a:endParaRPr lang="zh-CN" altLang="en-US" sz="3200" dirty="0">
                <a:solidFill>
                  <a:srgbClr val="0000FF"/>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3419560"/>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2"/>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smtClean="0">
                  <a:solidFill>
                    <a:srgbClr val="C00000"/>
                  </a:solidFill>
                  <a:latin typeface="Arial-Rounded" panose="020B0500000000000000" pitchFamily="34" charset="0"/>
                  <a:ea typeface="inpin heiti" charset="-122"/>
                  <a:cs typeface="Times New Roman" panose="02020603050405020304" pitchFamily="18" charset="0"/>
                </a:rPr>
                <a:t>đoạt</a:t>
              </a:r>
              <a:r>
                <a:rPr lang="en-US" altLang="zh-CN" sz="3200" dirty="0" smtClean="0">
                  <a:solidFill>
                    <a:srgbClr val="C00000"/>
                  </a:solidFill>
                  <a:latin typeface="Arial-Rounded" panose="020B0500000000000000" pitchFamily="34" charset="0"/>
                  <a:ea typeface="inpin heiti" charset="-122"/>
                  <a:cs typeface="Times New Roman" panose="02020603050405020304" pitchFamily="18" charset="0"/>
                </a:rPr>
                <a:t> </a:t>
              </a:r>
              <a:r>
                <a:rPr lang="en-US" altLang="zh-CN" sz="3200" dirty="0" err="1" smtClean="0">
                  <a:solidFill>
                    <a:srgbClr val="C00000"/>
                  </a:solidFill>
                  <a:latin typeface="Arial-Rounded" panose="020B0500000000000000" pitchFamily="34" charset="0"/>
                  <a:ea typeface="inpin heiti" charset="-122"/>
                  <a:cs typeface="Times New Roman" panose="02020603050405020304" pitchFamily="18" charset="0"/>
                </a:rPr>
                <a:t>giải</a:t>
              </a:r>
              <a:endParaRPr lang="zh-CN" altLang="en-US" sz="3200" dirty="0">
                <a:solidFill>
                  <a:srgbClr val="C00000"/>
                </a:solidFill>
                <a:ea typeface="inpin heiti" charset="-122"/>
                <a:cs typeface="Times New Roman" panose="02020603050405020304" pitchFamily="18" charset="0"/>
              </a:endParaRPr>
            </a:p>
          </p:txBody>
        </p:sp>
      </p:grpSp>
      <p:grpSp>
        <p:nvGrpSpPr>
          <p:cNvPr id="14" name="Group 13">
            <a:extLst>
              <a:ext uri="{FF2B5EF4-FFF2-40B4-BE49-F238E27FC236}">
                <a16:creationId xmlns:a16="http://schemas.microsoft.com/office/drawing/2014/main" id="{B1DBFBA8-38D8-4194-823A-F62133DC94F4}"/>
              </a:ext>
            </a:extLst>
          </p:cNvPr>
          <p:cNvGrpSpPr/>
          <p:nvPr/>
        </p:nvGrpSpPr>
        <p:grpSpPr>
          <a:xfrm>
            <a:off x="5048832" y="4810811"/>
            <a:ext cx="4095168" cy="1549400"/>
            <a:chOff x="-59939" y="1041401"/>
            <a:chExt cx="3808116" cy="1549400"/>
          </a:xfrm>
        </p:grpSpPr>
        <p:pic>
          <p:nvPicPr>
            <p:cNvPr id="15" name="PA_图片 6">
              <a:extLst>
                <a:ext uri="{FF2B5EF4-FFF2-40B4-BE49-F238E27FC236}">
                  <a16:creationId xmlns:a16="http://schemas.microsoft.com/office/drawing/2014/main" id="{47690CB2-E7BE-4053-89F0-0375B4597366}"/>
                </a:ext>
              </a:extLst>
            </p:cNvPr>
            <p:cNvPicPr>
              <a:picLocks noChangeAspect="1"/>
            </p:cNvPicPr>
            <p:nvPr>
              <p:custDataLst>
                <p:tags r:id="rId1"/>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59939" y="1041401"/>
              <a:ext cx="3808116" cy="1549400"/>
            </a:xfrm>
            <a:prstGeom prst="rect">
              <a:avLst/>
            </a:prstGeom>
          </p:spPr>
        </p:pic>
        <p:sp>
          <p:nvSpPr>
            <p:cNvPr id="16" name="Rectangle 15">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00FF"/>
                  </a:solidFill>
                  <a:latin typeface="Arial-Rounded" panose="020B0500000000000000" pitchFamily="34" charset="0"/>
                  <a:ea typeface="inpin heiti" charset="-122"/>
                  <a:cs typeface="Times New Roman" panose="02020603050405020304" pitchFamily="18" charset="0"/>
                </a:rPr>
                <a:t>t</a:t>
              </a:r>
              <a:r>
                <a:rPr lang="en-US" altLang="zh-CN" sz="3200" dirty="0" err="1" smtClean="0">
                  <a:solidFill>
                    <a:srgbClr val="0000FF"/>
                  </a:solidFill>
                  <a:latin typeface="Arial-Rounded" panose="020B0500000000000000" pitchFamily="34" charset="0"/>
                  <a:ea typeface="inpin heiti" charset="-122"/>
                  <a:cs typeface="Times New Roman" panose="02020603050405020304" pitchFamily="18" charset="0"/>
                </a:rPr>
                <a:t>rở</a:t>
              </a:r>
              <a:r>
                <a:rPr lang="en-US" altLang="zh-CN" sz="3200" dirty="0" smtClean="0">
                  <a:solidFill>
                    <a:srgbClr val="0000FF"/>
                  </a:solidFill>
                  <a:latin typeface="Arial-Rounded" panose="020B0500000000000000" pitchFamily="34" charset="0"/>
                  <a:ea typeface="inpin heiti" charset="-122"/>
                  <a:cs typeface="Times New Roman" panose="02020603050405020304" pitchFamily="18" charset="0"/>
                </a:rPr>
                <a:t> </a:t>
              </a:r>
              <a:r>
                <a:rPr lang="en-US" altLang="zh-CN" sz="3200" dirty="0" err="1" smtClean="0">
                  <a:solidFill>
                    <a:srgbClr val="0000FF"/>
                  </a:solidFill>
                  <a:latin typeface="Arial-Rounded" panose="020B0500000000000000" pitchFamily="34" charset="0"/>
                  <a:ea typeface="inpin heiti" charset="-122"/>
                  <a:cs typeface="Times New Roman" panose="02020603050405020304" pitchFamily="18" charset="0"/>
                </a:rPr>
                <a:t>nên</a:t>
              </a:r>
              <a:endParaRPr lang="zh-CN" altLang="en-US" sz="3200" dirty="0">
                <a:solidFill>
                  <a:srgbClr val="0000FF"/>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726" y="749345"/>
            <a:ext cx="1680072" cy="1409713"/>
          </a:xfrm>
          <a:prstGeom prst="rect">
            <a:avLst/>
          </a:prstGeom>
        </p:spPr>
      </p:pic>
      <p:sp>
        <p:nvSpPr>
          <p:cNvPr id="7" name="Rectangle: Rounded Corners 18">
            <a:extLst>
              <a:ext uri="{FF2B5EF4-FFF2-40B4-BE49-F238E27FC236}">
                <a16:creationId xmlns:a16="http://schemas.microsoft.com/office/drawing/2014/main" id="{8626618C-73F9-409A-9F2C-FE8945724C6C}"/>
              </a:ext>
            </a:extLst>
          </p:cNvPr>
          <p:cNvSpPr/>
          <p:nvPr/>
        </p:nvSpPr>
        <p:spPr>
          <a:xfrm>
            <a:off x="836991" y="749345"/>
            <a:ext cx="5435020"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4800" b="1" dirty="0" err="1" smtClean="0">
                <a:solidFill>
                  <a:prstClr val="white"/>
                </a:solidFill>
                <a:latin typeface="Calibri" panose="020F0502020204030204" pitchFamily="34" charset="0"/>
                <a:cs typeface="Calibri" panose="020F0502020204030204" pitchFamily="34" charset="0"/>
              </a:rPr>
              <a:t>đọc</a:t>
            </a:r>
            <a:r>
              <a:rPr lang="en-US" sz="4800" b="1" dirty="0" smtClean="0">
                <a:solidFill>
                  <a:prstClr val="white"/>
                </a:solidFill>
                <a:latin typeface="Calibri" panose="020F0502020204030204" pitchFamily="34" charset="0"/>
                <a:cs typeface="Calibri" panose="020F0502020204030204" pitchFamily="34" charset="0"/>
              </a:rPr>
              <a:t> </a:t>
            </a:r>
            <a:r>
              <a:rPr lang="en-US" sz="4800" b="1" dirty="0" err="1" smtClean="0">
                <a:solidFill>
                  <a:prstClr val="white"/>
                </a:solidFill>
                <a:latin typeface="Calibri" panose="020F0502020204030204" pitchFamily="34" charset="0"/>
                <a:cs typeface="Calibri" panose="020F0502020204030204" pitchFamily="34" charset="0"/>
              </a:rPr>
              <a:t>câu</a:t>
            </a:r>
            <a:r>
              <a:rPr lang="en-US" sz="4800" b="1" dirty="0" smtClean="0">
                <a:solidFill>
                  <a:prstClr val="white"/>
                </a:solidFill>
                <a:latin typeface="Calibri" panose="020F0502020204030204" pitchFamily="34" charset="0"/>
                <a:cs typeface="Calibri" panose="020F0502020204030204" pitchFamily="34" charset="0"/>
              </a:rPr>
              <a:t> </a:t>
            </a:r>
            <a:r>
              <a:rPr lang="en-US" sz="4800" b="1" dirty="0" err="1" smtClean="0">
                <a:solidFill>
                  <a:prstClr val="white"/>
                </a:solidFill>
                <a:latin typeface="Calibri" panose="020F0502020204030204" pitchFamily="34" charset="0"/>
                <a:cs typeface="Calibri" panose="020F0502020204030204" pitchFamily="34" charset="0"/>
              </a:rPr>
              <a:t>dài</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981610" y="2260899"/>
            <a:ext cx="9525036" cy="1354217"/>
          </a:xfrm>
          <a:prstGeom prst="rect">
            <a:avLst/>
          </a:prstGeom>
          <a:noFill/>
        </p:spPr>
        <p:txBody>
          <a:bodyPr wrap="square" rtlCol="0">
            <a:spAutoFit/>
          </a:bodyPr>
          <a:lstStyle/>
          <a:p>
            <a:r>
              <a:rPr lang="vi-VN" sz="3200" b="1" dirty="0">
                <a:solidFill>
                  <a:srgbClr val="0000FF"/>
                </a:solidFill>
              </a:rPr>
              <a:t>Tục lệ tổ chức Đại hội Thể thao Ô-lim-pích đã có từ gần 3</a:t>
            </a:r>
            <a:r>
              <a:rPr lang="en-US" sz="3200" b="1" dirty="0">
                <a:solidFill>
                  <a:srgbClr val="0000FF"/>
                </a:solidFill>
              </a:rPr>
              <a:t> </a:t>
            </a:r>
            <a:r>
              <a:rPr lang="vi-VN" sz="3200" b="1" dirty="0">
                <a:solidFill>
                  <a:srgbClr val="0000FF"/>
                </a:solidFill>
              </a:rPr>
              <a:t>000 năm trước ở nước </a:t>
            </a:r>
            <a:r>
              <a:rPr lang="en-US" sz="3200" b="1" dirty="0" err="1">
                <a:solidFill>
                  <a:srgbClr val="0000FF"/>
                </a:solidFill>
                <a:cs typeface="Times New Roman" pitchFamily="18" charset="0"/>
              </a:rPr>
              <a:t>Hy</a:t>
            </a:r>
            <a:r>
              <a:rPr lang="vi-VN" sz="3200" b="1" dirty="0">
                <a:solidFill>
                  <a:srgbClr val="0000FF"/>
                </a:solidFill>
                <a:cs typeface="Times New Roman" pitchFamily="18" charset="0"/>
              </a:rPr>
              <a:t> Lạp cổ</a:t>
            </a:r>
            <a:r>
              <a:rPr lang="vi-VN" sz="2800" b="1" dirty="0">
                <a:solidFill>
                  <a:srgbClr val="0000FF"/>
                </a:solidFill>
                <a:cs typeface="Times New Roman" pitchFamily="18" charset="0"/>
              </a:rPr>
              <a:t>.</a:t>
            </a:r>
          </a:p>
          <a:p>
            <a:endParaRPr lang="en-US" b="1" dirty="0"/>
          </a:p>
        </p:txBody>
      </p:sp>
      <p:cxnSp>
        <p:nvCxnSpPr>
          <p:cNvPr id="13" name="Straight Connector 12">
            <a:extLst>
              <a:ext uri="{FF2B5EF4-FFF2-40B4-BE49-F238E27FC236}">
                <a16:creationId xmlns:a16="http://schemas.microsoft.com/office/drawing/2014/main" id="{CC0BE7F8-7920-2D64-A088-12A8EC659C60}"/>
              </a:ext>
            </a:extLst>
          </p:cNvPr>
          <p:cNvCxnSpPr>
            <a:cxnSpLocks/>
          </p:cNvCxnSpPr>
          <p:nvPr/>
        </p:nvCxnSpPr>
        <p:spPr>
          <a:xfrm flipH="1">
            <a:off x="9229922" y="2260899"/>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0BE7F8-7920-2D64-A088-12A8EC659C60}"/>
              </a:ext>
            </a:extLst>
          </p:cNvPr>
          <p:cNvCxnSpPr>
            <a:cxnSpLocks/>
          </p:cNvCxnSpPr>
          <p:nvPr/>
        </p:nvCxnSpPr>
        <p:spPr>
          <a:xfrm flipH="1">
            <a:off x="5632023" y="2642433"/>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03DCA31-65E1-BE5B-3AA6-B9D7882F3898}"/>
              </a:ext>
            </a:extLst>
          </p:cNvPr>
          <p:cNvGrpSpPr/>
          <p:nvPr/>
        </p:nvGrpSpPr>
        <p:grpSpPr>
          <a:xfrm>
            <a:off x="9370164" y="2820174"/>
            <a:ext cx="214596" cy="591147"/>
            <a:chOff x="5362265" y="2534436"/>
            <a:chExt cx="259662" cy="591146"/>
          </a:xfrm>
        </p:grpSpPr>
        <p:cxnSp>
          <p:nvCxnSpPr>
            <p:cNvPr id="16" name="Straight Connector 15">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981610" y="3891824"/>
            <a:ext cx="9424520" cy="1569660"/>
          </a:xfrm>
          <a:prstGeom prst="rect">
            <a:avLst/>
          </a:prstGeom>
          <a:noFill/>
        </p:spPr>
        <p:txBody>
          <a:bodyPr wrap="square" rtlCol="0">
            <a:spAutoFit/>
          </a:bodyPr>
          <a:lstStyle/>
          <a:p>
            <a:r>
              <a:rPr lang="vi-VN" sz="3200" dirty="0"/>
              <a:t>Những người đoạt giải được tấu nhạc chúc mừng và được đặt một vòng nguyệt quế lên đầu tượng trưng cho vinh quang, chiến thắng.</a:t>
            </a:r>
            <a:endParaRPr lang="en-US" sz="3200" dirty="0"/>
          </a:p>
        </p:txBody>
      </p:sp>
      <p:cxnSp>
        <p:nvCxnSpPr>
          <p:cNvPr id="24" name="Straight Connector 23">
            <a:extLst>
              <a:ext uri="{FF2B5EF4-FFF2-40B4-BE49-F238E27FC236}">
                <a16:creationId xmlns:a16="http://schemas.microsoft.com/office/drawing/2014/main" id="{CC0BE7F8-7920-2D64-A088-12A8EC659C60}"/>
              </a:ext>
            </a:extLst>
          </p:cNvPr>
          <p:cNvCxnSpPr>
            <a:cxnSpLocks/>
          </p:cNvCxnSpPr>
          <p:nvPr/>
        </p:nvCxnSpPr>
        <p:spPr>
          <a:xfrm flipH="1">
            <a:off x="10116418" y="3891824"/>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C0BE7F8-7920-2D64-A088-12A8EC659C60}"/>
              </a:ext>
            </a:extLst>
          </p:cNvPr>
          <p:cNvCxnSpPr>
            <a:cxnSpLocks/>
          </p:cNvCxnSpPr>
          <p:nvPr/>
        </p:nvCxnSpPr>
        <p:spPr>
          <a:xfrm flipH="1">
            <a:off x="8658959" y="4326535"/>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5075625" y="4774508"/>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A03DCA31-65E1-BE5B-3AA6-B9D7882F3898}"/>
              </a:ext>
            </a:extLst>
          </p:cNvPr>
          <p:cNvGrpSpPr/>
          <p:nvPr/>
        </p:nvGrpSpPr>
        <p:grpSpPr>
          <a:xfrm>
            <a:off x="7436186" y="4817241"/>
            <a:ext cx="214596" cy="591147"/>
            <a:chOff x="5362265" y="2534436"/>
            <a:chExt cx="259662" cy="591146"/>
          </a:xfrm>
        </p:grpSpPr>
        <p:cxnSp>
          <p:nvCxnSpPr>
            <p:cNvPr id="31" name="Straight Connector 30">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686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6" name="Picture 5">
            <a:extLst>
              <a:ext uri="{FF2B5EF4-FFF2-40B4-BE49-F238E27FC236}">
                <a16:creationId xmlns:a16="http://schemas.microsoft.com/office/drawing/2014/main" id="{68F8ABB4-EAB8-4920-9F13-BF1BEDE214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err="1" smtClean="0">
                <a:latin typeface="Cambria" panose="02040503050406030204" pitchFamily="18" charset="0"/>
                <a:ea typeface="Arial-Rounded" panose="020B0500000000000000" pitchFamily="34" charset="0"/>
                <a:cs typeface="Arial-Rounded" panose="020B0500000000000000" pitchFamily="34" charset="0"/>
              </a:rPr>
              <a:t>Trong</a:t>
            </a:r>
            <a:r>
              <a:rPr lang="en-US" sz="4800" b="1" dirty="0" smtClean="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bài</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smtClean="0">
                <a:latin typeface="Cambria" panose="02040503050406030204" pitchFamily="18" charset="0"/>
                <a:ea typeface="Arial-Rounded" panose="020B0500000000000000" pitchFamily="34" charset="0"/>
                <a:cs typeface="Arial-Rounded" panose="020B0500000000000000" pitchFamily="34" charset="0"/>
              </a:rPr>
              <a:t>đọc</a:t>
            </a:r>
            <a:r>
              <a:rPr lang="en-US" sz="4800" b="1" dirty="0" smtClean="0">
                <a:latin typeface="Cambria" panose="02040503050406030204" pitchFamily="18" charset="0"/>
                <a:ea typeface="Arial-Rounded" panose="020B0500000000000000" pitchFamily="34" charset="0"/>
                <a:cs typeface="Arial-Rounded" panose="020B0500000000000000" pitchFamily="34" charset="0"/>
              </a:rPr>
              <a:t>, </a:t>
            </a:r>
          </a:p>
          <a:p>
            <a:pPr marL="0" indent="0" algn="ctr">
              <a:buNone/>
            </a:pPr>
            <a:r>
              <a:rPr lang="en-US" sz="4800" b="1" dirty="0" err="1" smtClean="0">
                <a:latin typeface="Cambria" panose="02040503050406030204" pitchFamily="18" charset="0"/>
                <a:ea typeface="Arial-Rounded" panose="020B0500000000000000" pitchFamily="34" charset="0"/>
                <a:cs typeface="Arial-Rounded" panose="020B0500000000000000" pitchFamily="34" charset="0"/>
              </a:rPr>
              <a:t>có</a:t>
            </a:r>
            <a:r>
              <a:rPr lang="en-US" sz="4800" b="1" dirty="0" smtClean="0">
                <a:latin typeface="Cambria" panose="02040503050406030204" pitchFamily="18" charset="0"/>
                <a:ea typeface="Arial-Rounded" panose="020B0500000000000000" pitchFamily="34" charset="0"/>
                <a:cs typeface="Arial-Rounded" panose="020B0500000000000000" pitchFamily="34" charset="0"/>
              </a:rPr>
              <a:t> </a:t>
            </a:r>
            <a:r>
              <a:rPr lang="en-US" sz="4800" b="1" dirty="0">
                <a:latin typeface="Cambria" panose="02040503050406030204" pitchFamily="18" charset="0"/>
                <a:ea typeface="Arial-Rounded" panose="020B0500000000000000" pitchFamily="34" charset="0"/>
                <a:cs typeface="Arial-Rounded" panose="020B0500000000000000" pitchFamily="34" charset="0"/>
              </a:rPr>
              <a:t>từ </a:t>
            </a:r>
            <a:r>
              <a:rPr lang="en-US" sz="4800" b="1" dirty="0" err="1">
                <a:latin typeface="Cambria" panose="02040503050406030204" pitchFamily="18" charset="0"/>
                <a:ea typeface="Arial-Rounded" panose="020B0500000000000000" pitchFamily="34" charset="0"/>
                <a:cs typeface="Arial-Rounded" panose="020B0500000000000000" pitchFamily="34" charset="0"/>
              </a:rPr>
              <a:t>nào</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em</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chưa</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hiểu</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nghĩa</a:t>
            </a:r>
            <a:r>
              <a:rPr lang="en-US" sz="4800" b="1" dirty="0">
                <a:latin typeface="Cambria" panose="02040503050406030204" pitchFamily="18" charset="0"/>
                <a:ea typeface="Arial-Rounded" panose="020B0500000000000000" pitchFamily="34" charset="0"/>
                <a:cs typeface="Arial-Rounded" panose="020B0500000000000000" pitchFamily="34" charset="0"/>
              </a:rPr>
              <a:t>?</a:t>
            </a:r>
          </a:p>
        </p:txBody>
      </p:sp>
      <p:pic>
        <p:nvPicPr>
          <p:cNvPr id="12" name="Picture 11" descr="A picture containing text&#10;&#10;Description automatically generated">
            <a:extLst>
              <a:ext uri="{FF2B5EF4-FFF2-40B4-BE49-F238E27FC236}">
                <a16:creationId xmlns:a16="http://schemas.microsoft.com/office/drawing/2014/main" id="{7CE8F9BE-9DEE-4919-9A7A-EE7E7CB0F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id="{3F1F383B-6545-4D00-8C3F-D91217224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080D29CF-BF36-4E08-95CE-1D2148A38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2464869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smtClean="0">
                <a:latin typeface="Cambria" panose="02040503050406030204" pitchFamily="18" charset="0"/>
                <a:ea typeface="Arial-Rounded" panose="020B0500000000000000" pitchFamily="34" charset="0"/>
                <a:cs typeface="Arial-Rounded" panose="020B0500000000000000" pitchFamily="34" charset="0"/>
              </a:rPr>
              <a:t>Ô-</a:t>
            </a:r>
            <a:r>
              <a:rPr lang="en-US" sz="3200" b="1" dirty="0" err="1" smtClean="0">
                <a:latin typeface="Cambria" panose="02040503050406030204" pitchFamily="18" charset="0"/>
                <a:ea typeface="Arial-Rounded" panose="020B0500000000000000" pitchFamily="34" charset="0"/>
                <a:cs typeface="Arial-Rounded" panose="020B0500000000000000" pitchFamily="34" charset="0"/>
              </a:rPr>
              <a:t>lim</a:t>
            </a:r>
            <a:r>
              <a:rPr lang="en-US" sz="3200" b="1" dirty="0" smtClean="0">
                <a:latin typeface="Cambria" panose="02040503050406030204" pitchFamily="18" charset="0"/>
                <a:ea typeface="Arial-Rounded" panose="020B0500000000000000" pitchFamily="34" charset="0"/>
                <a:cs typeface="Arial-Rounded" panose="020B0500000000000000" pitchFamily="34" charset="0"/>
              </a:rPr>
              <a:t>-</a:t>
            </a:r>
            <a:r>
              <a:rPr lang="en-US" sz="3200" b="1" dirty="0" err="1" smtClean="0">
                <a:latin typeface="Cambria" panose="02040503050406030204" pitchFamily="18" charset="0"/>
                <a:ea typeface="Arial-Rounded" panose="020B0500000000000000" pitchFamily="34" charset="0"/>
                <a:cs typeface="Arial-Rounded" panose="020B0500000000000000" pitchFamily="34" charset="0"/>
              </a:rPr>
              <a:t>pich</a:t>
            </a:r>
            <a:endParaRPr lang="en-US" sz="3200" b="1" dirty="0" smtClean="0">
              <a:latin typeface="Cambria" panose="02040503050406030204" pitchFamily="18" charset="0"/>
              <a:ea typeface="Arial-Rounded" panose="020B0500000000000000" pitchFamily="34" charset="0"/>
              <a:cs typeface="Arial-Rounded" panose="020B0500000000000000" pitchFamily="34" charset="0"/>
            </a:endParaRPr>
          </a:p>
          <a:p>
            <a:pPr marL="0" indent="0" algn="ctr">
              <a:buNone/>
            </a:pPr>
            <a:r>
              <a:rPr lang="en-US" b="1" i="1" dirty="0" smtClean="0">
                <a:latin typeface="Cambria" panose="02040503050406030204" pitchFamily="18" charset="0"/>
                <a:ea typeface="Arial-Rounded" panose="020B0500000000000000" pitchFamily="34" charset="0"/>
                <a:cs typeface="Arial-Rounded" panose="020B0500000000000000" pitchFamily="34" charset="0"/>
              </a:rPr>
              <a:t>( </a:t>
            </a:r>
            <a:r>
              <a:rPr lang="en-US" b="1" i="1" dirty="0" err="1" smtClean="0">
                <a:latin typeface="Cambria" panose="02040503050406030204" pitchFamily="18" charset="0"/>
                <a:ea typeface="Arial-Rounded" panose="020B0500000000000000" pitchFamily="34" charset="0"/>
                <a:cs typeface="Arial-Rounded" panose="020B0500000000000000" pitchFamily="34" charset="0"/>
              </a:rPr>
              <a:t>Thế</a:t>
            </a:r>
            <a:r>
              <a:rPr lang="en-US" b="1" i="1" dirty="0" smtClean="0">
                <a:latin typeface="Cambria" panose="02040503050406030204" pitchFamily="18" charset="0"/>
                <a:ea typeface="Arial-Rounded" panose="020B0500000000000000" pitchFamily="34" charset="0"/>
                <a:cs typeface="Arial-Rounded" panose="020B0500000000000000" pitchFamily="34" charset="0"/>
              </a:rPr>
              <a:t> </a:t>
            </a:r>
            <a:r>
              <a:rPr lang="en-US" b="1" i="1" dirty="0" err="1" smtClean="0">
                <a:latin typeface="Cambria" panose="02040503050406030204" pitchFamily="18" charset="0"/>
                <a:ea typeface="Arial-Rounded" panose="020B0500000000000000" pitchFamily="34" charset="0"/>
                <a:cs typeface="Arial-Rounded" panose="020B0500000000000000" pitchFamily="34" charset="0"/>
              </a:rPr>
              <a:t>vận</a:t>
            </a:r>
            <a:r>
              <a:rPr lang="en-US" b="1" i="1" dirty="0" smtClean="0">
                <a:latin typeface="Cambria" panose="02040503050406030204" pitchFamily="18" charset="0"/>
                <a:ea typeface="Arial-Rounded" panose="020B0500000000000000" pitchFamily="34" charset="0"/>
                <a:cs typeface="Arial-Rounded" panose="020B0500000000000000" pitchFamily="34" charset="0"/>
              </a:rPr>
              <a:t> </a:t>
            </a:r>
            <a:r>
              <a:rPr lang="en-US" b="1" i="1" dirty="0" err="1" smtClean="0">
                <a:latin typeface="Cambria" panose="02040503050406030204" pitchFamily="18" charset="0"/>
                <a:ea typeface="Arial-Rounded" panose="020B0500000000000000" pitchFamily="34" charset="0"/>
                <a:cs typeface="Arial-Rounded" panose="020B0500000000000000" pitchFamily="34" charset="0"/>
              </a:rPr>
              <a:t>hội</a:t>
            </a:r>
            <a:r>
              <a:rPr lang="en-US" b="1" i="1" dirty="0" smtClean="0">
                <a:latin typeface="Cambria" panose="02040503050406030204" pitchFamily="18" charset="0"/>
                <a:ea typeface="Arial-Rounded" panose="020B0500000000000000" pitchFamily="34" charset="0"/>
                <a:cs typeface="Arial-Rounded" panose="020B0500000000000000" pitchFamily="34" charset="0"/>
              </a:rPr>
              <a:t>)</a:t>
            </a:r>
            <a:endParaRPr lang="en-US" b="1" i="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990675" y="3088103"/>
            <a:ext cx="67536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Đại</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hội</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thể</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thao</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quốc</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tế</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thường</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được</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tổ</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chức</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4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năm</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một</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lần</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053971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81192" y="1581162"/>
            <a:ext cx="9250907" cy="5005686"/>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2030506" y="2071020"/>
            <a:ext cx="4297207" cy="1223509"/>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1936375" y="2353989"/>
            <a:ext cx="4733365" cy="1038225"/>
          </a:xfrm>
          <a:prstGeom prst="rect">
            <a:avLst/>
          </a:prstGeom>
        </p:spPr>
        <p:txBody>
          <a:bodyPr>
            <a:noAutofit/>
          </a:bodyPr>
          <a:lstStyle/>
          <a:p>
            <a:pPr marL="0" indent="0" algn="ctr">
              <a:buNone/>
            </a:pPr>
            <a:r>
              <a:rPr lang="en-US" sz="4000" b="1" dirty="0" err="1">
                <a:latin typeface="Cambria" panose="02040503050406030204" pitchFamily="18" charset="0"/>
                <a:ea typeface="Arial-Rounded" panose="020B0500000000000000" pitchFamily="34" charset="0"/>
                <a:cs typeface="Arial-Rounded" panose="020B0500000000000000" pitchFamily="34" charset="0"/>
              </a:rPr>
              <a:t>v</a:t>
            </a:r>
            <a:r>
              <a:rPr lang="en-US" sz="4000" b="1" dirty="0" err="1" smtClean="0">
                <a:latin typeface="Cambria" panose="02040503050406030204" pitchFamily="18" charset="0"/>
                <a:ea typeface="Arial-Rounded" panose="020B0500000000000000" pitchFamily="34" charset="0"/>
                <a:cs typeface="Arial-Rounded" panose="020B0500000000000000" pitchFamily="34" charset="0"/>
              </a:rPr>
              <a:t>òng</a:t>
            </a:r>
            <a:r>
              <a:rPr lang="en-US" sz="4000" b="1" dirty="0" smtClean="0">
                <a:latin typeface="Cambria" panose="02040503050406030204" pitchFamily="18" charset="0"/>
                <a:ea typeface="Arial-Rounded" panose="020B0500000000000000" pitchFamily="34" charset="0"/>
                <a:cs typeface="Arial-Rounded" panose="020B0500000000000000" pitchFamily="34" charset="0"/>
              </a:rPr>
              <a:t> </a:t>
            </a:r>
            <a:r>
              <a:rPr lang="en-US" sz="4000" b="1" dirty="0" err="1" smtClean="0">
                <a:latin typeface="Cambria" panose="02040503050406030204" pitchFamily="18" charset="0"/>
                <a:ea typeface="Arial-Rounded" panose="020B0500000000000000" pitchFamily="34" charset="0"/>
                <a:cs typeface="Arial-Rounded" panose="020B0500000000000000" pitchFamily="34" charset="0"/>
              </a:rPr>
              <a:t>nguyệt</a:t>
            </a:r>
            <a:r>
              <a:rPr lang="en-US" sz="4000" b="1" dirty="0" smtClean="0">
                <a:latin typeface="Cambria" panose="02040503050406030204" pitchFamily="18" charset="0"/>
                <a:ea typeface="Arial-Rounded" panose="020B0500000000000000" pitchFamily="34" charset="0"/>
                <a:cs typeface="Arial-Rounded" panose="020B0500000000000000" pitchFamily="34" charset="0"/>
              </a:rPr>
              <a:t> </a:t>
            </a:r>
            <a:r>
              <a:rPr lang="en-US" sz="4000" b="1" dirty="0" err="1" smtClean="0">
                <a:latin typeface="Cambria" panose="02040503050406030204" pitchFamily="18" charset="0"/>
                <a:ea typeface="Arial-Rounded" panose="020B0500000000000000" pitchFamily="34" charset="0"/>
                <a:cs typeface="Arial-Rounded" panose="020B0500000000000000" pitchFamily="34" charset="0"/>
              </a:rPr>
              <a:t>quế</a:t>
            </a:r>
            <a:endParaRPr lang="en-US" sz="88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229611" y="3733653"/>
            <a:ext cx="608851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Vòng</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kết</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bằng</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lá</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nguyệt</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quế</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dùng</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tặng</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chiến</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thắng</a:t>
            </a:r>
            <a:r>
              <a:rPr kumimoji="0" lang="en-US" sz="4000" b="0" i="0" u="none" strike="noStrike" kern="1200" cap="none" spc="0" normalizeH="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931904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4">
            <a:extLst>
              <a:ext uri="{FF2B5EF4-FFF2-40B4-BE49-F238E27FC236}">
                <a16:creationId xmlns:a16="http://schemas.microsoft.com/office/drawing/2014/main" id="{D69DEC11-96F6-44F8-A223-963DA479467A}"/>
              </a:ext>
            </a:extLst>
          </p:cNvPr>
          <p:cNvSpPr/>
          <p:nvPr/>
        </p:nvSpPr>
        <p:spPr>
          <a:xfrm>
            <a:off x="1653009" y="408736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198802" y="1459049"/>
            <a:ext cx="9865190"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904833" y="218370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835722" y="2162085"/>
            <a:ext cx="2437341" cy="527327"/>
          </a:xfrm>
        </p:spPr>
        <p:txBody>
          <a:bodyPr>
            <a:noAutofit/>
          </a:bodyPr>
          <a:lstStyle/>
          <a:p>
            <a:pPr marL="0" indent="0" algn="ctr">
              <a:buNone/>
            </a:pPr>
            <a:r>
              <a:rPr lang="en-US" sz="3200" b="1" dirty="0" err="1" smtClean="0">
                <a:latin typeface="Cambria" panose="02040503050406030204" pitchFamily="18" charset="0"/>
                <a:ea typeface="Arial-Rounded" panose="020B0500000000000000" pitchFamily="34" charset="0"/>
                <a:cs typeface="Arial-Rounded" panose="020B0500000000000000" pitchFamily="34" charset="0"/>
              </a:rPr>
              <a:t>xung</a:t>
            </a:r>
            <a:r>
              <a:rPr lang="en-US" sz="3200" b="1" dirty="0" smtClean="0">
                <a:latin typeface="Cambria" panose="02040503050406030204" pitchFamily="18" charset="0"/>
                <a:ea typeface="Arial-Rounded" panose="020B0500000000000000" pitchFamily="34" charset="0"/>
                <a:cs typeface="Arial-Rounded" panose="020B0500000000000000" pitchFamily="34" charset="0"/>
              </a:rPr>
              <a:t> </a:t>
            </a:r>
            <a:r>
              <a:rPr lang="en-US" sz="3200" b="1" dirty="0" err="1" smtClean="0">
                <a:latin typeface="Cambria" panose="02040503050406030204" pitchFamily="18" charset="0"/>
                <a:ea typeface="Arial-Rounded" panose="020B0500000000000000" pitchFamily="34" charset="0"/>
                <a:cs typeface="Arial-Rounded" panose="020B0500000000000000" pitchFamily="34" charset="0"/>
              </a:rPr>
              <a:t>đột</a:t>
            </a:r>
            <a:endParaRPr lang="en-US" sz="3200" b="1" dirty="0" smtClean="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4345081" y="2183701"/>
            <a:ext cx="3523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c</a:t>
            </a:r>
            <a:r>
              <a:rPr lang="en-US" sz="3200" b="1"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hiến</a:t>
            </a:r>
            <a:r>
              <a:rPr lang="en-US" sz="3200" b="1"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tranh</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
        <p:nvSpPr>
          <p:cNvPr id="12" name="Rectangle: Rounded Corners 14">
            <a:extLst>
              <a:ext uri="{FF2B5EF4-FFF2-40B4-BE49-F238E27FC236}">
                <a16:creationId xmlns:a16="http://schemas.microsoft.com/office/drawing/2014/main" id="{D69DEC11-96F6-44F8-A223-963DA479467A}"/>
              </a:ext>
            </a:extLst>
          </p:cNvPr>
          <p:cNvSpPr/>
          <p:nvPr/>
        </p:nvSpPr>
        <p:spPr>
          <a:xfrm>
            <a:off x="1904832" y="3070807"/>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B44C38DB-2473-4431-AB4D-867A363278ED}"/>
              </a:ext>
            </a:extLst>
          </p:cNvPr>
          <p:cNvSpPr txBox="1">
            <a:spLocks/>
          </p:cNvSpPr>
          <p:nvPr/>
        </p:nvSpPr>
        <p:spPr>
          <a:xfrm>
            <a:off x="1853046" y="3070807"/>
            <a:ext cx="2437341" cy="52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Cambria" panose="02040503050406030204" pitchFamily="18" charset="0"/>
                <a:ea typeface="Arial-Rounded" panose="020B0500000000000000" pitchFamily="34" charset="0"/>
                <a:cs typeface="Arial-Rounded" panose="020B0500000000000000" pitchFamily="34" charset="0"/>
              </a:rPr>
              <a:t>k</a:t>
            </a:r>
            <a:r>
              <a:rPr lang="en-US" sz="3200" b="1" dirty="0" err="1" smtClean="0">
                <a:latin typeface="Cambria" panose="02040503050406030204" pitchFamily="18" charset="0"/>
                <a:ea typeface="Arial-Rounded" panose="020B0500000000000000" pitchFamily="34" charset="0"/>
                <a:cs typeface="Arial-Rounded" panose="020B0500000000000000" pitchFamily="34" charset="0"/>
              </a:rPr>
              <a:t>hôi</a:t>
            </a:r>
            <a:r>
              <a:rPr lang="en-US" sz="3200" b="1" dirty="0" smtClean="0">
                <a:latin typeface="Cambria" panose="02040503050406030204" pitchFamily="18" charset="0"/>
                <a:ea typeface="Arial-Rounded" panose="020B0500000000000000" pitchFamily="34" charset="0"/>
                <a:cs typeface="Arial-Rounded" panose="020B0500000000000000" pitchFamily="34" charset="0"/>
              </a:rPr>
              <a:t> </a:t>
            </a:r>
            <a:r>
              <a:rPr lang="en-US" sz="3200" b="1" dirty="0" err="1" smtClean="0">
                <a:latin typeface="Cambria" panose="02040503050406030204" pitchFamily="18" charset="0"/>
                <a:ea typeface="Arial-Rounded" panose="020B0500000000000000" pitchFamily="34" charset="0"/>
                <a:cs typeface="Arial-Rounded" panose="020B0500000000000000" pitchFamily="34" charset="0"/>
              </a:rPr>
              <a:t>phục</a:t>
            </a:r>
            <a:endParaRPr lang="en-US" sz="3200" b="1" dirty="0" smtClean="0">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Rounded Corners 14">
            <a:extLst>
              <a:ext uri="{FF2B5EF4-FFF2-40B4-BE49-F238E27FC236}">
                <a16:creationId xmlns:a16="http://schemas.microsoft.com/office/drawing/2014/main" id="{D69DEC11-96F6-44F8-A223-963DA479467A}"/>
              </a:ext>
            </a:extLst>
          </p:cNvPr>
          <p:cNvSpPr/>
          <p:nvPr/>
        </p:nvSpPr>
        <p:spPr>
          <a:xfrm>
            <a:off x="1904833" y="408736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Content Placeholder 2">
            <a:extLst>
              <a:ext uri="{FF2B5EF4-FFF2-40B4-BE49-F238E27FC236}">
                <a16:creationId xmlns:a16="http://schemas.microsoft.com/office/drawing/2014/main" id="{B44C38DB-2473-4431-AB4D-867A363278ED}"/>
              </a:ext>
            </a:extLst>
          </p:cNvPr>
          <p:cNvSpPr txBox="1">
            <a:spLocks/>
          </p:cNvSpPr>
          <p:nvPr/>
        </p:nvSpPr>
        <p:spPr>
          <a:xfrm>
            <a:off x="1853047" y="4087361"/>
            <a:ext cx="2437341" cy="52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Cambria" panose="02040503050406030204" pitchFamily="18" charset="0"/>
                <a:ea typeface="Arial-Rounded" panose="020B0500000000000000" pitchFamily="34" charset="0"/>
                <a:cs typeface="Arial-Rounded" panose="020B0500000000000000" pitchFamily="34" charset="0"/>
              </a:rPr>
              <a:t>h</a:t>
            </a:r>
            <a:r>
              <a:rPr lang="en-US" sz="3200" b="1" dirty="0" err="1" smtClean="0">
                <a:latin typeface="Cambria" panose="02040503050406030204" pitchFamily="18" charset="0"/>
                <a:ea typeface="Arial-Rounded" panose="020B0500000000000000" pitchFamily="34" charset="0"/>
                <a:cs typeface="Arial-Rounded" panose="020B0500000000000000" pitchFamily="34" charset="0"/>
              </a:rPr>
              <a:t>ữu</a:t>
            </a:r>
            <a:r>
              <a:rPr lang="en-US" sz="3200" b="1" dirty="0" smtClean="0">
                <a:latin typeface="Cambria" panose="02040503050406030204" pitchFamily="18" charset="0"/>
                <a:ea typeface="Arial-Rounded" panose="020B0500000000000000" pitchFamily="34" charset="0"/>
                <a:cs typeface="Arial-Rounded" panose="020B0500000000000000" pitchFamily="34" charset="0"/>
              </a:rPr>
              <a:t> </a:t>
            </a:r>
            <a:r>
              <a:rPr lang="en-US" sz="3200" b="1" dirty="0" err="1" smtClean="0">
                <a:latin typeface="Cambria" panose="02040503050406030204" pitchFamily="18" charset="0"/>
                <a:ea typeface="Arial-Rounded" panose="020B0500000000000000" pitchFamily="34" charset="0"/>
                <a:cs typeface="Arial-Rounded" panose="020B0500000000000000" pitchFamily="34" charset="0"/>
              </a:rPr>
              <a:t>nghị</a:t>
            </a:r>
            <a:endParaRPr lang="en-US" sz="3200" b="1" dirty="0" smtClean="0">
              <a:latin typeface="Cambria" panose="02040503050406030204" pitchFamily="18"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85E855B-D6BA-4ED1-8038-6386C07F42C8}"/>
              </a:ext>
            </a:extLst>
          </p:cNvPr>
          <p:cNvSpPr txBox="1"/>
          <p:nvPr/>
        </p:nvSpPr>
        <p:spPr>
          <a:xfrm>
            <a:off x="4452657" y="3013359"/>
            <a:ext cx="3523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Cambria" panose="02040503050406030204" pitchFamily="18" charset="0"/>
                <a:ea typeface="Arial-Rounded" panose="020B0500000000000000" pitchFamily="34" charset="0"/>
                <a:cs typeface="Arial-Rounded" panose="020B0500000000000000" pitchFamily="34" charset="0"/>
              </a:rPr>
              <a:t>l</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ặp</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lại</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885E855B-D6BA-4ED1-8038-6386C07F42C8}"/>
              </a:ext>
            </a:extLst>
          </p:cNvPr>
          <p:cNvSpPr txBox="1"/>
          <p:nvPr/>
        </p:nvSpPr>
        <p:spPr>
          <a:xfrm>
            <a:off x="3986776" y="4076079"/>
            <a:ext cx="69322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quan</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hệ</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thân</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thiết</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giữa</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các</a:t>
            </a:r>
            <a:r>
              <a:rPr lang="en-US" sz="3200" b="1" noProof="0" dirty="0"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 </a:t>
            </a:r>
            <a:r>
              <a:rPr lang="en-US" sz="3200" b="1" noProof="0" dirty="0" err="1" smtClean="0">
                <a:solidFill>
                  <a:srgbClr val="0000FF"/>
                </a:solidFill>
                <a:latin typeface="Cambria" panose="02040503050406030204" pitchFamily="18" charset="0"/>
                <a:ea typeface="Arial-Rounded" panose="020B0500000000000000" pitchFamily="34" charset="0"/>
                <a:cs typeface="Arial-Rounded" panose="020B0500000000000000" pitchFamily="34" charset="0"/>
              </a:rPr>
              <a:t>nước</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5" name="Picture 24"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3">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26" name="Picture 25"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3">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82395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P spid="12" grpId="0" animBg="1"/>
      <p:bldP spid="17" grpId="0" build="p"/>
      <p:bldP spid="21" grpId="0" animBg="1"/>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382082"/>
            <a:ext cx="5599812" cy="1615827"/>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6370975"/>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NGỌN LỬA Ô</a:t>
            </a:r>
            <a:r>
              <a:rPr lang="en-US"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-LIM-PICH</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r>
              <a:rPr lang="en-US" sz="2400" dirty="0" smtClean="0">
                <a:latin typeface="Arial" pitchFamily="34" charset="0"/>
                <a:cs typeface="Arial" pitchFamily="34" charset="0"/>
              </a:rPr>
              <a:t>	</a:t>
            </a:r>
            <a:r>
              <a:rPr lang="vi-VN" sz="2400" dirty="0" smtClean="0">
                <a:latin typeface="Arial" pitchFamily="34" charset="0"/>
                <a:cs typeface="Arial" pitchFamily="34" charset="0"/>
              </a:rPr>
              <a:t>Tục </a:t>
            </a:r>
            <a:r>
              <a:rPr lang="vi-VN" sz="2400" dirty="0">
                <a:latin typeface="Arial" pitchFamily="34" charset="0"/>
                <a:cs typeface="Arial" pitchFamily="34" charset="0"/>
              </a:rPr>
              <a:t>lệ tổ chức Đại hội Thể thao Ô-lim-pích đã có từ gần </a:t>
            </a:r>
            <a:r>
              <a:rPr lang="vi-VN" sz="2400" dirty="0" smtClean="0">
                <a:latin typeface="Arial" pitchFamily="34" charset="0"/>
                <a:cs typeface="Arial" pitchFamily="34" charset="0"/>
              </a:rPr>
              <a:t>3</a:t>
            </a:r>
            <a:r>
              <a:rPr lang="en-US" sz="2400" dirty="0" smtClean="0">
                <a:latin typeface="Arial" pitchFamily="34" charset="0"/>
                <a:cs typeface="Arial" pitchFamily="34" charset="0"/>
              </a:rPr>
              <a:t> </a:t>
            </a:r>
            <a:r>
              <a:rPr lang="vi-VN" sz="2400" dirty="0" smtClean="0">
                <a:latin typeface="Arial" pitchFamily="34" charset="0"/>
                <a:cs typeface="Arial" pitchFamily="34" charset="0"/>
              </a:rPr>
              <a:t>000 </a:t>
            </a:r>
            <a:r>
              <a:rPr lang="vi-VN" sz="2400" dirty="0">
                <a:latin typeface="Arial" pitchFamily="34" charset="0"/>
                <a:cs typeface="Arial" pitchFamily="34" charset="0"/>
              </a:rPr>
              <a:t>năm trước ở nước </a:t>
            </a:r>
            <a:r>
              <a:rPr lang="en-US" sz="2400" dirty="0" err="1" smtClean="0">
                <a:latin typeface="Arial" pitchFamily="34" charset="0"/>
                <a:cs typeface="Arial" pitchFamily="34" charset="0"/>
              </a:rPr>
              <a:t>Hy</a:t>
            </a:r>
            <a:r>
              <a:rPr lang="vi-VN" sz="2400" dirty="0" smtClean="0">
                <a:latin typeface="Arial" pitchFamily="34" charset="0"/>
                <a:cs typeface="Arial" pitchFamily="34" charset="0"/>
              </a:rPr>
              <a:t> </a:t>
            </a:r>
            <a:r>
              <a:rPr lang="vi-VN" sz="2400" dirty="0">
                <a:latin typeface="Arial" pitchFamily="34" charset="0"/>
                <a:cs typeface="Arial" pitchFamily="34" charset="0"/>
              </a:rPr>
              <a:t>Lạp cổ.</a:t>
            </a:r>
          </a:p>
          <a:p>
            <a:r>
              <a:rPr lang="en-US" sz="2400" dirty="0" smtClean="0">
                <a:latin typeface="Arial" pitchFamily="34" charset="0"/>
                <a:cs typeface="Arial" pitchFamily="34" charset="0"/>
              </a:rPr>
              <a:t>	</a:t>
            </a:r>
            <a:r>
              <a:rPr lang="vi-VN" sz="2400" dirty="0" smtClean="0">
                <a:latin typeface="Arial" pitchFamily="34" charset="0"/>
                <a:cs typeface="Arial" pitchFamily="34" charset="0"/>
              </a:rPr>
              <a:t>Đại </a:t>
            </a:r>
            <a:r>
              <a:rPr lang="vi-VN" sz="2400" dirty="0">
                <a:latin typeface="Arial" pitchFamily="34" charset="0"/>
                <a:cs typeface="Arial" pitchFamily="34" charset="0"/>
              </a:rPr>
              <a:t>hội được tổ chức bốn năm một lần, vào tháng </a:t>
            </a:r>
            <a:r>
              <a:rPr lang="en-US" sz="2400" dirty="0" err="1">
                <a:latin typeface="Arial" pitchFamily="34" charset="0"/>
                <a:cs typeface="Arial" pitchFamily="34" charset="0"/>
              </a:rPr>
              <a:t>B</a:t>
            </a:r>
            <a:r>
              <a:rPr lang="en-US" sz="2400" dirty="0" err="1" smtClean="0">
                <a:latin typeface="Arial" pitchFamily="34" charset="0"/>
                <a:cs typeface="Arial" pitchFamily="34" charset="0"/>
              </a:rPr>
              <a:t>ảy</a:t>
            </a:r>
            <a:r>
              <a:rPr lang="vi-VN" sz="2400" dirty="0" smtClean="0">
                <a:latin typeface="Arial" pitchFamily="34" charset="0"/>
                <a:cs typeface="Arial" pitchFamily="34" charset="0"/>
              </a:rPr>
              <a:t>, </a:t>
            </a:r>
            <a:r>
              <a:rPr lang="vi-VN" sz="2400" dirty="0">
                <a:latin typeface="Arial" pitchFamily="34" charset="0"/>
                <a:cs typeface="Arial" pitchFamily="34" charset="0"/>
              </a:rPr>
              <a:t>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smtClean="0">
                <a:latin typeface="Arial" pitchFamily="34" charset="0"/>
                <a:cs typeface="Arial" pitchFamily="34" charset="0"/>
              </a:rPr>
              <a:t>	</a:t>
            </a:r>
            <a:r>
              <a:rPr lang="vi-VN" sz="2400" dirty="0" smtClean="0">
                <a:latin typeface="Arial" pitchFamily="34" charset="0"/>
                <a:cs typeface="Arial" pitchFamily="34" charset="0"/>
              </a:rPr>
              <a:t>Từ </a:t>
            </a:r>
            <a:r>
              <a:rPr lang="vi-VN" sz="2400" dirty="0">
                <a:latin typeface="Arial" pitchFamily="34" charset="0"/>
                <a:cs typeface="Arial" pitchFamily="34" charset="0"/>
              </a:rPr>
              <a:t>năm 1894, tục lệ tốt đẹp này được khôi phục và tổ chức trên phạm vi toàn thế giới. </a:t>
            </a:r>
            <a:r>
              <a:rPr lang="en-US" sz="2400" dirty="0" err="1" smtClean="0">
                <a:latin typeface="Arial" pitchFamily="34" charset="0"/>
                <a:cs typeface="Arial" pitchFamily="34" charset="0"/>
              </a:rPr>
              <a:t>Trong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các</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đại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hội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về</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sau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có</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thêm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sự</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tham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gia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của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các</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vận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động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viên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nữ</a:t>
            </a:r>
            <a:r>
              <a:rPr lang="en-US" sz="2400" dirty="0" smtClean="0">
                <a:latin typeface="Arial" pitchFamily="34" charset="0"/>
                <a:cs typeface="Arial" pitchFamily="34" charset="0"/>
              </a:rPr>
              <a:t>. </a:t>
            </a:r>
            <a:r>
              <a:rPr lang="vi-VN" sz="2400" dirty="0" smtClean="0">
                <a:latin typeface="Arial" pitchFamily="34" charset="0"/>
                <a:cs typeface="Arial" pitchFamily="34" charset="0"/>
              </a:rPr>
              <a:t>Ngọn </a:t>
            </a:r>
            <a:r>
              <a:rPr lang="vi-VN" sz="2400" dirty="0">
                <a:latin typeface="Arial" pitchFamily="34" charset="0"/>
                <a:cs typeface="Arial" pitchFamily="34" charset="0"/>
              </a:rPr>
              <a:t>lửa mang từ thành phố Ô-lim-pi-a tới được thắp sáng trong giờ khai mạc, báo hiệu bắt đầu những cuộc đua tài theo tinh thần hoà bình và hữu nghị</a:t>
            </a:r>
            <a:r>
              <a:rPr lang="vi-VN" sz="2400" dirty="0" smtClean="0">
                <a:latin typeface="Arial" pitchFamily="34" charset="0"/>
                <a:cs typeface="Arial" pitchFamily="34" charset="0"/>
              </a:rPr>
              <a:t>.</a:t>
            </a:r>
            <a:endParaRPr lang="en-US" sz="2400" dirty="0" smtClean="0">
              <a:latin typeface="Arial" pitchFamily="34" charset="0"/>
              <a:cs typeface="Arial" pitchFamily="34" charset="0"/>
            </a:endParaRPr>
          </a:p>
          <a:p>
            <a:pPr lvl="0"/>
            <a:r>
              <a:rPr lang="en-US" sz="2400" dirty="0" smtClean="0">
                <a:solidFill>
                  <a:prstClr val="black"/>
                </a:solidFill>
                <a:latin typeface="Arial" pitchFamily="34" charset="0"/>
                <a:ea typeface="Arial-Rounded" panose="020B0500000000000000" pitchFamily="34" charset="0"/>
                <a:cs typeface="Arial" pitchFamily="34" charset="0"/>
              </a:rPr>
              <a:t>                                                                           </a:t>
            </a:r>
            <a:r>
              <a:rPr lang="vi-VN" sz="2400" dirty="0" smtClean="0">
                <a:solidFill>
                  <a:prstClr val="black"/>
                </a:solidFill>
                <a:latin typeface="Arial" pitchFamily="34" charset="0"/>
                <a:ea typeface="Arial-Rounded" panose="020B0500000000000000" pitchFamily="34" charset="0"/>
                <a:cs typeface="Arial" pitchFamily="34" charset="0"/>
              </a:rPr>
              <a:t>(</a:t>
            </a:r>
            <a:r>
              <a:rPr lang="vi-VN" sz="2400" dirty="0">
                <a:solidFill>
                  <a:prstClr val="black"/>
                </a:solidFill>
                <a:latin typeface="Arial" pitchFamily="34" charset="0"/>
                <a:ea typeface="Arial-Rounded" panose="020B0500000000000000" pitchFamily="34" charset="0"/>
                <a:cs typeface="Arial" pitchFamily="34" charset="0"/>
              </a:rPr>
              <a:t>Theo </a:t>
            </a:r>
            <a:r>
              <a:rPr lang="vi-VN" sz="2400" i="1" dirty="0">
                <a:solidFill>
                  <a:prstClr val="black"/>
                </a:solidFill>
                <a:latin typeface="Arial" pitchFamily="34" charset="0"/>
                <a:ea typeface="Arial-Rounded" panose="020B0500000000000000" pitchFamily="34" charset="0"/>
                <a:cs typeface="Arial" pitchFamily="34" charset="0"/>
              </a:rPr>
              <a:t>Kể chuyện </a:t>
            </a:r>
            <a:r>
              <a:rPr lang="en-US" sz="2400" i="1" dirty="0" err="1" smtClean="0">
                <a:solidFill>
                  <a:prstClr val="black"/>
                </a:solidFill>
                <a:latin typeface="Arial" pitchFamily="34" charset="0"/>
                <a:ea typeface="Arial-Rounded" panose="020B0500000000000000" pitchFamily="34" charset="0"/>
                <a:cs typeface="Arial" pitchFamily="34" charset="0"/>
              </a:rPr>
              <a:t>lịch</a:t>
            </a:r>
            <a:r>
              <a:rPr lang="en-US" sz="2400" i="1" dirty="0" smtClean="0">
                <a:solidFill>
                  <a:prstClr val="black"/>
                </a:solidFill>
                <a:latin typeface="Arial" pitchFamily="34" charset="0"/>
                <a:ea typeface="Arial-Rounded" panose="020B0500000000000000" pitchFamily="34" charset="0"/>
                <a:cs typeface="Arial" pitchFamily="34" charset="0"/>
              </a:rPr>
              <a:t> </a:t>
            </a:r>
            <a:r>
              <a:rPr lang="en-US" sz="2400" i="1" dirty="0" err="1" smtClean="0">
                <a:solidFill>
                  <a:prstClr val="black"/>
                </a:solidFill>
                <a:latin typeface="Arial" pitchFamily="34" charset="0"/>
                <a:ea typeface="Arial-Rounded" panose="020B0500000000000000" pitchFamily="34" charset="0"/>
                <a:cs typeface="Arial" pitchFamily="34" charset="0"/>
              </a:rPr>
              <a:t>sử</a:t>
            </a:r>
            <a:r>
              <a:rPr lang="vi-VN" sz="2400" i="1" dirty="0" smtClean="0">
                <a:solidFill>
                  <a:prstClr val="black"/>
                </a:solidFill>
                <a:latin typeface="Arial" pitchFamily="34" charset="0"/>
                <a:ea typeface="Arial-Rounded" panose="020B0500000000000000" pitchFamily="34" charset="0"/>
                <a:cs typeface="Arial" pitchFamily="34" charset="0"/>
              </a:rPr>
              <a:t> </a:t>
            </a:r>
            <a:r>
              <a:rPr lang="vi-VN" sz="2400" i="1" dirty="0">
                <a:solidFill>
                  <a:prstClr val="black"/>
                </a:solidFill>
                <a:latin typeface="Arial" pitchFamily="34" charset="0"/>
                <a:ea typeface="Arial-Rounded" panose="020B0500000000000000" pitchFamily="34" charset="0"/>
                <a:cs typeface="Arial" pitchFamily="34" charset="0"/>
              </a:rPr>
              <a:t>thế giới</a:t>
            </a:r>
            <a:r>
              <a:rPr lang="vi-VN" sz="2400" dirty="0">
                <a:solidFill>
                  <a:prstClr val="black"/>
                </a:solidFill>
                <a:latin typeface="Arial" pitchFamily="34" charset="0"/>
                <a:ea typeface="Arial-Rounded" panose="020B0500000000000000" pitchFamily="34" charset="0"/>
                <a:cs typeface="Arial" pitchFamily="34"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5511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a:t>
            </a:r>
            <a:r>
              <a:rPr lang="en-US" altLang="zh-CN"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ìm</a:t>
            </a:r>
            <a:r>
              <a:rPr lang="en-US" altLang="zh-CN" sz="4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r>
              <a:rPr lang="en-US" altLang="zh-CN" sz="40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7"/>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766330"/>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816894"/>
            <a:ext cx="9762841" cy="1077218"/>
          </a:xfrm>
          <a:prstGeom prst="rect">
            <a:avLst/>
          </a:prstGeom>
        </p:spPr>
        <p:txBody>
          <a:bodyPr wrap="square">
            <a:spAutoFit/>
          </a:bodyPr>
          <a:lstStyle/>
          <a:p>
            <a:pPr algn="just" defTabSz="457200">
              <a:defRPr/>
            </a:pPr>
            <a:r>
              <a:rPr lang="en-US" sz="3200" b="1" dirty="0" err="1" smtClean="0">
                <a:solidFill>
                  <a:srgbClr val="0070C0"/>
                </a:solidFill>
                <a:latin typeface="Times New Roman" pitchFamily="18" charset="0"/>
                <a:cs typeface="Times New Roman" pitchFamily="18" charset="0"/>
              </a:rPr>
              <a:t>Đại</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Ô-</a:t>
            </a:r>
            <a:r>
              <a:rPr lang="en-US" sz="3200" b="1" dirty="0" err="1">
                <a:solidFill>
                  <a:srgbClr val="0070C0"/>
                </a:solidFill>
                <a:latin typeface="Times New Roman" pitchFamily="18" charset="0"/>
                <a:cs typeface="Times New Roman" pitchFamily="18" charset="0"/>
              </a:rPr>
              <a:t>lim</a:t>
            </a:r>
            <a:r>
              <a:rPr lang="en-US" sz="3200" b="1" dirty="0">
                <a:solidFill>
                  <a:srgbClr val="0070C0"/>
                </a:solidFill>
                <a:latin typeface="Times New Roman" pitchFamily="18" charset="0"/>
                <a:cs typeface="Times New Roman" pitchFamily="18" charset="0"/>
              </a:rPr>
              <a:t>-</a:t>
            </a:r>
            <a:r>
              <a:rPr lang="en-US" sz="3200" b="1" dirty="0" err="1">
                <a:solidFill>
                  <a:srgbClr val="0070C0"/>
                </a:solidFill>
                <a:latin typeface="Times New Roman" pitchFamily="18" charset="0"/>
                <a:cs typeface="Times New Roman" pitchFamily="18" charset="0"/>
              </a:rPr>
              <a:t>pích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đâu</a:t>
            </a:r>
            <a:r>
              <a:rPr lang="en-US" sz="3200" b="1" dirty="0">
                <a:solidFill>
                  <a:srgbClr val="0070C0"/>
                </a:solidFill>
                <a:latin typeface="Times New Roman" pitchFamily="18" charset="0"/>
                <a:cs typeface="Times New Roman"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1748938"/>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1799501"/>
            <a:ext cx="9762841" cy="1077218"/>
          </a:xfrm>
          <a:prstGeom prst="rect">
            <a:avLst/>
          </a:prstGeom>
        </p:spPr>
        <p:txBody>
          <a:bodyPr wrap="square">
            <a:spAutoFit/>
          </a:bodyPr>
          <a:lstStyle/>
          <a:p>
            <a:pPr algn="just" defTabSz="457200">
              <a:defRPr/>
            </a:pPr>
            <a:r>
              <a:rPr lang="en-US" sz="3200" b="1" dirty="0" err="1" smtClean="0">
                <a:solidFill>
                  <a:srgbClr val="0070C0"/>
                </a:solidFill>
                <a:latin typeface="Times New Roman" pitchFamily="18" charset="0"/>
                <a:cs typeface="Times New Roman" pitchFamily="18" charset="0"/>
              </a:rPr>
              <a:t>Những</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môn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đấu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256844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2619004"/>
            <a:ext cx="10340603" cy="1569660"/>
          </a:xfrm>
          <a:prstGeom prst="rect">
            <a:avLst/>
          </a:prstGeom>
        </p:spPr>
        <p:txBody>
          <a:bodyPr wrap="square">
            <a:spAutoFit/>
          </a:bodyPr>
          <a:lstStyle/>
          <a:p>
            <a:pPr algn="just" defTabSz="457200">
              <a:defRPr/>
            </a:pPr>
            <a:r>
              <a:rPr lang="en-US" sz="3200" b="1" dirty="0" err="1">
                <a:solidFill>
                  <a:srgbClr val="0070C0"/>
                </a:solidFill>
                <a:latin typeface="Times New Roman" panose="02020603050405020304" pitchFamily="18" charset="0"/>
                <a:cs typeface="Times New Roman" panose="02020603050405020304" pitchFamily="18" charset="0"/>
              </a:rPr>
              <a:t>Khung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ngày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diễn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lễ</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hội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như</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3643269"/>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3693832"/>
            <a:ext cx="7985471" cy="1077218"/>
          </a:xfrm>
          <a:prstGeom prst="rect">
            <a:avLst/>
          </a:prstGeom>
        </p:spPr>
        <p:txBody>
          <a:bodyPr wrap="square">
            <a:spAutoFit/>
          </a:bodyPr>
          <a:lstStyle/>
          <a:p>
            <a:pPr algn="just" defTabSz="457200">
              <a:defRPr/>
            </a:pPr>
            <a:r>
              <a:rPr lang="en-US" sz="3200" b="1" dirty="0" err="1">
                <a:solidFill>
                  <a:srgbClr val="0070C0"/>
                </a:solidFill>
                <a:latin typeface="Times New Roman" panose="02020603050405020304" pitchFamily="18" charset="0"/>
                <a:cs typeface="Times New Roman" panose="02020603050405020304" pitchFamily="18" charset="0"/>
              </a:rPr>
              <a:t>Em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thiệu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ngọn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lửa</a:t>
            </a:r>
            <a:r>
              <a:rPr lang="en-US" sz="3200" b="1" dirty="0">
                <a:solidFill>
                  <a:srgbClr val="0070C0"/>
                </a:solidFill>
                <a:latin typeface="Times New Roman" panose="02020603050405020304" pitchFamily="18" charset="0"/>
                <a:cs typeface="Times New Roman" panose="02020603050405020304" pitchFamily="18" charset="0"/>
              </a:rPr>
              <a:t> Ô-</a:t>
            </a:r>
            <a:r>
              <a:rPr lang="en-US" sz="3200" b="1" dirty="0" err="1">
                <a:solidFill>
                  <a:srgbClr val="0070C0"/>
                </a:solidFill>
                <a:latin typeface="Times New Roman" panose="02020603050405020304" pitchFamily="18" charset="0"/>
                <a:cs typeface="Times New Roman" panose="02020603050405020304" pitchFamily="18" charset="0"/>
              </a:rPr>
              <a:t>lim</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pích</a:t>
            </a:r>
            <a:r>
              <a:rPr lang="en-US" sz="3200" b="1" dirty="0">
                <a:solidFill>
                  <a:srgbClr val="0070C0"/>
                </a:solidFill>
                <a:latin typeface="Times New Roman" panose="02020603050405020304" pitchFamily="18" charset="0"/>
                <a:cs typeface="Times New Roman" panose="02020603050405020304" pitchFamily="18" charset="0"/>
              </a:rPr>
              <a:t>.</a:t>
            </a:r>
          </a:p>
          <a:p>
            <a:pPr algn="just" defTabSz="457200">
              <a:defRPr/>
            </a:pP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a16="http://schemas.microsoft.com/office/drawing/2014/main" id="{970E8ADD-B3DD-4FFA-9A4B-29DD75B408A1}"/>
              </a:ext>
            </a:extLst>
          </p:cNvPr>
          <p:cNvGrpSpPr/>
          <p:nvPr>
            <p:custDataLst>
              <p:tags r:id="rId5"/>
            </p:custDataLst>
          </p:nvPr>
        </p:nvGrpSpPr>
        <p:grpSpPr>
          <a:xfrm>
            <a:off x="803396" y="4563109"/>
            <a:ext cx="587835" cy="784830"/>
            <a:chOff x="1836100" y="2332000"/>
            <a:chExt cx="1572829" cy="958190"/>
          </a:xfrm>
        </p:grpSpPr>
        <p:sp>
          <p:nvSpPr>
            <p:cNvPr id="28"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0C4AD4FD-4376-463C-B063-17AC61ACB66F}"/>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lang="en-US" altLang="zh-CN" sz="36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5</a:t>
              </a:r>
              <a:endPar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1" name="Rectangle 30">
            <a:extLst>
              <a:ext uri="{FF2B5EF4-FFF2-40B4-BE49-F238E27FC236}">
                <a16:creationId xmlns:a16="http://schemas.microsoft.com/office/drawing/2014/main" id="{B40319E4-3435-4950-A154-0EBD9DD5EC02}"/>
              </a:ext>
            </a:extLst>
          </p:cNvPr>
          <p:cNvSpPr/>
          <p:nvPr/>
        </p:nvSpPr>
        <p:spPr>
          <a:xfrm>
            <a:off x="1535589" y="4613671"/>
            <a:ext cx="8767510" cy="2185214"/>
          </a:xfrm>
          <a:prstGeom prst="rect">
            <a:avLst/>
          </a:prstGeom>
        </p:spPr>
        <p:txBody>
          <a:bodyPr wrap="square">
            <a:spAutoFit/>
          </a:bodyPr>
          <a:lstStyle/>
          <a:p>
            <a:pPr marL="0" lvl="1" algn="just" defTabSz="457200">
              <a:defRPr/>
            </a:pPr>
            <a:r>
              <a:rPr lang="en-US" sz="3600" b="1" kern="0" dirty="0">
                <a:solidFill>
                  <a:srgbClr val="0070C0"/>
                </a:solidFill>
                <a:latin typeface="Times New Roman" pitchFamily="18" charset="0"/>
                <a:ea typeface="AvantGarde" panose="00000400000000000000" pitchFamily="2" charset="0"/>
                <a:cs typeface="Times New Roman" pitchFamily="18" charset="0"/>
              </a:rPr>
              <a:t>Theo </a:t>
            </a:r>
            <a:r>
              <a:rPr lang="en-US" sz="3600" b="1" kern="0" dirty="0" err="1">
                <a:solidFill>
                  <a:srgbClr val="0070C0"/>
                </a:solidFill>
                <a:latin typeface="Times New Roman" pitchFamily="18" charset="0"/>
                <a:ea typeface="AvantGarde" panose="00000400000000000000" pitchFamily="2" charset="0"/>
                <a:cs typeface="Times New Roman" pitchFamily="18" charset="0"/>
              </a:rPr>
              <a:t>em</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vì</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sao</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nói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Đại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hội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Thể</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thao</a:t>
            </a:r>
            <a:r>
              <a:rPr lang="en-US" sz="3600" b="1" kern="0" dirty="0">
                <a:solidFill>
                  <a:srgbClr val="0070C0"/>
                </a:solidFill>
                <a:latin typeface="Times New Roman" pitchFamily="18" charset="0"/>
                <a:ea typeface="AvantGarde" panose="00000400000000000000" pitchFamily="2" charset="0"/>
                <a:cs typeface="Times New Roman" pitchFamily="18" charset="0"/>
              </a:rPr>
              <a:t> Ô-</a:t>
            </a:r>
            <a:r>
              <a:rPr lang="en-US" sz="3600" b="1" kern="0" dirty="0" err="1">
                <a:solidFill>
                  <a:srgbClr val="0070C0"/>
                </a:solidFill>
                <a:latin typeface="Times New Roman" pitchFamily="18" charset="0"/>
                <a:ea typeface="AvantGarde" panose="00000400000000000000" pitchFamily="2" charset="0"/>
                <a:cs typeface="Times New Roman" pitchFamily="18" charset="0"/>
              </a:rPr>
              <a:t>lim</a:t>
            </a:r>
            <a:r>
              <a:rPr lang="en-US" sz="3600" b="1" kern="0" dirty="0">
                <a:solidFill>
                  <a:srgbClr val="0070C0"/>
                </a:solidFill>
                <a:latin typeface="Times New Roman" pitchFamily="18" charset="0"/>
                <a:ea typeface="AvantGarde" panose="00000400000000000000" pitchFamily="2" charset="0"/>
                <a:cs typeface="Times New Roman" pitchFamily="18" charset="0"/>
              </a:rPr>
              <a:t>-</a:t>
            </a:r>
            <a:r>
              <a:rPr lang="en-US" sz="3600" b="1" kern="0" dirty="0" err="1">
                <a:solidFill>
                  <a:srgbClr val="0070C0"/>
                </a:solidFill>
                <a:latin typeface="Times New Roman" pitchFamily="18" charset="0"/>
                <a:ea typeface="AvantGarde" panose="00000400000000000000" pitchFamily="2" charset="0"/>
                <a:cs typeface="Times New Roman" pitchFamily="18" charset="0"/>
              </a:rPr>
              <a:t>pích</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là</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tục</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lệ</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tốt</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đẹp</a:t>
            </a:r>
            <a:r>
              <a:rPr lang="en-US" sz="3600" b="1" kern="0" dirty="0">
                <a:solidFill>
                  <a:srgbClr val="0070C0"/>
                </a:solidFill>
                <a:latin typeface="Times New Roman" pitchFamily="18" charset="0"/>
                <a:ea typeface="AvantGarde" panose="00000400000000000000" pitchFamily="2" charset="0"/>
                <a:cs typeface="Times New Roman" pitchFamily="18" charset="0"/>
              </a:rPr>
              <a:t> ?</a:t>
            </a:r>
          </a:p>
          <a:p>
            <a:pPr algn="just" defTabSz="457200">
              <a:defRPr/>
            </a:pPr>
            <a:endParaRPr lang="en-US" sz="3200" b="1" dirty="0">
              <a:solidFill>
                <a:srgbClr val="FF0000"/>
              </a:solidFill>
              <a:latin typeface="Times New Roman" panose="02020603050405020304" pitchFamily="18" charset="0"/>
              <a:cs typeface="Times New Roman" panose="02020603050405020304" pitchFamily="18" charset="0"/>
            </a:endParaRPr>
          </a:p>
          <a:p>
            <a:pPr algn="just" defTabSz="457200">
              <a:defRPr/>
            </a:pP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750"/>
                                        <p:tgtEl>
                                          <p:spTgt spid="27"/>
                                        </p:tgtEl>
                                      </p:cBhvr>
                                    </p:animEffect>
                                    <p:anim calcmode="lin" valueType="num">
                                      <p:cBhvr>
                                        <p:cTn id="54" dur="750" fill="hold"/>
                                        <p:tgtEl>
                                          <p:spTgt spid="27"/>
                                        </p:tgtEl>
                                        <p:attrNameLst>
                                          <p:attrName>ppt_x</p:attrName>
                                        </p:attrNameLst>
                                      </p:cBhvr>
                                      <p:tavLst>
                                        <p:tav tm="0">
                                          <p:val>
                                            <p:strVal val="#ppt_x"/>
                                          </p:val>
                                        </p:tav>
                                        <p:tav tm="100000">
                                          <p:val>
                                            <p:strVal val="#ppt_x"/>
                                          </p:val>
                                        </p:tav>
                                      </p:tavLst>
                                    </p:anim>
                                    <p:anim calcmode="lin" valueType="num">
                                      <p:cBhvr>
                                        <p:cTn id="55" dur="750" fill="hold"/>
                                        <p:tgtEl>
                                          <p:spTgt spid="2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750"/>
                                        <p:tgtEl>
                                          <p:spTgt spid="31"/>
                                        </p:tgtEl>
                                      </p:cBhvr>
                                    </p:animEffect>
                                    <p:anim calcmode="lin" valueType="num">
                                      <p:cBhvr>
                                        <p:cTn id="59" dur="750" fill="hold"/>
                                        <p:tgtEl>
                                          <p:spTgt spid="31"/>
                                        </p:tgtEl>
                                        <p:attrNameLst>
                                          <p:attrName>ppt_x</p:attrName>
                                        </p:attrNameLst>
                                      </p:cBhvr>
                                      <p:tavLst>
                                        <p:tav tm="0">
                                          <p:val>
                                            <p:strVal val="#ppt_x"/>
                                          </p:val>
                                        </p:tav>
                                        <p:tav tm="100000">
                                          <p:val>
                                            <p:strVal val="#ppt_x"/>
                                          </p:val>
                                        </p:tav>
                                      </p:tavLst>
                                    </p:anim>
                                    <p:anim calcmode="lin" valueType="num">
                                      <p:cBhvr>
                                        <p:cTn id="60"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569660"/>
            </a:xfrm>
            <a:prstGeom prst="rect">
              <a:avLst/>
            </a:prstGeom>
          </p:spPr>
          <p:txBody>
            <a:bodyPr wrap="square">
              <a:spAutoFit/>
            </a:bodyPr>
            <a:lstStyle/>
            <a:p>
              <a:pPr algn="ctr" defTabSz="457200">
                <a:defRPr/>
              </a:pP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Ô-</a:t>
              </a:r>
              <a:r>
                <a:rPr lang="en-US" sz="3200" b="1" dirty="0" err="1">
                  <a:solidFill>
                    <a:srgbClr val="0070C0"/>
                  </a:solidFill>
                  <a:latin typeface="Times New Roman" pitchFamily="18" charset="0"/>
                  <a:cs typeface="Times New Roman" pitchFamily="18" charset="0"/>
                </a:rPr>
                <a:t>lim</a:t>
              </a:r>
              <a:r>
                <a:rPr lang="en-US" sz="3200" b="1" dirty="0">
                  <a:solidFill>
                    <a:srgbClr val="0070C0"/>
                  </a:solidFill>
                  <a:latin typeface="Times New Roman" pitchFamily="18" charset="0"/>
                  <a:cs typeface="Times New Roman" pitchFamily="18" charset="0"/>
                </a:rPr>
                <a:t>-</a:t>
              </a:r>
              <a:r>
                <a:rPr lang="en-US" sz="3200" b="1" dirty="0" err="1">
                  <a:solidFill>
                    <a:srgbClr val="0070C0"/>
                  </a:solidFill>
                  <a:latin typeface="Times New Roman" pitchFamily="18" charset="0"/>
                  <a:cs typeface="Times New Roman" pitchFamily="18" charset="0"/>
                </a:rPr>
                <a:t>pích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đâu</a:t>
              </a:r>
              <a:r>
                <a:rPr lang="en-US" sz="3200" b="1" dirty="0">
                  <a:solidFill>
                    <a:srgbClr val="0070C0"/>
                  </a:solidFill>
                  <a:latin typeface="Times New Roman" pitchFamily="18" charset="0"/>
                  <a:cs typeface="Times New Roman" pitchFamily="18" charset="0"/>
                </a:rPr>
                <a:t>?</a:t>
              </a:r>
            </a:p>
            <a:p>
              <a:pPr algn="ctr"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F3871600-7ED0-4B81-88BC-00865885BFA9}"/>
              </a:ext>
            </a:extLst>
          </p:cNvPr>
          <p:cNvSpPr/>
          <p:nvPr/>
        </p:nvSpPr>
        <p:spPr>
          <a:xfrm>
            <a:off x="1072822" y="3912835"/>
            <a:ext cx="7749205" cy="2217082"/>
          </a:xfrm>
          <a:prstGeom prst="rect">
            <a:avLst/>
          </a:prstGeom>
        </p:spPr>
        <p:txBody>
          <a:bodyPr wrap="square">
            <a:spAutoFit/>
          </a:bodyPr>
          <a:lstStyle/>
          <a:p>
            <a:pPr>
              <a:lnSpc>
                <a:spcPct val="150000"/>
              </a:lnSpc>
            </a:pPr>
            <a:r>
              <a:rPr lang="nl-NL" sz="3200" b="1" dirty="0" smtClean="0">
                <a:solidFill>
                  <a:srgbClr val="0000FF"/>
                </a:solidFill>
                <a:latin typeface="Times New Roman" panose="02020603050405020304" pitchFamily="18" charset="0"/>
                <a:cs typeface="Times New Roman" panose="02020603050405020304" pitchFamily="18" charset="0"/>
              </a:rPr>
              <a:t>Đại </a:t>
            </a:r>
            <a:r>
              <a:rPr lang="nl-NL" sz="3200" b="1" dirty="0">
                <a:solidFill>
                  <a:srgbClr val="0000FF"/>
                </a:solidFill>
                <a:latin typeface="Times New Roman" panose="02020603050405020304" pitchFamily="18" charset="0"/>
                <a:cs typeface="Times New Roman" panose="02020603050405020304" pitchFamily="18" charset="0"/>
              </a:rPr>
              <a:t>hội thể thao Ô-lim-pích có từ gần </a:t>
            </a:r>
            <a:endParaRPr lang="nl-NL" sz="3200" b="1" dirty="0" smtClean="0">
              <a:solidFill>
                <a:srgbClr val="0000FF"/>
              </a:solidFill>
              <a:latin typeface="Times New Roman" panose="02020603050405020304" pitchFamily="18" charset="0"/>
              <a:cs typeface="Times New Roman" panose="02020603050405020304" pitchFamily="18" charset="0"/>
            </a:endParaRPr>
          </a:p>
          <a:p>
            <a:pPr>
              <a:lnSpc>
                <a:spcPct val="150000"/>
              </a:lnSpc>
            </a:pPr>
            <a:r>
              <a:rPr lang="nl-NL" sz="3200" b="1" dirty="0" smtClean="0">
                <a:solidFill>
                  <a:srgbClr val="0000FF"/>
                </a:solidFill>
                <a:latin typeface="Times New Roman" panose="02020603050405020304" pitchFamily="18" charset="0"/>
                <a:cs typeface="Times New Roman" panose="02020603050405020304" pitchFamily="18" charset="0"/>
              </a:rPr>
              <a:t>3 </a:t>
            </a:r>
            <a:r>
              <a:rPr lang="nl-NL" sz="3200" b="1" dirty="0">
                <a:solidFill>
                  <a:srgbClr val="0000FF"/>
                </a:solidFill>
                <a:latin typeface="Times New Roman" panose="02020603050405020304" pitchFamily="18" charset="0"/>
                <a:cs typeface="Times New Roman" panose="02020603050405020304" pitchFamily="18" charset="0"/>
              </a:rPr>
              <a:t>000 năm trước ở Hy Lạp cổ.</a:t>
            </a:r>
            <a:endParaRPr lang="en-US" sz="3200" b="1" dirty="0">
              <a:solidFill>
                <a:srgbClr val="0000FF"/>
              </a:solidFill>
              <a:latin typeface="Times New Roman" panose="02020603050405020304" pitchFamily="18" charset="0"/>
              <a:cs typeface="Times New Roman" panose="02020603050405020304" pitchFamily="18" charset="0"/>
            </a:endParaRPr>
          </a:p>
          <a:p>
            <a:pPr algn="ctr">
              <a:lnSpc>
                <a:spcPct val="150000"/>
              </a:lnSpc>
            </a:pP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04" y="632947"/>
            <a:ext cx="7949254" cy="3653846"/>
          </a:xfrm>
          <a:prstGeom prst="rect">
            <a:avLst/>
          </a:prstGeom>
        </p:spPr>
      </p:pic>
      <p:sp>
        <p:nvSpPr>
          <p:cNvPr id="14" name="Rectangle 13"/>
          <p:cNvSpPr/>
          <p:nvPr/>
        </p:nvSpPr>
        <p:spPr>
          <a:xfrm>
            <a:off x="1495632" y="1859705"/>
            <a:ext cx="6064267"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871262" y="3673519"/>
            <a:ext cx="7399338" cy="2308324"/>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Những môn thể thao được thi đấu trong đại hội là chạy, nhảy, bắn cung, đua ngựa, ném đĩa, ném lao, đấu vật,..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9022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03" y="-1466850"/>
            <a:ext cx="9681037" cy="7353299"/>
          </a:xfrm>
          <a:prstGeom prst="rect">
            <a:avLst/>
          </a:prstGeom>
        </p:spPr>
      </p:pic>
      <p:sp>
        <p:nvSpPr>
          <p:cNvPr id="13" name="Rectangle 12"/>
          <p:cNvSpPr/>
          <p:nvPr/>
        </p:nvSpPr>
        <p:spPr>
          <a:xfrm>
            <a:off x="2154271" y="555563"/>
            <a:ext cx="6565100" cy="3139321"/>
          </a:xfrm>
          <a:prstGeom prst="rect">
            <a:avLst/>
          </a:prstGeom>
        </p:spPr>
        <p:txBody>
          <a:bodyPr wrap="square">
            <a:spAutoFit/>
          </a:bodyPr>
          <a:lstStyle/>
          <a:p>
            <a:pPr>
              <a:lnSpc>
                <a:spcPct val="150000"/>
              </a:lnSpc>
            </a:pPr>
            <a:r>
              <a:rPr lang="en-US" sz="3600" b="1" dirty="0" err="1" smtClean="0">
                <a:solidFill>
                  <a:srgbClr val="FF0000"/>
                </a:solidFill>
                <a:latin typeface="Times New Roman" pitchFamily="18" charset="0"/>
                <a:cs typeface="Times New Roman" pitchFamily="18" charset="0"/>
              </a:rPr>
              <a:t>Khung</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diễn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lễ</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a:p>
            <a:pPr algn="just"/>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60747" y="3950472"/>
            <a:ext cx="10210801" cy="2485745"/>
          </a:xfrm>
          <a:prstGeom prst="rect">
            <a:avLst/>
          </a:prstGeom>
        </p:spPr>
        <p:txBody>
          <a:bodyPr wrap="square">
            <a:spAutoFit/>
          </a:bodyPr>
          <a:lstStyle/>
          <a:p>
            <a:pPr algn="just">
              <a:lnSpc>
                <a:spcPct val="150000"/>
              </a:lnSpc>
            </a:pPr>
            <a:r>
              <a:rPr lang="nl-NL" sz="3600" b="1" dirty="0">
                <a:solidFill>
                  <a:srgbClr val="0000CC"/>
                </a:solidFill>
                <a:latin typeface="Times New Roman" pitchFamily="18" charset="0"/>
                <a:cs typeface="Times New Roman" pitchFamily="18" charset="0"/>
              </a:rPr>
              <a:t> </a:t>
            </a:r>
            <a:r>
              <a:rPr lang="nl-NL" sz="3200" b="1" dirty="0">
                <a:solidFill>
                  <a:srgbClr val="0000CC"/>
                </a:solidFill>
                <a:latin typeface="Times New Roman" pitchFamily="18" charset="0"/>
                <a:cs typeface="Times New Roman" pitchFamily="18" charset="0"/>
              </a:rPr>
              <a:t>Khung cảnh thành phố trong những ngày diễn ra lễ hội rất tưng bừng, náo nhiệt nhưng cũng rất yên bình vì mọi cuộc xung đột đều phải tạm </a:t>
            </a:r>
            <a:r>
              <a:rPr lang="nl-NL" sz="3200" b="1" dirty="0" smtClean="0">
                <a:solidFill>
                  <a:srgbClr val="0000CC"/>
                </a:solidFill>
                <a:latin typeface="Times New Roman" pitchFamily="18" charset="0"/>
                <a:cs typeface="Times New Roman" pitchFamily="18" charset="0"/>
              </a:rPr>
              <a:t>ngừng.</a:t>
            </a:r>
            <a:endParaRPr lang="en-US"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923677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489" y="-184654"/>
            <a:ext cx="7949254" cy="3653846"/>
          </a:xfrm>
          <a:prstGeom prst="rect">
            <a:avLst/>
          </a:prstGeom>
        </p:spPr>
      </p:pic>
      <p:sp>
        <p:nvSpPr>
          <p:cNvPr id="14" name="Rectangle 13"/>
          <p:cNvSpPr/>
          <p:nvPr/>
        </p:nvSpPr>
        <p:spPr>
          <a:xfrm>
            <a:off x="1526243" y="1011250"/>
            <a:ext cx="5917746"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lửa</a:t>
            </a:r>
            <a:r>
              <a:rPr lang="en-US" sz="3600" b="1" dirty="0" smtClean="0">
                <a:solidFill>
                  <a:srgbClr val="FF0000"/>
                </a:solidFill>
                <a:latin typeface="Times New Roman" panose="02020603050405020304" pitchFamily="18" charset="0"/>
                <a:cs typeface="Times New Roman" panose="02020603050405020304" pitchFamily="18" charset="0"/>
              </a:rPr>
              <a:t> Ô-</a:t>
            </a:r>
            <a:r>
              <a:rPr lang="en-US" sz="3600" b="1" dirty="0" err="1" smtClean="0">
                <a:solidFill>
                  <a:srgbClr val="FF0000"/>
                </a:solidFill>
                <a:latin typeface="Times New Roman" panose="02020603050405020304" pitchFamily="18" charset="0"/>
                <a:cs typeface="Times New Roman" panose="02020603050405020304" pitchFamily="18" charset="0"/>
              </a:rPr>
              <a:t>lim</a:t>
            </a:r>
            <a:r>
              <a:rPr lang="en-US" sz="3600" b="1" dirty="0" smtClean="0">
                <a:solidFill>
                  <a:srgbClr val="FF0000"/>
                </a:solidFill>
                <a:latin typeface="Times New Roman" panose="02020603050405020304" pitchFamily="18" charset="0"/>
                <a:cs typeface="Times New Roman" panose="02020603050405020304" pitchFamily="18" charset="0"/>
              </a:rPr>
              <a:t>-</a:t>
            </a:r>
            <a:r>
              <a:rPr lang="en-US" sz="3600" b="1" dirty="0" err="1" smtClean="0">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a16="http://schemas.microsoft.com/office/drawing/2014/main" id="{9B7BBC93-09C7-1524-BE03-1DF1C0345E2A}"/>
              </a:ext>
            </a:extLst>
          </p:cNvPr>
          <p:cNvPicPr>
            <a:picLocks noChangeAspect="1"/>
          </p:cNvPicPr>
          <p:nvPr/>
        </p:nvPicPr>
        <p:blipFill>
          <a:blip r:embed="rId3"/>
          <a:stretch>
            <a:fillRect/>
          </a:stretch>
        </p:blipFill>
        <p:spPr>
          <a:xfrm>
            <a:off x="7295669" y="2991559"/>
            <a:ext cx="4450173" cy="2475191"/>
          </a:xfrm>
          <a:prstGeom prst="rect">
            <a:avLst/>
          </a:prstGeom>
        </p:spPr>
      </p:pic>
      <p:sp>
        <p:nvSpPr>
          <p:cNvPr id="16" name="Rectangle 15"/>
          <p:cNvSpPr/>
          <p:nvPr/>
        </p:nvSpPr>
        <p:spPr>
          <a:xfrm>
            <a:off x="581110" y="3105769"/>
            <a:ext cx="6386137" cy="22467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nl-NL" sz="2800" b="1" dirty="0">
                <a:solidFill>
                  <a:srgbClr val="0000CC"/>
                </a:solidFill>
                <a:latin typeface="Times New Roman" panose="02020603050405020304" pitchFamily="18" charset="0"/>
                <a:cs typeface="Times New Roman" panose="02020603050405020304" pitchFamily="18" charset="0"/>
              </a:rPr>
              <a:t>Ngọn lửa Ô-lim-pích mang từ thành phố Ô-lim-pi-a tới được thắp sáng trong giờ khai mạc, báo hiệu bắt đầu những cuộc đua tài theo tinh thần hoà bình và hữu nghị.</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9822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456" y="-487499"/>
            <a:ext cx="9328971" cy="3653846"/>
          </a:xfrm>
          <a:prstGeom prst="rect">
            <a:avLst/>
          </a:prstGeom>
        </p:spPr>
      </p:pic>
      <p:sp>
        <p:nvSpPr>
          <p:cNvPr id="14" name="Rectangle 13"/>
          <p:cNvSpPr/>
          <p:nvPr/>
        </p:nvSpPr>
        <p:spPr>
          <a:xfrm>
            <a:off x="1498805" y="642565"/>
            <a:ext cx="7035549" cy="1200329"/>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643C86E3-BB7C-4881-A777-02292F5C0C56}"/>
              </a:ext>
            </a:extLst>
          </p:cNvPr>
          <p:cNvGrpSpPr/>
          <p:nvPr/>
        </p:nvGrpSpPr>
        <p:grpSpPr>
          <a:xfrm>
            <a:off x="8774507" y="2878339"/>
            <a:ext cx="3104143" cy="3127647"/>
            <a:chOff x="7656474" y="831396"/>
            <a:chExt cx="3689350" cy="3269584"/>
          </a:xfrm>
        </p:grpSpPr>
        <p:pic>
          <p:nvPicPr>
            <p:cNvPr id="16" name="图片 2" descr="2">
              <a:extLst>
                <a:ext uri="{FF2B5EF4-FFF2-40B4-BE49-F238E27FC236}">
                  <a16:creationId xmlns:a16="http://schemas.microsoft.com/office/drawing/2014/main" id="{AAEA5DEF-4564-4DAC-BEE8-8A2A4C0EE27E}"/>
                </a:ext>
              </a:extLst>
            </p:cNvPr>
            <p:cNvPicPr>
              <a:picLocks noChangeAspect="1"/>
            </p:cNvPicPr>
            <p:nvPr/>
          </p:nvPicPr>
          <p:blipFill>
            <a:blip r:embed="rId3"/>
            <a:stretch>
              <a:fillRect/>
            </a:stretch>
          </p:blipFill>
          <p:spPr>
            <a:xfrm>
              <a:off x="7656474" y="831396"/>
              <a:ext cx="3689350" cy="3127375"/>
            </a:xfrm>
            <a:prstGeom prst="rect">
              <a:avLst/>
            </a:prstGeom>
          </p:spPr>
        </p:pic>
        <p:sp>
          <p:nvSpPr>
            <p:cNvPr id="17"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17"/>
          <p:cNvSpPr/>
          <p:nvPr/>
        </p:nvSpPr>
        <p:spPr>
          <a:xfrm>
            <a:off x="820239" y="2528111"/>
            <a:ext cx="7848586" cy="3477875"/>
          </a:xfrm>
          <a:prstGeom prst="rect">
            <a:avLst/>
          </a:prstGeom>
        </p:spPr>
        <p:txBody>
          <a:bodyPr wrap="square">
            <a:spAutoFit/>
          </a:bodyPr>
          <a:lstStyle/>
          <a:p>
            <a:r>
              <a:rPr lang="nl-NL" sz="4000" b="1" dirty="0">
                <a:solidFill>
                  <a:srgbClr val="0000CC"/>
                </a:solidFill>
                <a:latin typeface="Times New Roman" panose="02020603050405020304" pitchFamily="18" charset="0"/>
                <a:cs typeface="Times New Roman" panose="02020603050405020304" pitchFamily="18" charset="0"/>
              </a:rPr>
              <a:t>+ </a:t>
            </a:r>
            <a:r>
              <a:rPr lang="nl-NL" sz="2800" b="1" dirty="0">
                <a:solidFill>
                  <a:srgbClr val="0000CC"/>
                </a:solidFill>
                <a:latin typeface="Times New Roman" panose="02020603050405020304" pitchFamily="18" charset="0"/>
                <a:cs typeface="Times New Roman" panose="02020603050405020304" pitchFamily="18" charset="0"/>
              </a:rPr>
              <a:t>Đại hội thể thao Ô-lim-pích là tục lệ tốt đẹp vì đại hội đã đem đến cho thành phố không khí tưng bừng, náo nhiệt.</a:t>
            </a:r>
            <a:endParaRPr lang="en-US" sz="2800" b="1" dirty="0">
              <a:solidFill>
                <a:srgbClr val="0000CC"/>
              </a:solidFill>
              <a:latin typeface="Times New Roman" panose="02020603050405020304" pitchFamily="18" charset="0"/>
              <a:cs typeface="Times New Roman" panose="02020603050405020304" pitchFamily="18" charset="0"/>
            </a:endParaRPr>
          </a:p>
          <a:p>
            <a:r>
              <a:rPr lang="nl-NL" sz="2800" b="1" dirty="0" smtClean="0">
                <a:solidFill>
                  <a:srgbClr val="0000CC"/>
                </a:solidFill>
                <a:latin typeface="Times New Roman" panose="02020603050405020304" pitchFamily="18" charset="0"/>
                <a:cs typeface="Times New Roman" panose="02020603050405020304" pitchFamily="18" charset="0"/>
              </a:rPr>
              <a:t>+ Đại </a:t>
            </a:r>
            <a:r>
              <a:rPr lang="nl-NL" sz="2800" b="1" dirty="0">
                <a:solidFill>
                  <a:srgbClr val="0000CC"/>
                </a:solidFill>
                <a:latin typeface="Times New Roman" panose="02020603050405020304" pitchFamily="18" charset="0"/>
                <a:cs typeface="Times New Roman" panose="02020603050405020304" pitchFamily="18" charset="0"/>
              </a:rPr>
              <a:t>hội thể thao Ô-lim-pích là tục lệ tốt đẹp vì thông qua các môn thể thao lễ hội đã đem đến không khí hoà bình, hữu nghị cho các quốc gia trên thế giới./</a:t>
            </a:r>
            <a:r>
              <a:rPr lang="nl-NL" sz="4000" b="1" dirty="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39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9F7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E498-5A67-E736-4CF2-F4BC5A08C30B}"/>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66357784-3A9F-7741-EFE3-9EBF02A718B0}"/>
              </a:ext>
            </a:extLst>
          </p:cNvPr>
          <p:cNvSpPr>
            <a:spLocks noGrp="1"/>
          </p:cNvSpPr>
          <p:nvPr>
            <p:ph idx="1"/>
          </p:nvPr>
        </p:nvSpPr>
        <p:spPr>
          <a:xfrm>
            <a:off x="506015" y="1285657"/>
            <a:ext cx="11685985" cy="4525566"/>
          </a:xfrm>
        </p:spPr>
        <p:txBody>
          <a:bodyPr/>
          <a:lstStyle/>
          <a:p>
            <a:pPr lvl="1"/>
            <a:r>
              <a:rPr lang="en-US" dirty="0"/>
              <a:t>`</a:t>
            </a:r>
          </a:p>
        </p:txBody>
      </p:sp>
      <p:sp>
        <p:nvSpPr>
          <p:cNvPr id="4" name="TextBox 3">
            <a:extLst>
              <a:ext uri="{FF2B5EF4-FFF2-40B4-BE49-F238E27FC236}">
                <a16:creationId xmlns:a16="http://schemas.microsoft.com/office/drawing/2014/main" id="{FBD84AD8-B6C4-CEE5-C453-DFF60AA25862}"/>
              </a:ext>
            </a:extLst>
          </p:cNvPr>
          <p:cNvSpPr txBox="1"/>
          <p:nvPr/>
        </p:nvSpPr>
        <p:spPr>
          <a:xfrm>
            <a:off x="323265" y="1633327"/>
            <a:ext cx="3420207"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Trong</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thời</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gian</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lễ</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hội</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mọi</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cuộc</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xung</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đột</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đều</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phải</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tạm</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ngừng</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5" name="TextBox 4">
            <a:extLst>
              <a:ext uri="{FF2B5EF4-FFF2-40B4-BE49-F238E27FC236}">
                <a16:creationId xmlns:a16="http://schemas.microsoft.com/office/drawing/2014/main" id="{B8A37DDE-6B87-9A80-8058-718530CCF2AF}"/>
              </a:ext>
            </a:extLst>
          </p:cNvPr>
          <p:cNvSpPr txBox="1"/>
          <p:nvPr/>
        </p:nvSpPr>
        <p:spPr>
          <a:xfrm>
            <a:off x="284746" y="2722166"/>
            <a:ext cx="2568893"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Khuyến</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khích</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vi-VN"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việc rèn luyện th</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ể</a:t>
            </a:r>
            <a:r>
              <a:rPr lang="vi-VN"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dục thể thao</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6" name="TextBox 5">
            <a:extLst>
              <a:ext uri="{FF2B5EF4-FFF2-40B4-BE49-F238E27FC236}">
                <a16:creationId xmlns:a16="http://schemas.microsoft.com/office/drawing/2014/main" id="{C97E8BAE-1F40-4141-2F47-04925A8D8CA4}"/>
              </a:ext>
            </a:extLst>
          </p:cNvPr>
          <p:cNvSpPr txBox="1"/>
          <p:nvPr/>
        </p:nvSpPr>
        <p:spPr>
          <a:xfrm>
            <a:off x="284746" y="3898248"/>
            <a:ext cx="3023046"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Những</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cuộc</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đua</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tài</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theo</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tinh</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thần</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hòa</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bình</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và</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hữu</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nghị</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7" name="TextBox 6">
            <a:extLst>
              <a:ext uri="{FF2B5EF4-FFF2-40B4-BE49-F238E27FC236}">
                <a16:creationId xmlns:a16="http://schemas.microsoft.com/office/drawing/2014/main" id="{30A91D02-C55E-3057-E861-6758AB4F1EEF}"/>
              </a:ext>
            </a:extLst>
          </p:cNvPr>
          <p:cNvSpPr txBox="1"/>
          <p:nvPr/>
        </p:nvSpPr>
        <p:spPr>
          <a:xfrm>
            <a:off x="8046950" y="1749989"/>
            <a:ext cx="3197654" cy="332006"/>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Đ</a:t>
            </a:r>
            <a:r>
              <a:rPr lang="vi-VN"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ã có từ gần 3.000 năm trước</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endPar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id="{1C4ED6D8-8425-FD1A-3635-7860EE26B55D}"/>
              </a:ext>
            </a:extLst>
          </p:cNvPr>
          <p:cNvSpPr txBox="1"/>
          <p:nvPr/>
        </p:nvSpPr>
        <p:spPr>
          <a:xfrm>
            <a:off x="8630118" y="2690984"/>
            <a:ext cx="2774093"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vi-VN"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Trai tráng từ khắp nơi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về</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thi</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tài</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thể</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thao</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9" name="TextBox 8">
            <a:extLst>
              <a:ext uri="{FF2B5EF4-FFF2-40B4-BE49-F238E27FC236}">
                <a16:creationId xmlns:a16="http://schemas.microsoft.com/office/drawing/2014/main" id="{F3C02677-4929-C7A5-509E-B8D2F65A6559}"/>
              </a:ext>
            </a:extLst>
          </p:cNvPr>
          <p:cNvSpPr txBox="1"/>
          <p:nvPr/>
        </p:nvSpPr>
        <p:spPr>
          <a:xfrm>
            <a:off x="8359104" y="3933558"/>
            <a:ext cx="2619295"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Có</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thêm</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sự</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tham</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gia</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của</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các</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vận</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động</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viên</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nữ</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p>
        </p:txBody>
      </p:sp>
      <p:sp>
        <p:nvSpPr>
          <p:cNvPr id="10" name="TextBox 9">
            <a:extLst>
              <a:ext uri="{FF2B5EF4-FFF2-40B4-BE49-F238E27FC236}">
                <a16:creationId xmlns:a16="http://schemas.microsoft.com/office/drawing/2014/main" id="{400847D5-72FB-9FCE-4D4A-A33F793C6DEC}"/>
              </a:ext>
            </a:extLst>
          </p:cNvPr>
          <p:cNvSpPr txBox="1"/>
          <p:nvPr/>
        </p:nvSpPr>
        <p:spPr>
          <a:xfrm>
            <a:off x="7658847" y="5088976"/>
            <a:ext cx="3083525" cy="842784"/>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vi-VN"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gười đoạt giải được tấu nhạc chúc mừng và được đặt một vòng nguyệt quế lên đầu</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vi-VN"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endPar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TextBox 10">
            <a:extLst>
              <a:ext uri="{FF2B5EF4-FFF2-40B4-BE49-F238E27FC236}">
                <a16:creationId xmlns:a16="http://schemas.microsoft.com/office/drawing/2014/main" id="{7315F943-0431-3C4D-DAA0-44A6F55EB7B3}"/>
              </a:ext>
            </a:extLst>
          </p:cNvPr>
          <p:cNvSpPr txBox="1"/>
          <p:nvPr/>
        </p:nvSpPr>
        <p:spPr>
          <a:xfrm>
            <a:off x="442105" y="5484201"/>
            <a:ext cx="3215677" cy="332006"/>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grpSp>
        <p:nvGrpSpPr>
          <p:cNvPr id="12" name="Group 11">
            <a:extLst>
              <a:ext uri="{FF2B5EF4-FFF2-40B4-BE49-F238E27FC236}">
                <a16:creationId xmlns:a16="http://schemas.microsoft.com/office/drawing/2014/main" id="{6C1AC948-0FF0-E785-C329-050AFD57C12F}"/>
              </a:ext>
            </a:extLst>
          </p:cNvPr>
          <p:cNvGrpSpPr/>
          <p:nvPr/>
        </p:nvGrpSpPr>
        <p:grpSpPr>
          <a:xfrm>
            <a:off x="3640374" y="2734987"/>
            <a:ext cx="3769843" cy="1682123"/>
            <a:chOff x="3921294" y="2655085"/>
            <a:chExt cx="5032839" cy="2242831"/>
          </a:xfrm>
        </p:grpSpPr>
        <p:pic>
          <p:nvPicPr>
            <p:cNvPr id="13" name="Picture 12" descr="A white plate with a black background&#10;&#10;Description automatically generated with low confidence">
              <a:extLst>
                <a:ext uri="{FF2B5EF4-FFF2-40B4-BE49-F238E27FC236}">
                  <a16:creationId xmlns:a16="http://schemas.microsoft.com/office/drawing/2014/main" id="{9E949E74-702A-E85D-5F60-160A5AF67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294" y="2655085"/>
              <a:ext cx="5032839" cy="2242831"/>
            </a:xfrm>
            <a:prstGeom prst="rect">
              <a:avLst/>
            </a:prstGeom>
          </p:spPr>
        </p:pic>
        <p:sp>
          <p:nvSpPr>
            <p:cNvPr id="14" name="TextBox 13">
              <a:extLst>
                <a:ext uri="{FF2B5EF4-FFF2-40B4-BE49-F238E27FC236}">
                  <a16:creationId xmlns:a16="http://schemas.microsoft.com/office/drawing/2014/main" id="{5666E9B1-35FE-DA9D-DCCD-D52970FE0604}"/>
                </a:ext>
              </a:extLst>
            </p:cNvPr>
            <p:cNvSpPr txBox="1"/>
            <p:nvPr/>
          </p:nvSpPr>
          <p:spPr>
            <a:xfrm>
              <a:off x="4315399" y="3479540"/>
              <a:ext cx="4397027" cy="861775"/>
            </a:xfrm>
            <a:prstGeom prst="rect">
              <a:avLst/>
            </a:prstGeom>
            <a:noFill/>
          </p:spPr>
          <p:txBody>
            <a:bodyPr wrap="square">
              <a:spAutoFit/>
            </a:bodyPr>
            <a:lstStyle/>
            <a:p>
              <a:pPr algn="ct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Đại</a:t>
              </a: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hội</a:t>
              </a: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Thể</a:t>
              </a: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thao</a:t>
              </a: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 Ô-</a:t>
              </a: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lim</a:t>
              </a: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a:t>
              </a: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pích</a:t>
              </a:r>
              <a:endPar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a:p>
              <a:pPr algn="ct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là</a:t>
              </a: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tục</a:t>
              </a: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lệ</a:t>
              </a: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tốt</a:t>
              </a: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đẹp</a:t>
              </a:r>
              <a:r>
                <a:rPr lang="en-US"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endParaRPr lang="en-US" dirty="0">
                <a:solidFill>
                  <a:srgbClr val="C00000"/>
                </a:solidFill>
                <a:latin typeface="Calibri" panose="020F0502020204030204"/>
              </a:endParaRPr>
            </a:p>
          </p:txBody>
        </p:sp>
      </p:grpSp>
      <p:sp>
        <p:nvSpPr>
          <p:cNvPr id="15" name="Freeform: Shape 14">
            <a:extLst>
              <a:ext uri="{FF2B5EF4-FFF2-40B4-BE49-F238E27FC236}">
                <a16:creationId xmlns:a16="http://schemas.microsoft.com/office/drawing/2014/main" id="{5107BB65-1BDD-A7C8-BEC2-D42482DBA395}"/>
              </a:ext>
            </a:extLst>
          </p:cNvPr>
          <p:cNvSpPr/>
          <p:nvPr/>
        </p:nvSpPr>
        <p:spPr>
          <a:xfrm rot="20700148" flipH="1">
            <a:off x="3740480" y="1917685"/>
            <a:ext cx="699645" cy="732169"/>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37EBBD52-D2B7-5FEC-DE45-6AC7CF9C77B1}"/>
              </a:ext>
            </a:extLst>
          </p:cNvPr>
          <p:cNvSpPr/>
          <p:nvPr/>
        </p:nvSpPr>
        <p:spPr>
          <a:xfrm>
            <a:off x="6981151" y="1881305"/>
            <a:ext cx="865042" cy="727586"/>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F5A761C4-D2E0-5B4C-CAE3-128E46D32AD6}"/>
              </a:ext>
            </a:extLst>
          </p:cNvPr>
          <p:cNvSpPr/>
          <p:nvPr/>
        </p:nvSpPr>
        <p:spPr>
          <a:xfrm flipV="1">
            <a:off x="7427625" y="2737174"/>
            <a:ext cx="1179786" cy="443816"/>
          </a:xfrm>
          <a:custGeom>
            <a:avLst/>
            <a:gdLst>
              <a:gd name="connsiteX0" fmla="*/ 0 w 1188720"/>
              <a:gd name="connsiteY0" fmla="*/ 83629 h 337629"/>
              <a:gd name="connsiteX1" fmla="*/ 579120 w 1188720"/>
              <a:gd name="connsiteY1" fmla="*/ 2349 h 337629"/>
              <a:gd name="connsiteX2" fmla="*/ 995680 w 1188720"/>
              <a:gd name="connsiteY2" fmla="*/ 164909 h 337629"/>
              <a:gd name="connsiteX3" fmla="*/ 1188720 w 1188720"/>
              <a:gd name="connsiteY3" fmla="*/ 337629 h 337629"/>
            </a:gdLst>
            <a:ahLst/>
            <a:cxnLst>
              <a:cxn ang="0">
                <a:pos x="connsiteX0" y="connsiteY0"/>
              </a:cxn>
              <a:cxn ang="0">
                <a:pos x="connsiteX1" y="connsiteY1"/>
              </a:cxn>
              <a:cxn ang="0">
                <a:pos x="connsiteX2" y="connsiteY2"/>
              </a:cxn>
              <a:cxn ang="0">
                <a:pos x="connsiteX3" y="connsiteY3"/>
              </a:cxn>
            </a:cxnLst>
            <a:rect l="l" t="t" r="r" b="b"/>
            <a:pathLst>
              <a:path w="1188720" h="337629">
                <a:moveTo>
                  <a:pt x="0" y="83629"/>
                </a:moveTo>
                <a:cubicBezTo>
                  <a:pt x="206586" y="36215"/>
                  <a:pt x="413173" y="-11198"/>
                  <a:pt x="579120" y="2349"/>
                </a:cubicBezTo>
                <a:cubicBezTo>
                  <a:pt x="745067" y="15896"/>
                  <a:pt x="894080" y="109029"/>
                  <a:pt x="995680" y="164909"/>
                </a:cubicBezTo>
                <a:cubicBezTo>
                  <a:pt x="1097280" y="220789"/>
                  <a:pt x="1143000" y="279209"/>
                  <a:pt x="1188720" y="337629"/>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019D0B5C-3DF6-1766-38F7-20442BBD78CE}"/>
              </a:ext>
            </a:extLst>
          </p:cNvPr>
          <p:cNvSpPr/>
          <p:nvPr/>
        </p:nvSpPr>
        <p:spPr>
          <a:xfrm>
            <a:off x="7427625" y="3753310"/>
            <a:ext cx="849509" cy="306717"/>
          </a:xfrm>
          <a:custGeom>
            <a:avLst/>
            <a:gdLst>
              <a:gd name="connsiteX0" fmla="*/ 0 w 772160"/>
              <a:gd name="connsiteY0" fmla="*/ 0 h 274320"/>
              <a:gd name="connsiteX1" fmla="*/ 193040 w 772160"/>
              <a:gd name="connsiteY1" fmla="*/ 203200 h 274320"/>
              <a:gd name="connsiteX2" fmla="*/ 772160 w 772160"/>
              <a:gd name="connsiteY2" fmla="*/ 274320 h 274320"/>
            </a:gdLst>
            <a:ahLst/>
            <a:cxnLst>
              <a:cxn ang="0">
                <a:pos x="connsiteX0" y="connsiteY0"/>
              </a:cxn>
              <a:cxn ang="0">
                <a:pos x="connsiteX1" y="connsiteY1"/>
              </a:cxn>
              <a:cxn ang="0">
                <a:pos x="connsiteX2" y="connsiteY2"/>
              </a:cxn>
            </a:cxnLst>
            <a:rect l="l" t="t" r="r" b="b"/>
            <a:pathLst>
              <a:path w="772160" h="274320">
                <a:moveTo>
                  <a:pt x="0" y="0"/>
                </a:moveTo>
                <a:cubicBezTo>
                  <a:pt x="32173" y="78740"/>
                  <a:pt x="64347" y="157480"/>
                  <a:pt x="193040" y="203200"/>
                </a:cubicBezTo>
                <a:cubicBezTo>
                  <a:pt x="321733" y="248920"/>
                  <a:pt x="546946" y="261620"/>
                  <a:pt x="772160" y="274320"/>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7435A2A2-1431-7CDB-1BC9-66CF937A98BD}"/>
              </a:ext>
            </a:extLst>
          </p:cNvPr>
          <p:cNvSpPr/>
          <p:nvPr/>
        </p:nvSpPr>
        <p:spPr>
          <a:xfrm>
            <a:off x="6622535" y="4028077"/>
            <a:ext cx="972403" cy="1160873"/>
          </a:xfrm>
          <a:custGeom>
            <a:avLst/>
            <a:gdLst>
              <a:gd name="connsiteX0" fmla="*/ 121409 w 923842"/>
              <a:gd name="connsiteY0" fmla="*/ 0 h 1343608"/>
              <a:gd name="connsiteX1" fmla="*/ 111 w 923842"/>
              <a:gd name="connsiteY1" fmla="*/ 373224 h 1343608"/>
              <a:gd name="connsiteX2" fmla="*/ 140070 w 923842"/>
              <a:gd name="connsiteY2" fmla="*/ 755779 h 1343608"/>
              <a:gd name="connsiteX3" fmla="*/ 401328 w 923842"/>
              <a:gd name="connsiteY3" fmla="*/ 1026367 h 1343608"/>
              <a:gd name="connsiteX4" fmla="*/ 923842 w 923842"/>
              <a:gd name="connsiteY4" fmla="*/ 1343608 h 1343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42" h="1343608">
                <a:moveTo>
                  <a:pt x="121409" y="0"/>
                </a:moveTo>
                <a:cubicBezTo>
                  <a:pt x="59205" y="123630"/>
                  <a:pt x="-2999" y="247261"/>
                  <a:pt x="111" y="373224"/>
                </a:cubicBezTo>
                <a:cubicBezTo>
                  <a:pt x="3221" y="499187"/>
                  <a:pt x="73201" y="646922"/>
                  <a:pt x="140070" y="755779"/>
                </a:cubicBezTo>
                <a:cubicBezTo>
                  <a:pt x="206939" y="864636"/>
                  <a:pt x="270699" y="928396"/>
                  <a:pt x="401328" y="1026367"/>
                </a:cubicBezTo>
                <a:cubicBezTo>
                  <a:pt x="531957" y="1124338"/>
                  <a:pt x="727899" y="1233973"/>
                  <a:pt x="923842" y="1343608"/>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73C4C9D4-572A-990E-E05D-9BD959DA8C98}"/>
              </a:ext>
            </a:extLst>
          </p:cNvPr>
          <p:cNvSpPr/>
          <p:nvPr/>
        </p:nvSpPr>
        <p:spPr>
          <a:xfrm>
            <a:off x="2865955" y="2910253"/>
            <a:ext cx="954710" cy="219680"/>
          </a:xfrm>
          <a:custGeom>
            <a:avLst/>
            <a:gdLst>
              <a:gd name="connsiteX0" fmla="*/ 717630 w 717630"/>
              <a:gd name="connsiteY0" fmla="*/ 138896 h 138896"/>
              <a:gd name="connsiteX1" fmla="*/ 462987 w 717630"/>
              <a:gd name="connsiteY1" fmla="*/ 0 h 138896"/>
              <a:gd name="connsiteX2" fmla="*/ 0 w 717630"/>
              <a:gd name="connsiteY2" fmla="*/ 138896 h 138896"/>
            </a:gdLst>
            <a:ahLst/>
            <a:cxnLst>
              <a:cxn ang="0">
                <a:pos x="connsiteX0" y="connsiteY0"/>
              </a:cxn>
              <a:cxn ang="0">
                <a:pos x="connsiteX1" y="connsiteY1"/>
              </a:cxn>
              <a:cxn ang="0">
                <a:pos x="connsiteX2" y="connsiteY2"/>
              </a:cxn>
            </a:cxnLst>
            <a:rect l="l" t="t" r="r" b="b"/>
            <a:pathLst>
              <a:path w="717630" h="138896">
                <a:moveTo>
                  <a:pt x="717630" y="138896"/>
                </a:moveTo>
                <a:cubicBezTo>
                  <a:pt x="650111" y="69448"/>
                  <a:pt x="582592" y="0"/>
                  <a:pt x="462987" y="0"/>
                </a:cubicBezTo>
                <a:cubicBezTo>
                  <a:pt x="343382" y="0"/>
                  <a:pt x="171691" y="69448"/>
                  <a:pt x="0" y="138896"/>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263C78CD-2A58-163D-C7D5-6AEC72D9CCCD}"/>
              </a:ext>
            </a:extLst>
          </p:cNvPr>
          <p:cNvSpPr/>
          <p:nvPr/>
        </p:nvSpPr>
        <p:spPr>
          <a:xfrm>
            <a:off x="3363146" y="3953485"/>
            <a:ext cx="849661" cy="149185"/>
          </a:xfrm>
          <a:custGeom>
            <a:avLst/>
            <a:gdLst>
              <a:gd name="connsiteX0" fmla="*/ 1134319 w 1134319"/>
              <a:gd name="connsiteY0" fmla="*/ 0 h 198913"/>
              <a:gd name="connsiteX1" fmla="*/ 868101 w 1134319"/>
              <a:gd name="connsiteY1" fmla="*/ 185195 h 198913"/>
              <a:gd name="connsiteX2" fmla="*/ 289367 w 1134319"/>
              <a:gd name="connsiteY2" fmla="*/ 185195 h 198913"/>
              <a:gd name="connsiteX3" fmla="*/ 0 w 1134319"/>
              <a:gd name="connsiteY3" fmla="*/ 185195 h 198913"/>
            </a:gdLst>
            <a:ahLst/>
            <a:cxnLst>
              <a:cxn ang="0">
                <a:pos x="connsiteX0" y="connsiteY0"/>
              </a:cxn>
              <a:cxn ang="0">
                <a:pos x="connsiteX1" y="connsiteY1"/>
              </a:cxn>
              <a:cxn ang="0">
                <a:pos x="connsiteX2" y="connsiteY2"/>
              </a:cxn>
              <a:cxn ang="0">
                <a:pos x="connsiteX3" y="connsiteY3"/>
              </a:cxn>
            </a:cxnLst>
            <a:rect l="l" t="t" r="r" b="b"/>
            <a:pathLst>
              <a:path w="1134319" h="198913">
                <a:moveTo>
                  <a:pt x="1134319" y="0"/>
                </a:moveTo>
                <a:cubicBezTo>
                  <a:pt x="1071622" y="77164"/>
                  <a:pt x="1008926" y="154329"/>
                  <a:pt x="868101" y="185195"/>
                </a:cubicBezTo>
                <a:cubicBezTo>
                  <a:pt x="727276" y="216061"/>
                  <a:pt x="289367" y="185195"/>
                  <a:pt x="289367" y="185195"/>
                </a:cubicBezTo>
                <a:lnTo>
                  <a:pt x="0" y="185195"/>
                </a:ln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81A779FD-8D6F-4111-E5CF-EC6409CF1E5B}"/>
              </a:ext>
            </a:extLst>
          </p:cNvPr>
          <p:cNvSpPr/>
          <p:nvPr/>
        </p:nvSpPr>
        <p:spPr>
          <a:xfrm>
            <a:off x="3703312" y="4702575"/>
            <a:ext cx="624240" cy="842059"/>
          </a:xfrm>
          <a:custGeom>
            <a:avLst/>
            <a:gdLst>
              <a:gd name="connsiteX0" fmla="*/ 833377 w 833377"/>
              <a:gd name="connsiteY0" fmla="*/ 0 h 1122745"/>
              <a:gd name="connsiteX1" fmla="*/ 752354 w 833377"/>
              <a:gd name="connsiteY1" fmla="*/ 451413 h 1122745"/>
              <a:gd name="connsiteX2" fmla="*/ 520860 w 833377"/>
              <a:gd name="connsiteY2" fmla="*/ 925975 h 1122745"/>
              <a:gd name="connsiteX3" fmla="*/ 0 w 833377"/>
              <a:gd name="connsiteY3" fmla="*/ 1122745 h 1122745"/>
            </a:gdLst>
            <a:ahLst/>
            <a:cxnLst>
              <a:cxn ang="0">
                <a:pos x="connsiteX0" y="connsiteY0"/>
              </a:cxn>
              <a:cxn ang="0">
                <a:pos x="connsiteX1" y="connsiteY1"/>
              </a:cxn>
              <a:cxn ang="0">
                <a:pos x="connsiteX2" y="connsiteY2"/>
              </a:cxn>
              <a:cxn ang="0">
                <a:pos x="connsiteX3" y="connsiteY3"/>
              </a:cxn>
            </a:cxnLst>
            <a:rect l="l" t="t" r="r" b="b"/>
            <a:pathLst>
              <a:path w="833377" h="1122745">
                <a:moveTo>
                  <a:pt x="833377" y="0"/>
                </a:moveTo>
                <a:cubicBezTo>
                  <a:pt x="818908" y="148542"/>
                  <a:pt x="804440" y="297084"/>
                  <a:pt x="752354" y="451413"/>
                </a:cubicBezTo>
                <a:cubicBezTo>
                  <a:pt x="700268" y="605742"/>
                  <a:pt x="646252" y="814086"/>
                  <a:pt x="520860" y="925975"/>
                </a:cubicBezTo>
                <a:cubicBezTo>
                  <a:pt x="395468" y="1037864"/>
                  <a:pt x="197734" y="1080304"/>
                  <a:pt x="0" y="1122745"/>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3" name="TextBox 22">
            <a:extLst>
              <a:ext uri="{FF2B5EF4-FFF2-40B4-BE49-F238E27FC236}">
                <a16:creationId xmlns:a16="http://schemas.microsoft.com/office/drawing/2014/main" id="{E0468CEB-051A-2FD0-7925-43ACCC5D47C5}"/>
              </a:ext>
            </a:extLst>
          </p:cNvPr>
          <p:cNvSpPr txBox="1"/>
          <p:nvPr/>
        </p:nvSpPr>
        <p:spPr>
          <a:xfrm>
            <a:off x="2943210" y="733080"/>
            <a:ext cx="6193689" cy="900247"/>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lIns="68516" tIns="34258" rIns="68516" bIns="34258" rtlCol="0">
            <a:spAutoFit/>
          </a:bodyPr>
          <a:lstStyle/>
          <a:p>
            <a:pPr marL="342580" lvl="1" defTabSz="685160">
              <a:defRPr/>
            </a:pP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Theo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em</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vì</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sao</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nói</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Đại</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hội</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Thể</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thao</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Ô-</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lim</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pích</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là</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tục</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lệ</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tốt</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r>
              <a:rPr lang="en-US" sz="2700" b="1" kern="0" dirty="0" err="1">
                <a:solidFill>
                  <a:srgbClr val="0000FF"/>
                </a:solidFill>
                <a:latin typeface="AvantGarde" panose="00000400000000000000" pitchFamily="2" charset="0"/>
                <a:ea typeface="AvantGarde" panose="00000400000000000000" pitchFamily="2" charset="0"/>
                <a:cs typeface="AvantGarde" panose="00000400000000000000" pitchFamily="2" charset="0"/>
              </a:rPr>
              <a:t>đẹp</a:t>
            </a:r>
            <a:r>
              <a:rPr lang="en-US" sz="2700" b="1" kern="0" dirty="0">
                <a:solidFill>
                  <a:srgbClr val="0000FF"/>
                </a:solidFill>
                <a:latin typeface="AvantGarde" panose="00000400000000000000" pitchFamily="2" charset="0"/>
                <a:ea typeface="AvantGarde" panose="00000400000000000000" pitchFamily="2" charset="0"/>
                <a:cs typeface="AvantGarde" panose="00000400000000000000" pitchFamily="2" charset="0"/>
              </a:rPr>
              <a:t> ?</a:t>
            </a:r>
          </a:p>
        </p:txBody>
      </p:sp>
    </p:spTree>
    <p:extLst>
      <p:ext uri="{BB962C8B-B14F-4D97-AF65-F5344CB8AC3E}">
        <p14:creationId xmlns:p14="http://schemas.microsoft.com/office/powerpoint/2010/main" val="30627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900736"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1364433" y="2384176"/>
            <a:ext cx="9312153" cy="272873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951746" y="2384176"/>
            <a:ext cx="8137525" cy="3170099"/>
          </a:xfrm>
          <a:prstGeom prst="rect">
            <a:avLst/>
          </a:prstGeom>
        </p:spPr>
        <p:txBody>
          <a:bodyPr>
            <a:spAutoFit/>
          </a:bodyPr>
          <a:lstStyle/>
          <a:p>
            <a:pPr algn="just"/>
            <a:r>
              <a:rPr lang="en-US" sz="4000" b="1" i="1" dirty="0" err="1">
                <a:solidFill>
                  <a:srgbClr val="0000CC"/>
                </a:solidFill>
                <a:effectLst/>
                <a:latin typeface="Times New Roman" panose="02020603050405020304" pitchFamily="18" charset="0"/>
                <a:ea typeface="Times New Roman" panose="02020603050405020304" pitchFamily="18" charset="0"/>
              </a:rPr>
              <a:t>Bài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văn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cho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biết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thể</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thao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có</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khả</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năng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nối</a:t>
            </a:r>
            <a:r>
              <a:rPr lang="en-US" sz="4000" b="1" i="1" dirty="0">
                <a:solidFill>
                  <a:srgbClr val="0000CC"/>
                </a:solidFill>
                <a:effectLst/>
                <a:latin typeface="Times New Roman" panose="02020603050405020304" pitchFamily="18" charset="0"/>
                <a:ea typeface="Times New Roman" panose="02020603050405020304" pitchFamily="18" charset="0"/>
              </a:rPr>
              <a:t> con </a:t>
            </a:r>
            <a:r>
              <a:rPr lang="en-US" sz="4000" b="1" i="1" dirty="0" err="1">
                <a:solidFill>
                  <a:srgbClr val="0000CC"/>
                </a:solidFill>
                <a:effectLst/>
                <a:latin typeface="Times New Roman" panose="02020603050405020304" pitchFamily="18" charset="0"/>
                <a:ea typeface="Times New Roman" panose="02020603050405020304" pitchFamily="18" charset="0"/>
              </a:rPr>
              <a:t>người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nhau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đem</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lại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không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khí</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hoà</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bình</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hữu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nghị</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a:t>
            </a:r>
            <a:endParaRPr lang="en-US" sz="4000" b="1" dirty="0">
              <a:solidFill>
                <a:srgbClr val="0000CC"/>
              </a:solidFill>
              <a:effectLst/>
              <a:latin typeface="Times New Roman" panose="02020603050405020304" pitchFamily="18" charset="0"/>
              <a:ea typeface="Times New Roman" panose="02020603050405020304" pitchFamily="18" charset="0"/>
            </a:endParaRPr>
          </a:p>
          <a:p>
            <a:pPr algn="just"/>
            <a:r>
              <a:rPr lang="nl-NL" sz="4000" dirty="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9F7F7"/>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3"/>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2140441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6370975"/>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NGỌN LỬA Ô</a:t>
            </a:r>
            <a:r>
              <a:rPr lang="en-US"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-LIM-PICH</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r>
              <a:rPr lang="en-US" sz="2400" dirty="0" smtClean="0">
                <a:latin typeface="Arial" pitchFamily="34" charset="0"/>
                <a:cs typeface="Arial" pitchFamily="34" charset="0"/>
              </a:rPr>
              <a:t>	</a:t>
            </a:r>
            <a:r>
              <a:rPr lang="vi-VN" sz="2400" dirty="0" smtClean="0">
                <a:latin typeface="Arial" pitchFamily="34" charset="0"/>
                <a:cs typeface="Arial" pitchFamily="34" charset="0"/>
              </a:rPr>
              <a:t>Tục </a:t>
            </a:r>
            <a:r>
              <a:rPr lang="vi-VN" sz="2400" dirty="0">
                <a:latin typeface="Arial" pitchFamily="34" charset="0"/>
                <a:cs typeface="Arial" pitchFamily="34" charset="0"/>
              </a:rPr>
              <a:t>lệ tổ chức Đại hội Thể thao Ô-lim-pích đã có từ gần </a:t>
            </a:r>
            <a:r>
              <a:rPr lang="vi-VN" sz="2400" dirty="0" smtClean="0">
                <a:latin typeface="Arial" pitchFamily="34" charset="0"/>
                <a:cs typeface="Arial" pitchFamily="34" charset="0"/>
              </a:rPr>
              <a:t>3</a:t>
            </a:r>
            <a:r>
              <a:rPr lang="en-US" sz="2400" dirty="0" smtClean="0">
                <a:latin typeface="Arial" pitchFamily="34" charset="0"/>
                <a:cs typeface="Arial" pitchFamily="34" charset="0"/>
              </a:rPr>
              <a:t> </a:t>
            </a:r>
            <a:r>
              <a:rPr lang="vi-VN" sz="2400" dirty="0" smtClean="0">
                <a:latin typeface="Arial" pitchFamily="34" charset="0"/>
                <a:cs typeface="Arial" pitchFamily="34" charset="0"/>
              </a:rPr>
              <a:t>000 </a:t>
            </a:r>
            <a:r>
              <a:rPr lang="vi-VN" sz="2400" dirty="0">
                <a:latin typeface="Arial" pitchFamily="34" charset="0"/>
                <a:cs typeface="Arial" pitchFamily="34" charset="0"/>
              </a:rPr>
              <a:t>năm trước ở nước </a:t>
            </a:r>
            <a:r>
              <a:rPr lang="en-US" sz="2400" dirty="0" err="1" smtClean="0">
                <a:latin typeface="Arial" pitchFamily="34" charset="0"/>
                <a:cs typeface="Arial" pitchFamily="34" charset="0"/>
              </a:rPr>
              <a:t>Hy</a:t>
            </a:r>
            <a:r>
              <a:rPr lang="vi-VN" sz="2400" dirty="0" smtClean="0">
                <a:latin typeface="Arial" pitchFamily="34" charset="0"/>
                <a:cs typeface="Arial" pitchFamily="34" charset="0"/>
              </a:rPr>
              <a:t> </a:t>
            </a:r>
            <a:r>
              <a:rPr lang="vi-VN" sz="2400" dirty="0">
                <a:latin typeface="Arial" pitchFamily="34" charset="0"/>
                <a:cs typeface="Arial" pitchFamily="34" charset="0"/>
              </a:rPr>
              <a:t>Lạp cổ.</a:t>
            </a:r>
          </a:p>
          <a:p>
            <a:r>
              <a:rPr lang="en-US" sz="2400" dirty="0" smtClean="0">
                <a:latin typeface="Arial" pitchFamily="34" charset="0"/>
                <a:cs typeface="Arial" pitchFamily="34" charset="0"/>
              </a:rPr>
              <a:t>	</a:t>
            </a:r>
            <a:r>
              <a:rPr lang="vi-VN" sz="2400" dirty="0" smtClean="0">
                <a:latin typeface="Arial" pitchFamily="34" charset="0"/>
                <a:cs typeface="Arial" pitchFamily="34" charset="0"/>
              </a:rPr>
              <a:t>Đại </a:t>
            </a:r>
            <a:r>
              <a:rPr lang="vi-VN" sz="2400" dirty="0">
                <a:latin typeface="Arial" pitchFamily="34" charset="0"/>
                <a:cs typeface="Arial" pitchFamily="34" charset="0"/>
              </a:rPr>
              <a:t>hội được tổ chức bốn năm một lần, vào tháng </a:t>
            </a:r>
            <a:r>
              <a:rPr lang="en-US" sz="2400" dirty="0" err="1">
                <a:latin typeface="Arial" pitchFamily="34" charset="0"/>
                <a:cs typeface="Arial" pitchFamily="34" charset="0"/>
              </a:rPr>
              <a:t>B</a:t>
            </a:r>
            <a:r>
              <a:rPr lang="en-US" sz="2400" dirty="0" err="1" smtClean="0">
                <a:latin typeface="Arial" pitchFamily="34" charset="0"/>
                <a:cs typeface="Arial" pitchFamily="34" charset="0"/>
              </a:rPr>
              <a:t>ảy</a:t>
            </a:r>
            <a:r>
              <a:rPr lang="vi-VN" sz="2400" dirty="0" smtClean="0">
                <a:latin typeface="Arial" pitchFamily="34" charset="0"/>
                <a:cs typeface="Arial" pitchFamily="34" charset="0"/>
              </a:rPr>
              <a:t>, </a:t>
            </a:r>
            <a:r>
              <a:rPr lang="vi-VN" sz="2400" dirty="0">
                <a:latin typeface="Arial" pitchFamily="34" charset="0"/>
                <a:cs typeface="Arial" pitchFamily="34" charset="0"/>
              </a:rPr>
              <a:t>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smtClean="0">
                <a:latin typeface="Arial" pitchFamily="34" charset="0"/>
                <a:cs typeface="Arial" pitchFamily="34" charset="0"/>
              </a:rPr>
              <a:t>	</a:t>
            </a:r>
            <a:r>
              <a:rPr lang="vi-VN" sz="2400" dirty="0" smtClean="0">
                <a:latin typeface="Arial" pitchFamily="34" charset="0"/>
                <a:cs typeface="Arial" pitchFamily="34" charset="0"/>
              </a:rPr>
              <a:t>Từ </a:t>
            </a:r>
            <a:r>
              <a:rPr lang="vi-VN" sz="2400" dirty="0">
                <a:latin typeface="Arial" pitchFamily="34" charset="0"/>
                <a:cs typeface="Arial" pitchFamily="34" charset="0"/>
              </a:rPr>
              <a:t>năm 1894, tục lệ tốt đẹp này được khôi phục và tổ chức trên phạm vi toàn thế giới. </a:t>
            </a:r>
            <a:r>
              <a:rPr lang="en-US" sz="2400" dirty="0" err="1" smtClean="0">
                <a:latin typeface="Arial" pitchFamily="34" charset="0"/>
                <a:cs typeface="Arial" pitchFamily="34" charset="0"/>
              </a:rPr>
              <a:t>Trong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các</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đại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hội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về</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sau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có</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thêm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sự</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tham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gia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của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các</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vận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động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viên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nữ</a:t>
            </a:r>
            <a:r>
              <a:rPr lang="en-US" sz="2400" dirty="0" smtClean="0">
                <a:latin typeface="Arial" pitchFamily="34" charset="0"/>
                <a:cs typeface="Arial" pitchFamily="34" charset="0"/>
              </a:rPr>
              <a:t>. </a:t>
            </a:r>
            <a:r>
              <a:rPr lang="vi-VN" sz="2400" dirty="0" smtClean="0">
                <a:latin typeface="Arial" pitchFamily="34" charset="0"/>
                <a:cs typeface="Arial" pitchFamily="34" charset="0"/>
              </a:rPr>
              <a:t>Ngọn </a:t>
            </a:r>
            <a:r>
              <a:rPr lang="vi-VN" sz="2400" dirty="0">
                <a:latin typeface="Arial" pitchFamily="34" charset="0"/>
                <a:cs typeface="Arial" pitchFamily="34" charset="0"/>
              </a:rPr>
              <a:t>lửa mang từ thành phố Ô-lim-pi-a tới được thắp sáng trong giờ khai mạc, báo hiệu bắt đầu những cuộc đua tài theo tinh thần hoà bình và hữu nghị</a:t>
            </a:r>
            <a:r>
              <a:rPr lang="vi-VN" sz="2400" dirty="0" smtClean="0">
                <a:latin typeface="Arial" pitchFamily="34" charset="0"/>
                <a:cs typeface="Arial" pitchFamily="34" charset="0"/>
              </a:rPr>
              <a:t>.</a:t>
            </a:r>
            <a:endParaRPr lang="en-US" sz="2400" dirty="0" smtClean="0">
              <a:latin typeface="Arial" pitchFamily="34" charset="0"/>
              <a:cs typeface="Arial" pitchFamily="34" charset="0"/>
            </a:endParaRPr>
          </a:p>
          <a:p>
            <a:pPr lvl="0"/>
            <a:r>
              <a:rPr lang="en-US" sz="2400" dirty="0" smtClean="0">
                <a:solidFill>
                  <a:prstClr val="black"/>
                </a:solidFill>
                <a:latin typeface="Arial" pitchFamily="34" charset="0"/>
                <a:ea typeface="Arial-Rounded" panose="020B0500000000000000" pitchFamily="34" charset="0"/>
                <a:cs typeface="Arial" pitchFamily="34" charset="0"/>
              </a:rPr>
              <a:t>                                                                           </a:t>
            </a:r>
            <a:r>
              <a:rPr lang="vi-VN" sz="2400" dirty="0" smtClean="0">
                <a:solidFill>
                  <a:prstClr val="black"/>
                </a:solidFill>
                <a:latin typeface="Arial" pitchFamily="34" charset="0"/>
                <a:ea typeface="Arial-Rounded" panose="020B0500000000000000" pitchFamily="34" charset="0"/>
                <a:cs typeface="Arial" pitchFamily="34" charset="0"/>
              </a:rPr>
              <a:t>(</a:t>
            </a:r>
            <a:r>
              <a:rPr lang="vi-VN" sz="2400" dirty="0">
                <a:solidFill>
                  <a:prstClr val="black"/>
                </a:solidFill>
                <a:latin typeface="Arial" pitchFamily="34" charset="0"/>
                <a:ea typeface="Arial-Rounded" panose="020B0500000000000000" pitchFamily="34" charset="0"/>
                <a:cs typeface="Arial" pitchFamily="34" charset="0"/>
              </a:rPr>
              <a:t>Theo </a:t>
            </a:r>
            <a:r>
              <a:rPr lang="vi-VN" sz="2400" i="1" dirty="0">
                <a:solidFill>
                  <a:prstClr val="black"/>
                </a:solidFill>
                <a:latin typeface="Arial" pitchFamily="34" charset="0"/>
                <a:ea typeface="Arial-Rounded" panose="020B0500000000000000" pitchFamily="34" charset="0"/>
                <a:cs typeface="Arial" pitchFamily="34" charset="0"/>
              </a:rPr>
              <a:t>Kể chuyện </a:t>
            </a:r>
            <a:r>
              <a:rPr lang="en-US" sz="2400" i="1" dirty="0" err="1" smtClean="0">
                <a:solidFill>
                  <a:prstClr val="black"/>
                </a:solidFill>
                <a:latin typeface="Arial" pitchFamily="34" charset="0"/>
                <a:ea typeface="Arial-Rounded" panose="020B0500000000000000" pitchFamily="34" charset="0"/>
                <a:cs typeface="Arial" pitchFamily="34" charset="0"/>
              </a:rPr>
              <a:t>lịch</a:t>
            </a:r>
            <a:r>
              <a:rPr lang="en-US" sz="2400" i="1" dirty="0" smtClean="0">
                <a:solidFill>
                  <a:prstClr val="black"/>
                </a:solidFill>
                <a:latin typeface="Arial" pitchFamily="34" charset="0"/>
                <a:ea typeface="Arial-Rounded" panose="020B0500000000000000" pitchFamily="34" charset="0"/>
                <a:cs typeface="Arial" pitchFamily="34" charset="0"/>
              </a:rPr>
              <a:t> </a:t>
            </a:r>
            <a:r>
              <a:rPr lang="en-US" sz="2400" i="1" dirty="0" err="1" smtClean="0">
                <a:solidFill>
                  <a:prstClr val="black"/>
                </a:solidFill>
                <a:latin typeface="Arial" pitchFamily="34" charset="0"/>
                <a:ea typeface="Arial-Rounded" panose="020B0500000000000000" pitchFamily="34" charset="0"/>
                <a:cs typeface="Arial" pitchFamily="34" charset="0"/>
              </a:rPr>
              <a:t>sử</a:t>
            </a:r>
            <a:r>
              <a:rPr lang="vi-VN" sz="2400" i="1" dirty="0" smtClean="0">
                <a:solidFill>
                  <a:prstClr val="black"/>
                </a:solidFill>
                <a:latin typeface="Arial" pitchFamily="34" charset="0"/>
                <a:ea typeface="Arial-Rounded" panose="020B0500000000000000" pitchFamily="34" charset="0"/>
                <a:cs typeface="Arial" pitchFamily="34" charset="0"/>
              </a:rPr>
              <a:t> </a:t>
            </a:r>
            <a:r>
              <a:rPr lang="vi-VN" sz="2400" i="1" dirty="0">
                <a:solidFill>
                  <a:prstClr val="black"/>
                </a:solidFill>
                <a:latin typeface="Arial" pitchFamily="34" charset="0"/>
                <a:ea typeface="Arial-Rounded" panose="020B0500000000000000" pitchFamily="34" charset="0"/>
                <a:cs typeface="Arial" pitchFamily="34" charset="0"/>
              </a:rPr>
              <a:t>thế giới</a:t>
            </a:r>
            <a:r>
              <a:rPr lang="vi-VN" sz="2400" dirty="0">
                <a:solidFill>
                  <a:prstClr val="black"/>
                </a:solidFill>
                <a:latin typeface="Arial" pitchFamily="34" charset="0"/>
                <a:ea typeface="Arial-Rounded" panose="020B0500000000000000" pitchFamily="34" charset="0"/>
                <a:cs typeface="Arial" pitchFamily="34"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348461"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err="1" smtClean="0">
                <a:solidFill>
                  <a:prstClr val="white"/>
                </a:solidFill>
                <a:latin typeface="Calibri" panose="020F0502020204030204" pitchFamily="34" charset="0"/>
                <a:cs typeface="Calibri" panose="020F0502020204030204" pitchFamily="34" charset="0"/>
              </a:rPr>
              <a:t>Luyện</a:t>
            </a:r>
            <a:r>
              <a:rPr lang="en-US" sz="4400" b="1" noProof="0" dirty="0" smtClean="0">
                <a:solidFill>
                  <a:prstClr val="white"/>
                </a:solidFill>
                <a:latin typeface="Calibri" panose="020F0502020204030204" pitchFamily="34" charset="0"/>
                <a:cs typeface="Calibri" panose="020F0502020204030204" pitchFamily="34" charset="0"/>
              </a:rPr>
              <a:t> </a:t>
            </a:r>
            <a:r>
              <a:rPr lang="en-US" sz="4400" b="1" noProof="0" dirty="0" err="1" smtClean="0">
                <a:solidFill>
                  <a:prstClr val="white"/>
                </a:solidFill>
                <a:latin typeface="Calibri" panose="020F0502020204030204" pitchFamily="34" charset="0"/>
                <a:cs typeface="Calibri" panose="020F0502020204030204" pitchFamily="34" charset="0"/>
              </a:rPr>
              <a:t>đọc</a:t>
            </a:r>
            <a:r>
              <a:rPr lang="en-US" sz="4400" b="1" noProof="0" dirty="0" smtClean="0">
                <a:solidFill>
                  <a:prstClr val="white"/>
                </a:solidFill>
                <a:latin typeface="Calibri" panose="020F0502020204030204" pitchFamily="34" charset="0"/>
                <a:cs typeface="Calibri" panose="020F0502020204030204" pitchFamily="34" charset="0"/>
              </a:rPr>
              <a:t> </a:t>
            </a:r>
            <a:r>
              <a:rPr lang="en-US" sz="4400" b="1" noProof="0" dirty="0" err="1" smtClean="0">
                <a:solidFill>
                  <a:prstClr val="white"/>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76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ADA85-B0D5-7DB9-53D3-6DBBE3F173E0}"/>
              </a:ext>
            </a:extLst>
          </p:cNvPr>
          <p:cNvPicPr>
            <a:picLocks noChangeAspect="1"/>
          </p:cNvPicPr>
          <p:nvPr/>
        </p:nvPicPr>
        <p:blipFill>
          <a:blip r:embed="rId2"/>
          <a:stretch>
            <a:fillRect/>
          </a:stretch>
        </p:blipFill>
        <p:spPr>
          <a:xfrm>
            <a:off x="978793" y="1223493"/>
            <a:ext cx="10212947" cy="5405906"/>
          </a:xfrm>
          <a:prstGeom prst="rect">
            <a:avLst/>
          </a:prstGeom>
        </p:spPr>
      </p:pic>
      <p:sp>
        <p:nvSpPr>
          <p:cNvPr id="3" name="TextBox 2"/>
          <p:cNvSpPr txBox="1"/>
          <p:nvPr/>
        </p:nvSpPr>
        <p:spPr>
          <a:xfrm>
            <a:off x="581192" y="231715"/>
            <a:ext cx="9799180" cy="830997"/>
          </a:xfrm>
          <a:prstGeom prst="rect">
            <a:avLst/>
          </a:prstGeom>
          <a:noFill/>
        </p:spPr>
        <p:txBody>
          <a:bodyPr wrap="square" rtlCol="0">
            <a:spAutoFit/>
          </a:bodyPr>
          <a:lstStyle/>
          <a:p>
            <a:pPr marL="342900" indent="-342900">
              <a:buAutoNum type="arabicPeriod"/>
            </a:pPr>
            <a:r>
              <a:rPr lang="en-US" sz="2400" b="1" dirty="0" err="1" smtClean="0">
                <a:solidFill>
                  <a:srgbClr val="0000FF"/>
                </a:solidFill>
                <a:latin typeface="Times New Roman" pitchFamily="18" charset="0"/>
                <a:cs typeface="Times New Roman" pitchFamily="18" charset="0"/>
              </a:rPr>
              <a:t>Em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biết</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cờ</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những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nước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nào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trong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bức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tranh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dưới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đây</a:t>
            </a:r>
            <a:r>
              <a:rPr lang="en-US" sz="2400" b="1" dirty="0" smtClean="0">
                <a:solidFill>
                  <a:srgbClr val="0000FF"/>
                </a:solidFill>
                <a:latin typeface="Times New Roman" pitchFamily="18" charset="0"/>
                <a:cs typeface="Times New Roman" pitchFamily="18" charset="0"/>
              </a:rPr>
              <a:t>?</a:t>
            </a:r>
          </a:p>
          <a:p>
            <a:pPr marL="342900" indent="-342900">
              <a:buAutoNum type="arabicPeriod"/>
            </a:pPr>
            <a:r>
              <a:rPr lang="en-US" sz="2400" b="1" dirty="0" err="1" smtClean="0">
                <a:solidFill>
                  <a:srgbClr val="0000FF"/>
                </a:solidFill>
                <a:latin typeface="Times New Roman" pitchFamily="18" charset="0"/>
                <a:cs typeface="Times New Roman" pitchFamily="18" charset="0"/>
              </a:rPr>
              <a:t>Vì</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sao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trong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hình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đấu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thể</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thao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này</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có</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cờ</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nhiều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nước</a:t>
            </a:r>
            <a:r>
              <a:rPr lang="en-US" sz="2400" b="1" dirty="0" smtClean="0">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98047790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
        <p:nvSpPr>
          <p:cNvPr id="2" name="TextBox 1"/>
          <p:cNvSpPr txBox="1"/>
          <p:nvPr/>
        </p:nvSpPr>
        <p:spPr>
          <a:xfrm>
            <a:off x="3190133" y="2017296"/>
            <a:ext cx="5280903" cy="1015663"/>
          </a:xfrm>
          <a:prstGeom prst="rect">
            <a:avLst/>
          </a:prstGeom>
          <a:noFill/>
        </p:spPr>
        <p:txBody>
          <a:bodyPr wrap="square" rtlCol="0">
            <a:spAutoFit/>
          </a:bodyPr>
          <a:lstStyle/>
          <a:p>
            <a:r>
              <a:rPr lang="en-US" sz="6000" b="1" dirty="0" smtClean="0">
                <a:solidFill>
                  <a:srgbClr val="FF0000"/>
                </a:solidFill>
                <a:latin typeface=".Vn3DH" pitchFamily="34" charset="0"/>
              </a:rPr>
              <a:t>VẬN DỤNG</a:t>
            </a:r>
            <a:endParaRPr lang="en-US" sz="6000" b="1" dirty="0">
              <a:solidFill>
                <a:srgbClr val="FF0000"/>
              </a:solidFill>
              <a:latin typeface=".Vn3DH" pitchFamily="34" charset="0"/>
            </a:endParaRPr>
          </a:p>
        </p:txBody>
      </p:sp>
      <p:grpSp>
        <p:nvGrpSpPr>
          <p:cNvPr id="18" name="Group 17">
            <a:extLst>
              <a:ext uri="{FF2B5EF4-FFF2-40B4-BE49-F238E27FC236}">
                <a16:creationId xmlns:a16="http://schemas.microsoft.com/office/drawing/2014/main" id="{72C62CEF-FD01-4F55-9A09-69B6C45FA86C}"/>
              </a:ext>
            </a:extLst>
          </p:cNvPr>
          <p:cNvGrpSpPr/>
          <p:nvPr/>
        </p:nvGrpSpPr>
        <p:grpSpPr>
          <a:xfrm>
            <a:off x="663253" y="4582441"/>
            <a:ext cx="8970144" cy="2230790"/>
            <a:chOff x="256031" y="1133735"/>
            <a:chExt cx="9242811" cy="5377134"/>
          </a:xfrm>
        </p:grpSpPr>
        <p:sp>
          <p:nvSpPr>
            <p:cNvPr id="19"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01983FDB-884A-4647-85C9-54B74873D10F}"/>
              </a:ext>
            </a:extLst>
          </p:cNvPr>
          <p:cNvSpPr txBox="1"/>
          <p:nvPr/>
        </p:nvSpPr>
        <p:spPr>
          <a:xfrm>
            <a:off x="766015" y="4722015"/>
            <a:ext cx="8382377" cy="1569660"/>
          </a:xfrm>
          <a:prstGeom prst="rect">
            <a:avLst/>
          </a:prstGeom>
          <a:noFill/>
        </p:spPr>
        <p:txBody>
          <a:bodyPr wrap="square" rtlCol="0">
            <a:spAutoFit/>
          </a:bodyPr>
          <a:lstStyle/>
          <a:p>
            <a:pPr algn="ct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Đại</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hội</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thao</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Việt</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Nam</a:t>
            </a:r>
            <a:endPar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551215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75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75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ADA85-B0D5-7DB9-53D3-6DBBE3F173E0}"/>
              </a:ext>
            </a:extLst>
          </p:cNvPr>
          <p:cNvPicPr>
            <a:picLocks noChangeAspect="1"/>
          </p:cNvPicPr>
          <p:nvPr/>
        </p:nvPicPr>
        <p:blipFill>
          <a:blip r:embed="rId2"/>
          <a:stretch>
            <a:fillRect/>
          </a:stretch>
        </p:blipFill>
        <p:spPr>
          <a:xfrm>
            <a:off x="978793" y="1223493"/>
            <a:ext cx="10212947" cy="5405906"/>
          </a:xfrm>
          <a:prstGeom prst="rect">
            <a:avLst/>
          </a:prstGeom>
        </p:spPr>
      </p:pic>
      <p:sp>
        <p:nvSpPr>
          <p:cNvPr id="2" name="TextBox 1"/>
          <p:cNvSpPr txBox="1"/>
          <p:nvPr/>
        </p:nvSpPr>
        <p:spPr>
          <a:xfrm>
            <a:off x="689018" y="68137"/>
            <a:ext cx="10792496" cy="1200329"/>
          </a:xfrm>
          <a:prstGeom prst="rect">
            <a:avLst/>
          </a:prstGeom>
          <a:noFill/>
        </p:spPr>
        <p:txBody>
          <a:bodyPr wrap="square" rtlCol="0">
            <a:spAutoFit/>
          </a:bodyPr>
          <a:lstStyle/>
          <a:p>
            <a:r>
              <a:rPr lang="en-US" b="1" dirty="0" smtClean="0">
                <a:solidFill>
                  <a:srgbClr val="0000FF"/>
                </a:solidFill>
              </a:rPr>
              <a:t>1. </a:t>
            </a:r>
            <a:r>
              <a:rPr lang="en-US" sz="2400" b="1" dirty="0" smtClean="0">
                <a:solidFill>
                  <a:srgbClr val="0000FF"/>
                </a:solidFill>
                <a:latin typeface="Times New Roman" pitchFamily="18" charset="0"/>
                <a:cs typeface="Times New Roman" pitchFamily="18" charset="0"/>
              </a:rPr>
              <a:t>C</a:t>
            </a:r>
            <a:r>
              <a:rPr lang="vi-VN" sz="2400" b="1" dirty="0" smtClean="0">
                <a:solidFill>
                  <a:srgbClr val="0000FF"/>
                </a:solidFill>
                <a:latin typeface="Times New Roman" pitchFamily="18" charset="0"/>
                <a:cs typeface="Times New Roman" pitchFamily="18" charset="0"/>
              </a:rPr>
              <a:t>ờ </a:t>
            </a:r>
            <a:r>
              <a:rPr lang="vi-VN" sz="2400" b="1" dirty="0">
                <a:solidFill>
                  <a:srgbClr val="0000FF"/>
                </a:solidFill>
                <a:latin typeface="Times New Roman" pitchFamily="18" charset="0"/>
                <a:cs typeface="Times New Roman" pitchFamily="18" charset="0"/>
              </a:rPr>
              <a:t>của các nước: Việt Nam, Lào, Campuchia, Malaysia, Indonesia, </a:t>
            </a:r>
            <a:r>
              <a:rPr lang="vi-VN" sz="2400" b="1" dirty="0" smtClean="0">
                <a:solidFill>
                  <a:srgbClr val="0000FF"/>
                </a:solidFill>
                <a:latin typeface="Times New Roman" pitchFamily="18" charset="0"/>
                <a:cs typeface="Times New Roman" pitchFamily="18" charset="0"/>
              </a:rPr>
              <a:t>Myanmar</a:t>
            </a:r>
            <a:endParaRPr lang="en-US" sz="2400" b="1" dirty="0" smtClean="0">
              <a:solidFill>
                <a:srgbClr val="0000FF"/>
              </a:solidFill>
              <a:latin typeface="Times New Roman" pitchFamily="18" charset="0"/>
              <a:cs typeface="Times New Roman" pitchFamily="18" charset="0"/>
            </a:endParaRPr>
          </a:p>
          <a:p>
            <a:r>
              <a:rPr lang="en-US" sz="2400" b="1" dirty="0" smtClean="0">
                <a:solidFill>
                  <a:srgbClr val="0000FF"/>
                </a:solidFill>
                <a:latin typeface="Times New Roman" pitchFamily="18" charset="0"/>
                <a:cs typeface="Times New Roman" pitchFamily="18" charset="0"/>
              </a:rPr>
              <a:t>2. </a:t>
            </a:r>
            <a:r>
              <a:rPr lang="en-US" sz="2400" b="1" dirty="0" err="1" smtClean="0">
                <a:solidFill>
                  <a:srgbClr val="0000FF"/>
                </a:solidFill>
                <a:latin typeface="Times New Roman" pitchFamily="18" charset="0"/>
                <a:cs typeface="Times New Roman" pitchFamily="18" charset="0"/>
              </a:rPr>
              <a:t>Đâ</a:t>
            </a:r>
            <a:r>
              <a:rPr lang="vi-VN" sz="2400" b="1" dirty="0" smtClean="0">
                <a:solidFill>
                  <a:srgbClr val="0000FF"/>
                </a:solidFill>
                <a:latin typeface="Times New Roman" pitchFamily="18" charset="0"/>
                <a:cs typeface="Times New Roman" pitchFamily="18" charset="0"/>
              </a:rPr>
              <a:t>y </a:t>
            </a:r>
            <a:r>
              <a:rPr lang="vi-VN" sz="2400" b="1" dirty="0">
                <a:solidFill>
                  <a:srgbClr val="0000FF"/>
                </a:solidFill>
                <a:latin typeface="Times New Roman" pitchFamily="18" charset="0"/>
                <a:cs typeface="Times New Roman" pitchFamily="18" charset="0"/>
              </a:rPr>
              <a:t>là một cuộc thi quốc tế có sự góp mặt của các nước trên thế giới nên xuất hiện cờ của nhiều nước.</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2361686"/>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Arial" pitchFamily="34" charset="0"/>
                <a:cs typeface="Arial" pitchFamily="34" charset="0"/>
              </a:rPr>
              <a:t>Yêu</a:t>
            </a:r>
            <a:r>
              <a:rPr kumimoji="0" lang="en-US" sz="4400" b="1"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4400" b="1" i="0" u="none" strike="noStrike" kern="0" cap="none" spc="0" normalizeH="0" baseline="0" noProof="0" dirty="0" err="1">
                <a:ln>
                  <a:noFill/>
                </a:ln>
                <a:solidFill>
                  <a:srgbClr val="002060"/>
                </a:solidFill>
                <a:effectLst/>
                <a:uLnTx/>
                <a:uFillTx/>
                <a:latin typeface="Arial" pitchFamily="34" charset="0"/>
                <a:cs typeface="Arial" pitchFamily="34" charset="0"/>
              </a:rPr>
              <a:t>cầu</a:t>
            </a:r>
            <a:r>
              <a:rPr kumimoji="0" lang="en-US" sz="4400" b="1"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4400" b="1" i="0" u="none" strike="noStrike" kern="0" cap="none" spc="0" normalizeH="0" baseline="0" noProof="0" dirty="0" err="1">
                <a:ln>
                  <a:noFill/>
                </a:ln>
                <a:solidFill>
                  <a:srgbClr val="002060"/>
                </a:solidFill>
                <a:effectLst/>
                <a:uLnTx/>
                <a:uFillTx/>
                <a:latin typeface="Arial" pitchFamily="34" charset="0"/>
                <a:cs typeface="Arial" pitchFamily="34" charset="0"/>
              </a:rPr>
              <a:t>cần</a:t>
            </a:r>
            <a:r>
              <a:rPr kumimoji="0" lang="en-US" sz="4400" b="1" i="0" u="none" strike="noStrike" kern="0" cap="none" spc="0" normalizeH="0" baseline="0" noProof="0" dirty="0">
                <a:ln>
                  <a:noFill/>
                </a:ln>
                <a:solidFill>
                  <a:srgbClr val="002060"/>
                </a:solidFill>
                <a:effectLst/>
                <a:uLnTx/>
                <a:uFillTx/>
                <a:latin typeface="Arial" pitchFamily="34" charset="0"/>
                <a:cs typeface="Arial" pitchFamily="34" charset="0"/>
              </a:rPr>
              <a:t> </a:t>
            </a:r>
            <a:r>
              <a:rPr kumimoji="0" lang="en-US" sz="4400" b="1" i="0" u="none" strike="noStrike" kern="0" cap="none" spc="0" normalizeH="0" baseline="0" noProof="0" dirty="0" err="1">
                <a:ln>
                  <a:noFill/>
                </a:ln>
                <a:solidFill>
                  <a:srgbClr val="002060"/>
                </a:solidFill>
                <a:effectLst/>
                <a:uLnTx/>
                <a:uFillTx/>
                <a:latin typeface="Arial" pitchFamily="34" charset="0"/>
                <a:cs typeface="Arial" pitchFamily="34" charset="0"/>
              </a:rPr>
              <a:t>đạt</a:t>
            </a:r>
            <a:endParaRPr kumimoji="0" lang="en-US" sz="4400" b="1" i="0" u="none" strike="noStrike" kern="0" cap="none" spc="0" normalizeH="0" baseline="0" noProof="0" dirty="0">
              <a:ln>
                <a:noFill/>
              </a:ln>
              <a:solidFill>
                <a:srgbClr val="002060"/>
              </a:solidFill>
              <a:effectLst/>
              <a:uLnTx/>
              <a:uFillTx/>
              <a:latin typeface="Arial" pitchFamily="34" charset="0"/>
              <a:cs typeface="Arial" pitchFamily="34"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Đọc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đúng</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các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SimSun" panose="02010600030101010101" pitchFamily="2" charset="-122"/>
                  <a:cs typeface="Arial" pitchFamily="34" charset="0"/>
                  <a:sym typeface="+mn-lt"/>
                </a:rPr>
                <a:t>từ</a:t>
              </a:r>
              <a:r>
                <a:rPr kumimoji="0" lang="en-US" altLang="zh-CN"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Arial" pitchFamily="34" charset="0"/>
                  <a:ea typeface="SimSun" panose="02010600030101010101" pitchFamily="2" charset="-122"/>
                  <a:cs typeface="Arial" pitchFamily="34" charset="0"/>
                  <a:sym typeface="+mn-lt"/>
                </a:rPr>
                <a:t>khó</a:t>
              </a:r>
              <a:r>
                <a:rPr lang="en-US" altLang="zh-CN" sz="3000" dirty="0">
                  <a:solidFill>
                    <a:srgbClr val="002060"/>
                  </a:solidFill>
                  <a:latin typeface="Arial" pitchFamily="34" charset="0"/>
                  <a:ea typeface="SimSun" panose="02010600030101010101" pitchFamily="2" charset="-122"/>
                  <a:cs typeface="Arial" pitchFamily="34" charset="0"/>
                  <a:sym typeface="+mn-lt"/>
                </a:rPr>
                <a:t>;</a:t>
              </a:r>
              <a:r>
                <a:rPr kumimoji="0" lang="en-US" altLang="zh-CN" sz="3000" b="0" i="0" u="none" strike="noStrike" kern="1200" cap="none" spc="0" normalizeH="0" baseline="0" noProof="0" dirty="0" smtClean="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Arial" pitchFamily="34" charset="0"/>
                  <a:ea typeface="SimSun" panose="02010600030101010101" pitchFamily="2" charset="-122"/>
                  <a:cs typeface="Arial" pitchFamily="34" charset="0"/>
                  <a:sym typeface="+mn-lt"/>
                </a:rPr>
                <a:t>ngắt</a:t>
              </a:r>
              <a:r>
                <a:rPr kumimoji="0" lang="en-US" altLang="zh-CN" sz="3000" b="0" i="0" u="none" strike="noStrike" kern="1200" cap="none" spc="0" normalizeH="0" baseline="0" noProof="0" dirty="0" smtClean="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Arial" pitchFamily="34" charset="0"/>
                  <a:ea typeface="SimSun" panose="02010600030101010101" pitchFamily="2" charset="-122"/>
                  <a:cs typeface="Arial" pitchFamily="34" charset="0"/>
                  <a:sym typeface="+mn-lt"/>
                </a:rPr>
                <a:t>nghỉ</a:t>
              </a:r>
              <a:r>
                <a:rPr kumimoji="0" lang="en-US" altLang="zh-CN" sz="3000" b="0" i="0" u="none" strike="noStrike" kern="1200" cap="none" spc="0" normalizeH="0" noProof="0" dirty="0" smtClean="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noProof="0" dirty="0" err="1" smtClean="0">
                  <a:ln>
                    <a:noFill/>
                  </a:ln>
                  <a:solidFill>
                    <a:srgbClr val="002060"/>
                  </a:solidFill>
                  <a:effectLst/>
                  <a:uLnTx/>
                  <a:uFillTx/>
                  <a:latin typeface="Arial" pitchFamily="34" charset="0"/>
                  <a:ea typeface="SimSun" panose="02010600030101010101" pitchFamily="2" charset="-122"/>
                  <a:cs typeface="Arial" pitchFamily="34" charset="0"/>
                  <a:sym typeface="+mn-lt"/>
                </a:rPr>
                <a:t>hơi</a:t>
              </a:r>
              <a:r>
                <a:rPr kumimoji="0" lang="en-US" altLang="zh-CN" sz="3000" b="0" i="0" u="none" strike="noStrike" kern="1200" cap="none" spc="0" normalizeH="0" baseline="0" noProof="0" dirty="0" smtClean="0">
                  <a:ln>
                    <a:noFill/>
                  </a:ln>
                  <a:solidFill>
                    <a:srgbClr val="002060"/>
                  </a:solidFill>
                  <a:effectLst/>
                  <a:uLnTx/>
                  <a:uFillTx/>
                  <a:latin typeface="Arial" pitchFamily="34" charset="0"/>
                  <a:ea typeface="SimSun" panose="02010600030101010101" pitchFamily="2" charset="-122"/>
                  <a:cs typeface="Arial" pitchFamily="34"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Arial" pitchFamily="34" charset="0"/>
                  <a:ea typeface="SimSun" panose="02010600030101010101" pitchFamily="2" charset="-122"/>
                  <a:cs typeface="Arial" pitchFamily="34" charset="0"/>
                  <a:sym typeface="+mn-lt"/>
                </a:rPr>
                <a:t>chính</a:t>
              </a:r>
              <a:r>
                <a:rPr lang="en-US" altLang="zh-CN" sz="3000" dirty="0">
                  <a:solidFill>
                    <a:srgbClr val="002060"/>
                  </a:solidFill>
                  <a:latin typeface="Arial" pitchFamily="34" charset="0"/>
                  <a:ea typeface="SimSun" panose="02010600030101010101" pitchFamily="2" charset="-122"/>
                  <a:cs typeface="Arial" pitchFamily="34" charset="0"/>
                  <a:sym typeface="+mn-lt"/>
                </a:rPr>
                <a:t> </a:t>
              </a:r>
              <a:r>
                <a:rPr lang="en-US" altLang="zh-CN" sz="3000" dirty="0" err="1" smtClean="0">
                  <a:solidFill>
                    <a:srgbClr val="002060"/>
                  </a:solidFill>
                  <a:latin typeface="Arial" pitchFamily="34" charset="0"/>
                  <a:ea typeface="SimSun" panose="02010600030101010101" pitchFamily="2" charset="-122"/>
                  <a:cs typeface="Arial" pitchFamily="34" charset="0"/>
                  <a:sym typeface="+mn-lt"/>
                </a:rPr>
                <a:t>xác</a:t>
              </a:r>
              <a:r>
                <a:rPr lang="en-US" altLang="zh-CN" sz="3000" dirty="0" smtClean="0">
                  <a:solidFill>
                    <a:srgbClr val="002060"/>
                  </a:solidFill>
                  <a:latin typeface="Arial" pitchFamily="34" charset="0"/>
                  <a:ea typeface="SimSun" panose="02010600030101010101" pitchFamily="2" charset="-122"/>
                  <a:cs typeface="Arial" pitchFamily="34" charset="0"/>
                  <a:sym typeface="+mn-lt"/>
                </a:rPr>
                <a:t>.</a:t>
              </a:r>
              <a:endParaRPr kumimoji="0" lang="zh-CN" altLang="en-US" sz="3000" b="0" i="0" u="none" strike="noStrike" kern="1200" cap="none" spc="0" normalizeH="0" baseline="0" noProof="0" dirty="0">
                <a:ln>
                  <a:noFill/>
                </a:ln>
                <a:solidFill>
                  <a:srgbClr val="002060"/>
                </a:solidFill>
                <a:effectLst/>
                <a:uLnTx/>
                <a:uFillTx/>
                <a:latin typeface="Arial" pitchFamily="34" charset="0"/>
                <a:ea typeface="SimSun" panose="02010600030101010101" pitchFamily="2" charset="-122"/>
                <a:cs typeface="Arial" pitchFamily="34"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Đọc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trôi</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chảy</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toàn</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bài</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đầu</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biết</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thể</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hiện</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cảm</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xúc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a:t>
            </a:r>
            <a:endParaRPr kumimoji="0" lang="zh-CN" altLang="en-US"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Hiểu</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nghĩa</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của</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các</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từ</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khó</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hiểu</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nội</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bài</a:t>
            </a:r>
            <a:r>
              <a:rPr kumimoji="0" lang="en-US" altLang="zh-CN"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rPr>
              <a:t> </a:t>
            </a:r>
            <a:r>
              <a:rPr kumimoji="0" lang="en-US" altLang="zh-CN" sz="3000" b="0" i="0" u="none" strike="noStrike" kern="1200" cap="none" spc="0" normalizeH="0" baseline="0" noProof="0" dirty="0" err="1">
                <a:ln>
                  <a:noFill/>
                </a:ln>
                <a:solidFill>
                  <a:srgbClr val="002060"/>
                </a:solidFill>
                <a:effectLst/>
                <a:uLnTx/>
                <a:uFillTx/>
                <a:latin typeface="Arial" pitchFamily="34" charset="0"/>
                <a:ea typeface="等线" panose="02010600030101010101" pitchFamily="2" charset="-122"/>
                <a:cs typeface="Arial" pitchFamily="34"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Arial" pitchFamily="34" charset="0"/>
              <a:ea typeface="等线" panose="02010600030101010101" pitchFamily="2" charset="-122"/>
              <a:cs typeface="Arial" pitchFamily="34"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614396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500244"/>
            <a:ext cx="11296650" cy="6370975"/>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NGỌN LỬA Ô</a:t>
            </a:r>
            <a:r>
              <a:rPr lang="en-US"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-LIM-PICH</a:t>
            </a:r>
            <a:endPar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r>
              <a:rPr lang="en-US" sz="2400" dirty="0" smtClean="0">
                <a:latin typeface="Arial" pitchFamily="34" charset="0"/>
                <a:cs typeface="Arial" pitchFamily="34" charset="0"/>
              </a:rPr>
              <a:t>	</a:t>
            </a:r>
            <a:r>
              <a:rPr lang="vi-VN" sz="2400" dirty="0" smtClean="0">
                <a:latin typeface="Arial" pitchFamily="34" charset="0"/>
                <a:cs typeface="Arial" pitchFamily="34" charset="0"/>
              </a:rPr>
              <a:t>Tục </a:t>
            </a:r>
            <a:r>
              <a:rPr lang="vi-VN" sz="2400" dirty="0">
                <a:latin typeface="Arial" pitchFamily="34" charset="0"/>
                <a:cs typeface="Arial" pitchFamily="34" charset="0"/>
              </a:rPr>
              <a:t>lệ tổ chức Đại hội Thể thao Ô-lim-pích đã có từ gần </a:t>
            </a:r>
            <a:r>
              <a:rPr lang="vi-VN" sz="2400" dirty="0" smtClean="0">
                <a:latin typeface="Arial" pitchFamily="34" charset="0"/>
                <a:cs typeface="Arial" pitchFamily="34" charset="0"/>
              </a:rPr>
              <a:t>3</a:t>
            </a:r>
            <a:r>
              <a:rPr lang="en-US" sz="2400" dirty="0" smtClean="0">
                <a:latin typeface="Arial" pitchFamily="34" charset="0"/>
                <a:cs typeface="Arial" pitchFamily="34" charset="0"/>
              </a:rPr>
              <a:t> </a:t>
            </a:r>
            <a:r>
              <a:rPr lang="vi-VN" sz="2400" dirty="0" smtClean="0">
                <a:latin typeface="Arial" pitchFamily="34" charset="0"/>
                <a:cs typeface="Arial" pitchFamily="34" charset="0"/>
              </a:rPr>
              <a:t>000 </a:t>
            </a:r>
            <a:r>
              <a:rPr lang="vi-VN" sz="2400" dirty="0">
                <a:latin typeface="Arial" pitchFamily="34" charset="0"/>
                <a:cs typeface="Arial" pitchFamily="34" charset="0"/>
              </a:rPr>
              <a:t>năm trước ở nước </a:t>
            </a:r>
            <a:r>
              <a:rPr lang="en-US" sz="2400" dirty="0" err="1" smtClean="0">
                <a:latin typeface="Arial" pitchFamily="34" charset="0"/>
                <a:cs typeface="Arial" pitchFamily="34" charset="0"/>
              </a:rPr>
              <a:t>Hy</a:t>
            </a:r>
            <a:r>
              <a:rPr lang="vi-VN" sz="2400" dirty="0" smtClean="0">
                <a:latin typeface="Arial" pitchFamily="34" charset="0"/>
                <a:cs typeface="Arial" pitchFamily="34" charset="0"/>
              </a:rPr>
              <a:t> </a:t>
            </a:r>
            <a:r>
              <a:rPr lang="vi-VN" sz="2400" dirty="0">
                <a:latin typeface="Arial" pitchFamily="34" charset="0"/>
                <a:cs typeface="Arial" pitchFamily="34" charset="0"/>
              </a:rPr>
              <a:t>Lạp cổ.</a:t>
            </a:r>
          </a:p>
          <a:p>
            <a:r>
              <a:rPr lang="en-US" sz="2400" dirty="0" smtClean="0">
                <a:latin typeface="Arial" pitchFamily="34" charset="0"/>
                <a:cs typeface="Arial" pitchFamily="34" charset="0"/>
              </a:rPr>
              <a:t>	</a:t>
            </a:r>
            <a:r>
              <a:rPr lang="vi-VN" sz="2400" dirty="0" smtClean="0">
                <a:latin typeface="Arial" pitchFamily="34" charset="0"/>
                <a:cs typeface="Arial" pitchFamily="34" charset="0"/>
              </a:rPr>
              <a:t>Đại </a:t>
            </a:r>
            <a:r>
              <a:rPr lang="vi-VN" sz="2400" dirty="0">
                <a:latin typeface="Arial" pitchFamily="34" charset="0"/>
                <a:cs typeface="Arial" pitchFamily="34" charset="0"/>
              </a:rPr>
              <a:t>hội được tổ chức bốn năm một lần, vào tháng </a:t>
            </a:r>
            <a:r>
              <a:rPr lang="en-US" sz="2400" dirty="0" err="1">
                <a:latin typeface="Arial" pitchFamily="34" charset="0"/>
                <a:cs typeface="Arial" pitchFamily="34" charset="0"/>
              </a:rPr>
              <a:t>B</a:t>
            </a:r>
            <a:r>
              <a:rPr lang="en-US" sz="2400" dirty="0" err="1" smtClean="0">
                <a:latin typeface="Arial" pitchFamily="34" charset="0"/>
                <a:cs typeface="Arial" pitchFamily="34" charset="0"/>
              </a:rPr>
              <a:t>ảy</a:t>
            </a:r>
            <a:r>
              <a:rPr lang="vi-VN" sz="2400" dirty="0" smtClean="0">
                <a:latin typeface="Arial" pitchFamily="34" charset="0"/>
                <a:cs typeface="Arial" pitchFamily="34" charset="0"/>
              </a:rPr>
              <a:t>, </a:t>
            </a:r>
            <a:r>
              <a:rPr lang="vi-VN" sz="2400" dirty="0">
                <a:latin typeface="Arial" pitchFamily="34" charset="0"/>
                <a:cs typeface="Arial" pitchFamily="34" charset="0"/>
              </a:rPr>
              <a:t>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smtClean="0">
                <a:latin typeface="Arial" pitchFamily="34" charset="0"/>
                <a:cs typeface="Arial" pitchFamily="34" charset="0"/>
              </a:rPr>
              <a:t>	</a:t>
            </a:r>
            <a:r>
              <a:rPr lang="vi-VN" sz="2400" dirty="0" smtClean="0">
                <a:latin typeface="Arial" pitchFamily="34" charset="0"/>
                <a:cs typeface="Arial" pitchFamily="34" charset="0"/>
              </a:rPr>
              <a:t>Từ </a:t>
            </a:r>
            <a:r>
              <a:rPr lang="vi-VN" sz="2400" dirty="0">
                <a:latin typeface="Arial" pitchFamily="34" charset="0"/>
                <a:cs typeface="Arial" pitchFamily="34" charset="0"/>
              </a:rPr>
              <a:t>năm 1894, tục lệ tốt đẹp này được khôi phục và tổ chức trên phạm vi toàn thế giới. </a:t>
            </a:r>
            <a:r>
              <a:rPr lang="en-US" sz="2400" dirty="0" err="1" smtClean="0">
                <a:latin typeface="Arial" pitchFamily="34" charset="0"/>
                <a:cs typeface="Arial" pitchFamily="34" charset="0"/>
              </a:rPr>
              <a:t>Trong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các</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đại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hội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về</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sau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có</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thêm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sự</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tham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gia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của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các</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vận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động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viên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nữ</a:t>
            </a:r>
            <a:r>
              <a:rPr lang="en-US" sz="2400" dirty="0" smtClean="0">
                <a:latin typeface="Arial" pitchFamily="34" charset="0"/>
                <a:cs typeface="Arial" pitchFamily="34" charset="0"/>
              </a:rPr>
              <a:t>. </a:t>
            </a:r>
            <a:r>
              <a:rPr lang="vi-VN" sz="2400" dirty="0" smtClean="0">
                <a:latin typeface="Arial" pitchFamily="34" charset="0"/>
                <a:cs typeface="Arial" pitchFamily="34" charset="0"/>
              </a:rPr>
              <a:t>Ngọn </a:t>
            </a:r>
            <a:r>
              <a:rPr lang="vi-VN" sz="2400" dirty="0">
                <a:latin typeface="Arial" pitchFamily="34" charset="0"/>
                <a:cs typeface="Arial" pitchFamily="34" charset="0"/>
              </a:rPr>
              <a:t>lửa mang từ thành phố Ô-lim-pi-a tới được thắp sáng trong giờ khai mạc, báo hiệu bắt đầu những cuộc đua tài theo tinh thần hoà bình và hữu nghị</a:t>
            </a:r>
            <a:r>
              <a:rPr lang="vi-VN" sz="2400" dirty="0" smtClean="0">
                <a:latin typeface="Arial" pitchFamily="34" charset="0"/>
                <a:cs typeface="Arial" pitchFamily="34" charset="0"/>
              </a:rPr>
              <a:t>.</a:t>
            </a:r>
            <a:endParaRPr lang="en-US" sz="2400" dirty="0" smtClean="0">
              <a:latin typeface="Arial" pitchFamily="34" charset="0"/>
              <a:cs typeface="Arial" pitchFamily="34" charset="0"/>
            </a:endParaRPr>
          </a:p>
          <a:p>
            <a:pPr lvl="0"/>
            <a:r>
              <a:rPr lang="en-US" sz="2400" dirty="0" smtClean="0">
                <a:solidFill>
                  <a:prstClr val="black"/>
                </a:solidFill>
                <a:latin typeface="Arial" pitchFamily="34" charset="0"/>
                <a:ea typeface="Arial-Rounded" panose="020B0500000000000000" pitchFamily="34" charset="0"/>
                <a:cs typeface="Arial" pitchFamily="34" charset="0"/>
              </a:rPr>
              <a:t>                                                                           </a:t>
            </a:r>
            <a:r>
              <a:rPr lang="vi-VN" sz="2400" dirty="0" smtClean="0">
                <a:solidFill>
                  <a:prstClr val="black"/>
                </a:solidFill>
                <a:latin typeface="Arial" pitchFamily="34" charset="0"/>
                <a:ea typeface="Arial-Rounded" panose="020B0500000000000000" pitchFamily="34" charset="0"/>
                <a:cs typeface="Arial" pitchFamily="34" charset="0"/>
              </a:rPr>
              <a:t>(</a:t>
            </a:r>
            <a:r>
              <a:rPr lang="vi-VN" sz="2400" dirty="0">
                <a:solidFill>
                  <a:prstClr val="black"/>
                </a:solidFill>
                <a:latin typeface="Arial" pitchFamily="34" charset="0"/>
                <a:ea typeface="Arial-Rounded" panose="020B0500000000000000" pitchFamily="34" charset="0"/>
                <a:cs typeface="Arial" pitchFamily="34" charset="0"/>
              </a:rPr>
              <a:t>Theo </a:t>
            </a:r>
            <a:r>
              <a:rPr lang="vi-VN" sz="2400" i="1" dirty="0">
                <a:solidFill>
                  <a:prstClr val="black"/>
                </a:solidFill>
                <a:latin typeface="Arial" pitchFamily="34" charset="0"/>
                <a:ea typeface="Arial-Rounded" panose="020B0500000000000000" pitchFamily="34" charset="0"/>
                <a:cs typeface="Arial" pitchFamily="34" charset="0"/>
              </a:rPr>
              <a:t>Kể chuyện </a:t>
            </a:r>
            <a:r>
              <a:rPr lang="en-US" sz="2400" i="1" dirty="0" err="1" smtClean="0">
                <a:solidFill>
                  <a:prstClr val="black"/>
                </a:solidFill>
                <a:latin typeface="Arial" pitchFamily="34" charset="0"/>
                <a:ea typeface="Arial-Rounded" panose="020B0500000000000000" pitchFamily="34" charset="0"/>
                <a:cs typeface="Arial" pitchFamily="34" charset="0"/>
              </a:rPr>
              <a:t>lịch</a:t>
            </a:r>
            <a:r>
              <a:rPr lang="en-US" sz="2400" i="1" dirty="0" smtClean="0">
                <a:solidFill>
                  <a:prstClr val="black"/>
                </a:solidFill>
                <a:latin typeface="Arial" pitchFamily="34" charset="0"/>
                <a:ea typeface="Arial-Rounded" panose="020B0500000000000000" pitchFamily="34" charset="0"/>
                <a:cs typeface="Arial" pitchFamily="34" charset="0"/>
              </a:rPr>
              <a:t> </a:t>
            </a:r>
            <a:r>
              <a:rPr lang="en-US" sz="2400" i="1" dirty="0" err="1" smtClean="0">
                <a:solidFill>
                  <a:prstClr val="black"/>
                </a:solidFill>
                <a:latin typeface="Arial" pitchFamily="34" charset="0"/>
                <a:ea typeface="Arial-Rounded" panose="020B0500000000000000" pitchFamily="34" charset="0"/>
                <a:cs typeface="Arial" pitchFamily="34" charset="0"/>
              </a:rPr>
              <a:t>sử</a:t>
            </a:r>
            <a:r>
              <a:rPr lang="vi-VN" sz="2400" i="1" dirty="0" smtClean="0">
                <a:solidFill>
                  <a:prstClr val="black"/>
                </a:solidFill>
                <a:latin typeface="Arial" pitchFamily="34" charset="0"/>
                <a:ea typeface="Arial-Rounded" panose="020B0500000000000000" pitchFamily="34" charset="0"/>
                <a:cs typeface="Arial" pitchFamily="34" charset="0"/>
              </a:rPr>
              <a:t> </a:t>
            </a:r>
            <a:r>
              <a:rPr lang="vi-VN" sz="2400" i="1" dirty="0">
                <a:solidFill>
                  <a:prstClr val="black"/>
                </a:solidFill>
                <a:latin typeface="Arial" pitchFamily="34" charset="0"/>
                <a:ea typeface="Arial-Rounded" panose="020B0500000000000000" pitchFamily="34" charset="0"/>
                <a:cs typeface="Arial" pitchFamily="34" charset="0"/>
              </a:rPr>
              <a:t>thế giới</a:t>
            </a:r>
            <a:r>
              <a:rPr lang="vi-VN" sz="2400" dirty="0">
                <a:solidFill>
                  <a:prstClr val="black"/>
                </a:solidFill>
                <a:latin typeface="Arial" pitchFamily="34" charset="0"/>
                <a:ea typeface="Arial-Rounded" panose="020B0500000000000000" pitchFamily="34" charset="0"/>
                <a:cs typeface="Arial" pitchFamily="34" charset="0"/>
              </a:rPr>
              <a:t>)</a:t>
            </a:r>
          </a:p>
          <a:p>
            <a:endParaRPr lang="vi-VN" sz="2400" dirty="0">
              <a:latin typeface="+mj-lt"/>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370975"/>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kumimoji="0" lang="en-US" sz="2400" b="0" i="0" u="none" strike="noStrike" kern="1200" cap="none" spc="0" normalizeH="0" baseline="0" noProof="0" dirty="0" smtClean="0">
              <a:ln>
                <a:noFill/>
              </a:ln>
              <a:solidFill>
                <a:srgbClr val="FF0000"/>
              </a:solidFill>
              <a:effectLst/>
              <a:uLnTx/>
              <a:uFillTx/>
              <a:ea typeface="Arial-Rounded" panose="020B0500000000000000" pitchFamily="34" charset="0"/>
              <a:cs typeface="Arial-Rounded" panose="020B0500000000000000" pitchFamily="34" charset="0"/>
            </a:endParaRPr>
          </a:p>
          <a:p>
            <a:r>
              <a:rPr lang="en-US" sz="2400" dirty="0" smtClean="0"/>
              <a:t>	</a:t>
            </a:r>
            <a:r>
              <a:rPr lang="vi-VN" sz="2400" dirty="0" smtClean="0"/>
              <a:t>Tục </a:t>
            </a:r>
            <a:r>
              <a:rPr lang="vi-VN" sz="2400" dirty="0"/>
              <a:t>lệ tổ chức Đại hội Thể thao Ô-lim-pích đã có từ gần 3</a:t>
            </a:r>
            <a:r>
              <a:rPr lang="en-US" sz="2400" dirty="0"/>
              <a:t> </a:t>
            </a:r>
            <a:r>
              <a:rPr lang="vi-VN" sz="2400" dirty="0"/>
              <a:t>000 năm trước ở nước </a:t>
            </a:r>
            <a:r>
              <a:rPr lang="en-US" sz="2400" dirty="0" err="1">
                <a:cs typeface="Times New Roman" pitchFamily="18" charset="0"/>
              </a:rPr>
              <a:t>Hy</a:t>
            </a:r>
            <a:r>
              <a:rPr lang="vi-VN" sz="2400" dirty="0">
                <a:cs typeface="Times New Roman" pitchFamily="18" charset="0"/>
              </a:rPr>
              <a:t> Lạp cổ.</a:t>
            </a:r>
          </a:p>
          <a:p>
            <a:r>
              <a:rPr lang="en-US" sz="2400" dirty="0"/>
              <a:t>	</a:t>
            </a:r>
            <a:r>
              <a:rPr lang="vi-VN" sz="2400" dirty="0"/>
              <a:t>Đại hội được tổ chức bốn năm một lần, vào tháng </a:t>
            </a:r>
            <a:r>
              <a:rPr lang="en-US" sz="2400" dirty="0" err="1">
                <a:cs typeface="Times New Roman" pitchFamily="18" charset="0"/>
              </a:rPr>
              <a:t>Bảy</a:t>
            </a:r>
            <a:r>
              <a:rPr lang="vi-VN" sz="2400" dirty="0">
                <a:cs typeface="Times New Roman" pitchFamily="18" charset="0"/>
              </a:rPr>
              <a:t>,</a:t>
            </a:r>
            <a:r>
              <a:rPr lang="vi-VN" sz="2400" dirty="0"/>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t>	</a:t>
            </a:r>
            <a:r>
              <a:rPr lang="vi-VN" sz="2400" dirty="0"/>
              <a:t>Từ năm 1894, tục lệ tốt đẹp này được khôi phục và tổ chức trên phạm vi toàn thế giới. </a:t>
            </a:r>
            <a:r>
              <a:rPr lang="en-US" sz="2400" dirty="0" err="1">
                <a:cs typeface="Times New Roman" pitchFamily="18" charset="0"/>
              </a:rPr>
              <a:t>Trong</a:t>
            </a:r>
            <a:r>
              <a:rPr lang="en-US" sz="2400" dirty="0">
                <a:cs typeface="Times New Roman" pitchFamily="18" charset="0"/>
              </a:rPr>
              <a:t> </a:t>
            </a:r>
            <a:r>
              <a:rPr lang="en-US" sz="2400" dirty="0" err="1">
                <a:cs typeface="Times New Roman" pitchFamily="18" charset="0"/>
              </a:rPr>
              <a:t>các</a:t>
            </a:r>
            <a:r>
              <a:rPr lang="en-US" sz="2400" dirty="0">
                <a:cs typeface="Times New Roman" pitchFamily="18" charset="0"/>
              </a:rPr>
              <a:t> </a:t>
            </a:r>
            <a:r>
              <a:rPr lang="en-US" sz="2400" dirty="0" err="1">
                <a:cs typeface="Times New Roman" pitchFamily="18" charset="0"/>
              </a:rPr>
              <a:t>đại</a:t>
            </a:r>
            <a:r>
              <a:rPr lang="en-US" sz="2400" dirty="0">
                <a:cs typeface="Times New Roman" pitchFamily="18" charset="0"/>
              </a:rPr>
              <a:t> </a:t>
            </a:r>
            <a:r>
              <a:rPr lang="en-US" sz="2400" dirty="0" err="1">
                <a:cs typeface="Times New Roman" pitchFamily="18" charset="0"/>
              </a:rPr>
              <a:t>hội</a:t>
            </a:r>
            <a:r>
              <a:rPr lang="en-US" sz="2400" dirty="0">
                <a:cs typeface="Times New Roman" pitchFamily="18" charset="0"/>
              </a:rPr>
              <a:t> </a:t>
            </a:r>
            <a:r>
              <a:rPr lang="en-US" sz="2400" dirty="0" err="1">
                <a:cs typeface="Times New Roman" pitchFamily="18" charset="0"/>
              </a:rPr>
              <a:t>về</a:t>
            </a:r>
            <a:r>
              <a:rPr lang="en-US" sz="2400" dirty="0">
                <a:cs typeface="Times New Roman" pitchFamily="18" charset="0"/>
              </a:rPr>
              <a:t> </a:t>
            </a:r>
            <a:r>
              <a:rPr lang="en-US" sz="2400" dirty="0" err="1">
                <a:cs typeface="Times New Roman" pitchFamily="18" charset="0"/>
              </a:rPr>
              <a:t>sau</a:t>
            </a:r>
            <a:r>
              <a:rPr lang="en-US" sz="2400" dirty="0">
                <a:cs typeface="Times New Roman" pitchFamily="18" charset="0"/>
              </a:rPr>
              <a:t>, </a:t>
            </a:r>
            <a:r>
              <a:rPr lang="en-US" sz="2400" dirty="0" err="1">
                <a:cs typeface="Times New Roman" pitchFamily="18" charset="0"/>
              </a:rPr>
              <a:t>có</a:t>
            </a:r>
            <a:r>
              <a:rPr lang="en-US" sz="2400" dirty="0">
                <a:cs typeface="Times New Roman" pitchFamily="18" charset="0"/>
              </a:rPr>
              <a:t> </a:t>
            </a:r>
            <a:r>
              <a:rPr lang="en-US" sz="2400" dirty="0" err="1">
                <a:cs typeface="Times New Roman" pitchFamily="18" charset="0"/>
              </a:rPr>
              <a:t>thêm</a:t>
            </a:r>
            <a:r>
              <a:rPr lang="en-US" sz="2400" dirty="0">
                <a:cs typeface="Times New Roman" pitchFamily="18" charset="0"/>
              </a:rPr>
              <a:t> </a:t>
            </a:r>
            <a:r>
              <a:rPr lang="en-US" sz="2400" dirty="0" err="1">
                <a:cs typeface="Times New Roman" pitchFamily="18" charset="0"/>
              </a:rPr>
              <a:t>sự</a:t>
            </a:r>
            <a:r>
              <a:rPr lang="en-US" sz="2400" dirty="0">
                <a:cs typeface="Times New Roman" pitchFamily="18" charset="0"/>
              </a:rPr>
              <a:t> </a:t>
            </a:r>
            <a:r>
              <a:rPr lang="en-US" sz="2400" dirty="0" err="1">
                <a:cs typeface="Times New Roman" pitchFamily="18" charset="0"/>
              </a:rPr>
              <a:t>tham</a:t>
            </a:r>
            <a:r>
              <a:rPr lang="en-US" sz="2400" dirty="0">
                <a:cs typeface="Times New Roman" pitchFamily="18" charset="0"/>
              </a:rPr>
              <a:t> </a:t>
            </a:r>
            <a:r>
              <a:rPr lang="en-US" sz="2400" dirty="0" err="1">
                <a:cs typeface="Times New Roman" pitchFamily="18" charset="0"/>
              </a:rPr>
              <a:t>gia</a:t>
            </a:r>
            <a:r>
              <a:rPr lang="en-US" sz="2400" dirty="0">
                <a:cs typeface="Times New Roman" pitchFamily="18" charset="0"/>
              </a:rPr>
              <a:t> </a:t>
            </a:r>
            <a:r>
              <a:rPr lang="en-US" sz="2400" dirty="0" err="1">
                <a:cs typeface="Times New Roman" pitchFamily="18" charset="0"/>
              </a:rPr>
              <a:t>của</a:t>
            </a:r>
            <a:r>
              <a:rPr lang="en-US" sz="2400" dirty="0">
                <a:cs typeface="Times New Roman" pitchFamily="18" charset="0"/>
              </a:rPr>
              <a:t> </a:t>
            </a:r>
            <a:r>
              <a:rPr lang="en-US" sz="2400" dirty="0" err="1">
                <a:cs typeface="Times New Roman" pitchFamily="18" charset="0"/>
              </a:rPr>
              <a:t>các</a:t>
            </a:r>
            <a:r>
              <a:rPr lang="en-US" sz="2400" dirty="0">
                <a:cs typeface="Times New Roman" pitchFamily="18" charset="0"/>
              </a:rPr>
              <a:t> </a:t>
            </a:r>
            <a:r>
              <a:rPr lang="en-US" sz="2400" dirty="0" err="1">
                <a:cs typeface="Times New Roman" pitchFamily="18" charset="0"/>
              </a:rPr>
              <a:t>vận</a:t>
            </a:r>
            <a:r>
              <a:rPr lang="en-US" sz="2400" dirty="0">
                <a:cs typeface="Times New Roman" pitchFamily="18" charset="0"/>
              </a:rPr>
              <a:t> </a:t>
            </a:r>
            <a:r>
              <a:rPr lang="en-US" sz="2400" dirty="0" err="1">
                <a:cs typeface="Times New Roman" pitchFamily="18" charset="0"/>
              </a:rPr>
              <a:t>động</a:t>
            </a:r>
            <a:r>
              <a:rPr lang="en-US" sz="2400" dirty="0">
                <a:cs typeface="Times New Roman" pitchFamily="18" charset="0"/>
              </a:rPr>
              <a:t> </a:t>
            </a:r>
            <a:r>
              <a:rPr lang="en-US" sz="2400" dirty="0" err="1">
                <a:cs typeface="Times New Roman" pitchFamily="18" charset="0"/>
              </a:rPr>
              <a:t>viên</a:t>
            </a:r>
            <a:r>
              <a:rPr lang="en-US" sz="2400" dirty="0">
                <a:cs typeface="Times New Roman" pitchFamily="18" charset="0"/>
              </a:rPr>
              <a:t> </a:t>
            </a:r>
            <a:r>
              <a:rPr lang="en-US" sz="2400" dirty="0" err="1">
                <a:cs typeface="Times New Roman" pitchFamily="18" charset="0"/>
              </a:rPr>
              <a:t>nữ</a:t>
            </a:r>
            <a:r>
              <a:rPr lang="en-US" sz="2400" dirty="0">
                <a:cs typeface="Times New Roman" pitchFamily="18" charset="0"/>
              </a:rPr>
              <a:t>. </a:t>
            </a:r>
            <a:r>
              <a:rPr lang="vi-VN" sz="2400" dirty="0"/>
              <a:t>Ngọn lửa mang từ thành phố Ô-lim-pi-a tới được thắp sáng trong giờ khai mạc, báo hiệu bắt đầu những cuộc đua tài theo tinh thần hoà bình và hữu nghị.</a:t>
            </a: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1024871"/>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57199" y="1764404"/>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180064" y="178367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4332453"/>
            <a:ext cx="11476265" cy="188804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3" y="4154741"/>
            <a:ext cx="473145" cy="810861"/>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935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370975"/>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kumimoji="0" lang="en-US" sz="2400" b="0" i="0" u="none" strike="noStrike" kern="1200" cap="none" spc="0" normalizeH="0" baseline="0" noProof="0" dirty="0" smtClean="0">
              <a:ln>
                <a:noFill/>
              </a:ln>
              <a:solidFill>
                <a:srgbClr val="FF0000"/>
              </a:solidFill>
              <a:effectLst/>
              <a:uLnTx/>
              <a:uFillTx/>
              <a:ea typeface="Arial-Rounded" panose="020B0500000000000000" pitchFamily="34" charset="0"/>
              <a:cs typeface="Arial-Rounded" panose="020B0500000000000000" pitchFamily="34" charset="0"/>
            </a:endParaRPr>
          </a:p>
          <a:p>
            <a:r>
              <a:rPr lang="en-US" sz="2400" dirty="0" smtClean="0"/>
              <a:t>	</a:t>
            </a:r>
            <a:r>
              <a:rPr lang="vi-VN" sz="2400" dirty="0" smtClean="0"/>
              <a:t>Tục </a:t>
            </a:r>
            <a:r>
              <a:rPr lang="vi-VN" sz="2400" dirty="0"/>
              <a:t>lệ tổ chức Đại hội Thể thao Ô-lim-pích đã có từ gần 3</a:t>
            </a:r>
            <a:r>
              <a:rPr lang="en-US" sz="2400" dirty="0"/>
              <a:t> </a:t>
            </a:r>
            <a:r>
              <a:rPr lang="vi-VN" sz="2400" dirty="0"/>
              <a:t>000 năm trước ở nước </a:t>
            </a:r>
            <a:r>
              <a:rPr lang="en-US" sz="2400" dirty="0" err="1">
                <a:cs typeface="Times New Roman" pitchFamily="18" charset="0"/>
              </a:rPr>
              <a:t>Hy</a:t>
            </a:r>
            <a:r>
              <a:rPr lang="vi-VN" sz="2400" dirty="0">
                <a:cs typeface="Times New Roman" pitchFamily="18" charset="0"/>
              </a:rPr>
              <a:t> Lạp cổ.</a:t>
            </a:r>
          </a:p>
          <a:p>
            <a:r>
              <a:rPr lang="en-US" sz="2400" dirty="0"/>
              <a:t>	</a:t>
            </a:r>
            <a:r>
              <a:rPr lang="vi-VN" sz="2400" dirty="0"/>
              <a:t>Đại hội được tổ chức bốn năm một lần, vào tháng </a:t>
            </a:r>
            <a:r>
              <a:rPr lang="en-US" sz="2400" dirty="0" err="1">
                <a:cs typeface="Times New Roman" pitchFamily="18" charset="0"/>
              </a:rPr>
              <a:t>Bảy</a:t>
            </a:r>
            <a:r>
              <a:rPr lang="vi-VN" sz="2400" dirty="0">
                <a:cs typeface="Times New Roman" pitchFamily="18" charset="0"/>
              </a:rPr>
              <a:t>,</a:t>
            </a:r>
            <a:r>
              <a:rPr lang="vi-VN" sz="2400" dirty="0"/>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t>	</a:t>
            </a:r>
            <a:r>
              <a:rPr lang="vi-VN" sz="2400" dirty="0"/>
              <a:t>Từ năm 1894, tục lệ tốt đẹp này được khôi phục và tổ chức trên phạm vi toàn thế giới. </a:t>
            </a:r>
            <a:r>
              <a:rPr lang="en-US" sz="2400" dirty="0" err="1">
                <a:cs typeface="Times New Roman" pitchFamily="18" charset="0"/>
              </a:rPr>
              <a:t>Trong</a:t>
            </a:r>
            <a:r>
              <a:rPr lang="en-US" sz="2400" dirty="0">
                <a:cs typeface="Times New Roman" pitchFamily="18" charset="0"/>
              </a:rPr>
              <a:t> </a:t>
            </a:r>
            <a:r>
              <a:rPr lang="en-US" sz="2400" dirty="0" err="1">
                <a:cs typeface="Times New Roman" pitchFamily="18" charset="0"/>
              </a:rPr>
              <a:t>các</a:t>
            </a:r>
            <a:r>
              <a:rPr lang="en-US" sz="2400" dirty="0">
                <a:cs typeface="Times New Roman" pitchFamily="18" charset="0"/>
              </a:rPr>
              <a:t> </a:t>
            </a:r>
            <a:r>
              <a:rPr lang="en-US" sz="2400" dirty="0" err="1">
                <a:cs typeface="Times New Roman" pitchFamily="18" charset="0"/>
              </a:rPr>
              <a:t>đại</a:t>
            </a:r>
            <a:r>
              <a:rPr lang="en-US" sz="2400" dirty="0">
                <a:cs typeface="Times New Roman" pitchFamily="18" charset="0"/>
              </a:rPr>
              <a:t> </a:t>
            </a:r>
            <a:r>
              <a:rPr lang="en-US" sz="2400" dirty="0" err="1">
                <a:cs typeface="Times New Roman" pitchFamily="18" charset="0"/>
              </a:rPr>
              <a:t>hội</a:t>
            </a:r>
            <a:r>
              <a:rPr lang="en-US" sz="2400" dirty="0">
                <a:cs typeface="Times New Roman" pitchFamily="18" charset="0"/>
              </a:rPr>
              <a:t> </a:t>
            </a:r>
            <a:r>
              <a:rPr lang="en-US" sz="2400" dirty="0" err="1">
                <a:cs typeface="Times New Roman" pitchFamily="18" charset="0"/>
              </a:rPr>
              <a:t>về</a:t>
            </a:r>
            <a:r>
              <a:rPr lang="en-US" sz="2400" dirty="0">
                <a:cs typeface="Times New Roman" pitchFamily="18" charset="0"/>
              </a:rPr>
              <a:t> </a:t>
            </a:r>
            <a:r>
              <a:rPr lang="en-US" sz="2400" dirty="0" err="1">
                <a:cs typeface="Times New Roman" pitchFamily="18" charset="0"/>
              </a:rPr>
              <a:t>sau</a:t>
            </a:r>
            <a:r>
              <a:rPr lang="en-US" sz="2400" dirty="0">
                <a:cs typeface="Times New Roman" pitchFamily="18" charset="0"/>
              </a:rPr>
              <a:t>, </a:t>
            </a:r>
            <a:r>
              <a:rPr lang="en-US" sz="2400" dirty="0" err="1">
                <a:cs typeface="Times New Roman" pitchFamily="18" charset="0"/>
              </a:rPr>
              <a:t>có</a:t>
            </a:r>
            <a:r>
              <a:rPr lang="en-US" sz="2400" dirty="0">
                <a:cs typeface="Times New Roman" pitchFamily="18" charset="0"/>
              </a:rPr>
              <a:t> </a:t>
            </a:r>
            <a:r>
              <a:rPr lang="en-US" sz="2400" dirty="0" err="1">
                <a:cs typeface="Times New Roman" pitchFamily="18" charset="0"/>
              </a:rPr>
              <a:t>thêm</a:t>
            </a:r>
            <a:r>
              <a:rPr lang="en-US" sz="2400" dirty="0">
                <a:cs typeface="Times New Roman" pitchFamily="18" charset="0"/>
              </a:rPr>
              <a:t> </a:t>
            </a:r>
            <a:r>
              <a:rPr lang="en-US" sz="2400" dirty="0" err="1">
                <a:cs typeface="Times New Roman" pitchFamily="18" charset="0"/>
              </a:rPr>
              <a:t>sự</a:t>
            </a:r>
            <a:r>
              <a:rPr lang="en-US" sz="2400" dirty="0">
                <a:cs typeface="Times New Roman" pitchFamily="18" charset="0"/>
              </a:rPr>
              <a:t> </a:t>
            </a:r>
            <a:r>
              <a:rPr lang="en-US" sz="2400" dirty="0" err="1">
                <a:cs typeface="Times New Roman" pitchFamily="18" charset="0"/>
              </a:rPr>
              <a:t>tham</a:t>
            </a:r>
            <a:r>
              <a:rPr lang="en-US" sz="2400" dirty="0">
                <a:cs typeface="Times New Roman" pitchFamily="18" charset="0"/>
              </a:rPr>
              <a:t> </a:t>
            </a:r>
            <a:r>
              <a:rPr lang="en-US" sz="2400" dirty="0" err="1">
                <a:cs typeface="Times New Roman" pitchFamily="18" charset="0"/>
              </a:rPr>
              <a:t>gia</a:t>
            </a:r>
            <a:r>
              <a:rPr lang="en-US" sz="2400" dirty="0">
                <a:cs typeface="Times New Roman" pitchFamily="18" charset="0"/>
              </a:rPr>
              <a:t> </a:t>
            </a:r>
            <a:r>
              <a:rPr lang="en-US" sz="2400" dirty="0" err="1">
                <a:cs typeface="Times New Roman" pitchFamily="18" charset="0"/>
              </a:rPr>
              <a:t>của</a:t>
            </a:r>
            <a:r>
              <a:rPr lang="en-US" sz="2400" dirty="0">
                <a:cs typeface="Times New Roman" pitchFamily="18" charset="0"/>
              </a:rPr>
              <a:t> </a:t>
            </a:r>
            <a:r>
              <a:rPr lang="en-US" sz="2400" dirty="0" err="1">
                <a:cs typeface="Times New Roman" pitchFamily="18" charset="0"/>
              </a:rPr>
              <a:t>các</a:t>
            </a:r>
            <a:r>
              <a:rPr lang="en-US" sz="2400" dirty="0">
                <a:cs typeface="Times New Roman" pitchFamily="18" charset="0"/>
              </a:rPr>
              <a:t> </a:t>
            </a:r>
            <a:r>
              <a:rPr lang="en-US" sz="2400" dirty="0" err="1">
                <a:cs typeface="Times New Roman" pitchFamily="18" charset="0"/>
              </a:rPr>
              <a:t>vận</a:t>
            </a:r>
            <a:r>
              <a:rPr lang="en-US" sz="2400" dirty="0">
                <a:cs typeface="Times New Roman" pitchFamily="18" charset="0"/>
              </a:rPr>
              <a:t> </a:t>
            </a:r>
            <a:r>
              <a:rPr lang="en-US" sz="2400" dirty="0" err="1">
                <a:cs typeface="Times New Roman" pitchFamily="18" charset="0"/>
              </a:rPr>
              <a:t>động</a:t>
            </a:r>
            <a:r>
              <a:rPr lang="en-US" sz="2400" dirty="0">
                <a:cs typeface="Times New Roman" pitchFamily="18" charset="0"/>
              </a:rPr>
              <a:t> </a:t>
            </a:r>
            <a:r>
              <a:rPr lang="en-US" sz="2400" dirty="0" err="1">
                <a:cs typeface="Times New Roman" pitchFamily="18" charset="0"/>
              </a:rPr>
              <a:t>viên</a:t>
            </a:r>
            <a:r>
              <a:rPr lang="en-US" sz="2400" dirty="0">
                <a:cs typeface="Times New Roman" pitchFamily="18" charset="0"/>
              </a:rPr>
              <a:t> </a:t>
            </a:r>
            <a:r>
              <a:rPr lang="en-US" sz="2400" dirty="0" err="1">
                <a:cs typeface="Times New Roman" pitchFamily="18" charset="0"/>
              </a:rPr>
              <a:t>nữ</a:t>
            </a:r>
            <a:r>
              <a:rPr lang="en-US" sz="2400" dirty="0">
                <a:cs typeface="Times New Roman" pitchFamily="18" charset="0"/>
              </a:rPr>
              <a:t>. </a:t>
            </a:r>
            <a:r>
              <a:rPr lang="vi-VN" sz="2400" dirty="0"/>
              <a:t>Ngọn lửa mang từ thành phố Ô-lim-pi-a tới được thắp sáng trong giờ khai mạc, báo hiệu bắt đầu những cuộc đua tài theo tinh thần hoà bình và hữu nghị.</a:t>
            </a: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1024871"/>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57199" y="1764404"/>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180064" y="178367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4332453"/>
            <a:ext cx="11476265" cy="188804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3" y="4154741"/>
            <a:ext cx="473145" cy="810861"/>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grpSp>
        <p:nvGrpSpPr>
          <p:cNvPr id="12" name="Group 11">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13"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2251735074"/>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1476</Words>
  <Application>Microsoft Office PowerPoint</Application>
  <PresentationFormat>Widescreen</PresentationFormat>
  <Paragraphs>140</Paragraphs>
  <Slides>31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SimSun</vt:lpstr>
      <vt:lpstr>#9Slide03 Arima Madurai ExtraBo</vt:lpstr>
      <vt:lpstr>.Vn3DH</vt:lpstr>
      <vt:lpstr>Arial</vt:lpstr>
      <vt:lpstr>Arial-Rounded</vt:lpstr>
      <vt:lpstr>AvantGarde</vt:lpstr>
      <vt:lpstr>Calibri</vt:lpstr>
      <vt:lpstr>Cambria</vt:lpstr>
      <vt:lpstr>Coiny</vt:lpstr>
      <vt:lpstr>等线</vt:lpstr>
      <vt:lpstr>等线 Light</vt:lpstr>
      <vt:lpstr>inpin heiti</vt:lpstr>
      <vt:lpstr>Times New Roman</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51</cp:revision>
  <dcterms:created xsi:type="dcterms:W3CDTF">2022-06-21T09:04:21Z</dcterms:created>
  <dcterms:modified xsi:type="dcterms:W3CDTF">2023-04-10T05:24:17Z</dcterms:modified>
</cp:coreProperties>
</file>