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427" r:id="rId3"/>
    <p:sldId id="430" r:id="rId4"/>
    <p:sldId id="258" r:id="rId5"/>
    <p:sldId id="265" r:id="rId6"/>
    <p:sldId id="260" r:id="rId7"/>
    <p:sldId id="431" r:id="rId8"/>
    <p:sldId id="261" r:id="rId9"/>
    <p:sldId id="439" r:id="rId10"/>
    <p:sldId id="264" r:id="rId11"/>
    <p:sldId id="262" r:id="rId12"/>
    <p:sldId id="263" r:id="rId13"/>
  </p:sldIdLst>
  <p:sldSz cx="16276638" cy="9144000"/>
  <p:notesSz cx="6858000" cy="9144000"/>
  <p:defaultTex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17BBF5"/>
    <a:srgbClr val="FEF4EC"/>
    <a:srgbClr val="F688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408" y="60"/>
      </p:cViewPr>
      <p:guideLst>
        <p:guide orient="horz" pos="2880"/>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079AE0-E343-4431-9E77-3AB2AF9D83DA}" type="datetimeFigureOut">
              <a:rPr lang="en-US" smtClean="0"/>
              <a:t>7/19/2022</a:t>
            </a:fld>
            <a:endParaRPr lang="en-US"/>
          </a:p>
        </p:txBody>
      </p:sp>
      <p:sp>
        <p:nvSpPr>
          <p:cNvPr id="4" name="Slide Image Placeholder 3"/>
          <p:cNvSpPr>
            <a:spLocks noGrp="1" noRot="1" noChangeAspect="1"/>
          </p:cNvSpPr>
          <p:nvPr>
            <p:ph type="sldImg" idx="2"/>
          </p:nvPr>
        </p:nvSpPr>
        <p:spPr>
          <a:xfrm>
            <a:off x="377825" y="685800"/>
            <a:ext cx="61023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46B89-F200-43AA-B36B-6A2EF4B500BB}" type="slidenum">
              <a:rPr lang="en-US" smtClean="0"/>
              <a:t>‹#›</a:t>
            </a:fld>
            <a:endParaRPr lang="en-US"/>
          </a:p>
        </p:txBody>
      </p:sp>
    </p:spTree>
    <p:extLst>
      <p:ext uri="{BB962C8B-B14F-4D97-AF65-F5344CB8AC3E}">
        <p14:creationId xmlns:p14="http://schemas.microsoft.com/office/powerpoint/2010/main" val="4054154378"/>
      </p:ext>
    </p:extLst>
  </p:cSld>
  <p:clrMap bg1="lt1" tx1="dk1" bg2="lt2" tx2="dk2" accent1="accent1" accent2="accent2" accent3="accent3" accent4="accent4" accent5="accent5" accent6="accent6" hlink="hlink" folHlink="folHlink"/>
  <p:notesStyle>
    <a:lvl1pPr marL="0" algn="l" defTabSz="1452524" rtl="0" eaLnBrk="1" latinLnBrk="0" hangingPunct="1">
      <a:defRPr sz="1900" kern="1200">
        <a:solidFill>
          <a:schemeClr val="tx1"/>
        </a:solidFill>
        <a:latin typeface="+mn-lt"/>
        <a:ea typeface="+mn-ea"/>
        <a:cs typeface="+mn-cs"/>
      </a:defRPr>
    </a:lvl1pPr>
    <a:lvl2pPr marL="726262" algn="l" defTabSz="1452524" rtl="0" eaLnBrk="1" latinLnBrk="0" hangingPunct="1">
      <a:defRPr sz="1900" kern="1200">
        <a:solidFill>
          <a:schemeClr val="tx1"/>
        </a:solidFill>
        <a:latin typeface="+mn-lt"/>
        <a:ea typeface="+mn-ea"/>
        <a:cs typeface="+mn-cs"/>
      </a:defRPr>
    </a:lvl2pPr>
    <a:lvl3pPr marL="1452524" algn="l" defTabSz="1452524" rtl="0" eaLnBrk="1" latinLnBrk="0" hangingPunct="1">
      <a:defRPr sz="1900" kern="1200">
        <a:solidFill>
          <a:schemeClr val="tx1"/>
        </a:solidFill>
        <a:latin typeface="+mn-lt"/>
        <a:ea typeface="+mn-ea"/>
        <a:cs typeface="+mn-cs"/>
      </a:defRPr>
    </a:lvl3pPr>
    <a:lvl4pPr marL="2178787" algn="l" defTabSz="1452524" rtl="0" eaLnBrk="1" latinLnBrk="0" hangingPunct="1">
      <a:defRPr sz="1900" kern="1200">
        <a:solidFill>
          <a:schemeClr val="tx1"/>
        </a:solidFill>
        <a:latin typeface="+mn-lt"/>
        <a:ea typeface="+mn-ea"/>
        <a:cs typeface="+mn-cs"/>
      </a:defRPr>
    </a:lvl4pPr>
    <a:lvl5pPr marL="2905049" algn="l" defTabSz="1452524" rtl="0" eaLnBrk="1" latinLnBrk="0" hangingPunct="1">
      <a:defRPr sz="1900" kern="1200">
        <a:solidFill>
          <a:schemeClr val="tx1"/>
        </a:solidFill>
        <a:latin typeface="+mn-lt"/>
        <a:ea typeface="+mn-ea"/>
        <a:cs typeface="+mn-cs"/>
      </a:defRPr>
    </a:lvl5pPr>
    <a:lvl6pPr marL="3631311" algn="l" defTabSz="1452524" rtl="0" eaLnBrk="1" latinLnBrk="0" hangingPunct="1">
      <a:defRPr sz="1900" kern="1200">
        <a:solidFill>
          <a:schemeClr val="tx1"/>
        </a:solidFill>
        <a:latin typeface="+mn-lt"/>
        <a:ea typeface="+mn-ea"/>
        <a:cs typeface="+mn-cs"/>
      </a:defRPr>
    </a:lvl6pPr>
    <a:lvl7pPr marL="4357573" algn="l" defTabSz="1452524" rtl="0" eaLnBrk="1" latinLnBrk="0" hangingPunct="1">
      <a:defRPr sz="1900" kern="1200">
        <a:solidFill>
          <a:schemeClr val="tx1"/>
        </a:solidFill>
        <a:latin typeface="+mn-lt"/>
        <a:ea typeface="+mn-ea"/>
        <a:cs typeface="+mn-cs"/>
      </a:defRPr>
    </a:lvl7pPr>
    <a:lvl8pPr marL="5083835" algn="l" defTabSz="1452524" rtl="0" eaLnBrk="1" latinLnBrk="0" hangingPunct="1">
      <a:defRPr sz="1900" kern="1200">
        <a:solidFill>
          <a:schemeClr val="tx1"/>
        </a:solidFill>
        <a:latin typeface="+mn-lt"/>
        <a:ea typeface="+mn-ea"/>
        <a:cs typeface="+mn-cs"/>
      </a:defRPr>
    </a:lvl8pPr>
    <a:lvl9pPr marL="5810098" algn="l" defTabSz="1452524"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2000" dirty="0">
                <a:effectLst/>
                <a:latin typeface="Times New Roman" panose="02020603050405020304" pitchFamily="18" charset="0"/>
                <a:ea typeface="Times New Roman" panose="02020603050405020304" pitchFamily="18" charset="0"/>
              </a:rPr>
              <a:t>Trái Đất là một hành tinh trong hệ Mặt Trời. Từ Mặt Trời ra xa dần, Trái Đất là hành tinh thứ ba. </a:t>
            </a:r>
            <a:endParaRPr lang="en-US" dirty="0"/>
          </a:p>
        </p:txBody>
      </p:sp>
      <p:sp>
        <p:nvSpPr>
          <p:cNvPr id="4" name="Slide Number Placeholder 3"/>
          <p:cNvSpPr>
            <a:spLocks noGrp="1"/>
          </p:cNvSpPr>
          <p:nvPr>
            <p:ph type="sldNum" sz="quarter" idx="5"/>
          </p:nvPr>
        </p:nvSpPr>
        <p:spPr/>
        <p:txBody>
          <a:bodyPr/>
          <a:lstStyle/>
          <a:p>
            <a:fld id="{58D46B89-F200-43AA-B36B-6A2EF4B500BB}" type="slidenum">
              <a:rPr lang="en-US" smtClean="0"/>
              <a:t>4</a:t>
            </a:fld>
            <a:endParaRPr lang="en-US"/>
          </a:p>
        </p:txBody>
      </p:sp>
    </p:spTree>
    <p:extLst>
      <p:ext uri="{BB962C8B-B14F-4D97-AF65-F5344CB8AC3E}">
        <p14:creationId xmlns:p14="http://schemas.microsoft.com/office/powerpoint/2010/main" val="3197380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452524" rtl="0" eaLnBrk="1" fontAlgn="auto" latinLnBrk="0" hangingPunct="1">
              <a:lnSpc>
                <a:spcPct val="100000"/>
              </a:lnSpc>
              <a:spcBef>
                <a:spcPts val="0"/>
              </a:spcBef>
              <a:spcAft>
                <a:spcPts val="0"/>
              </a:spcAft>
              <a:buClrTx/>
              <a:buSzTx/>
              <a:buFontTx/>
              <a:buNone/>
              <a:tabLst/>
              <a:defRPr/>
            </a:pPr>
            <a:r>
              <a:rPr lang="nl-NL" sz="1800" dirty="0">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r>
              <a:rPr lang="en-US" dirty="0" err="1"/>
              <a:t>Trái</a:t>
            </a:r>
            <a:r>
              <a:rPr lang="en-US" dirty="0"/>
              <a:t> </a:t>
            </a:r>
            <a:r>
              <a:rPr lang="en-US" dirty="0" err="1"/>
              <a:t>đất</a:t>
            </a:r>
            <a:r>
              <a:rPr lang="en-US" dirty="0"/>
              <a:t> </a:t>
            </a:r>
            <a:r>
              <a:rPr lang="en-US" dirty="0" err="1"/>
              <a:t>tự</a:t>
            </a:r>
            <a:r>
              <a:rPr lang="en-US" dirty="0"/>
              <a:t> quay </a:t>
            </a:r>
            <a:r>
              <a:rPr lang="en-US" dirty="0" err="1"/>
              <a:t>với</a:t>
            </a:r>
            <a:r>
              <a:rPr lang="en-US" dirty="0"/>
              <a:t> </a:t>
            </a:r>
            <a:r>
              <a:rPr lang="en-US" dirty="0" err="1"/>
              <a:t>tốc</a:t>
            </a:r>
            <a:r>
              <a:rPr lang="en-US" dirty="0"/>
              <a:t> </a:t>
            </a:r>
            <a:r>
              <a:rPr lang="en-US" dirty="0" err="1"/>
              <a:t>độ</a:t>
            </a:r>
            <a:r>
              <a:rPr lang="en-US" dirty="0"/>
              <a:t> 465 m/s</a:t>
            </a:r>
          </a:p>
        </p:txBody>
      </p:sp>
      <p:sp>
        <p:nvSpPr>
          <p:cNvPr id="4" name="Slide Number Placeholder 3"/>
          <p:cNvSpPr>
            <a:spLocks noGrp="1"/>
          </p:cNvSpPr>
          <p:nvPr>
            <p:ph type="sldNum" sz="quarter" idx="5"/>
          </p:nvPr>
        </p:nvSpPr>
        <p:spPr/>
        <p:txBody>
          <a:bodyPr/>
          <a:lstStyle/>
          <a:p>
            <a:fld id="{58D46B89-F200-43AA-B36B-6A2EF4B500BB}" type="slidenum">
              <a:rPr lang="en-US" smtClean="0"/>
              <a:t>5</a:t>
            </a:fld>
            <a:endParaRPr lang="en-US"/>
          </a:p>
        </p:txBody>
      </p:sp>
    </p:spTree>
    <p:extLst>
      <p:ext uri="{BB962C8B-B14F-4D97-AF65-F5344CB8AC3E}">
        <p14:creationId xmlns:p14="http://schemas.microsoft.com/office/powerpoint/2010/main" val="920071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1452524" rtl="0" eaLnBrk="1" fontAlgn="auto" latinLnBrk="0" hangingPunct="1">
              <a:lnSpc>
                <a:spcPct val="120000"/>
              </a:lnSpc>
              <a:spcBef>
                <a:spcPts val="0"/>
              </a:spcBef>
              <a:spcAft>
                <a:spcPts val="0"/>
              </a:spcAft>
              <a:buClrTx/>
              <a:buSzTx/>
              <a:buFontTx/>
              <a:buNone/>
              <a:tabLst/>
              <a:defRPr/>
            </a:pPr>
            <a:r>
              <a:rPr lang="en-US" sz="2000" dirty="0" err="1">
                <a:effectLst/>
                <a:latin typeface="Times New Roman" panose="02020603050405020304" pitchFamily="18" charset="0"/>
                <a:ea typeface="Times New Roman" panose="02020603050405020304" pitchFamily="18" charset="0"/>
              </a:rPr>
              <a:t>Từ</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Trái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Đất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chúng</a:t>
            </a:r>
            <a:r>
              <a:rPr lang="en-US" sz="2000" dirty="0">
                <a:effectLst/>
                <a:latin typeface="Times New Roman" panose="02020603050405020304" pitchFamily="18" charset="0"/>
                <a:ea typeface="Times New Roman" panose="02020603050405020304" pitchFamily="18" charset="0"/>
              </a:rPr>
              <a:t> ta </a:t>
            </a:r>
            <a:r>
              <a:rPr lang="en-US" sz="2000" dirty="0" err="1">
                <a:effectLst/>
                <a:latin typeface="Times New Roman" panose="02020603050405020304" pitchFamily="18" charset="0"/>
                <a:ea typeface="Times New Roman" panose="02020603050405020304" pitchFamily="18" charset="0"/>
              </a:rPr>
              <a:t>luôn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chỉ</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nhìn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thấy</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một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nửa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của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Mặt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Trăng</a:t>
            </a:r>
            <a:r>
              <a:rPr lang="en-US" sz="2000" dirty="0">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8D46B89-F200-43AA-B36B-6A2EF4B500BB}" type="slidenum">
              <a:rPr lang="en-US" smtClean="0"/>
              <a:t>7</a:t>
            </a:fld>
            <a:endParaRPr lang="en-US"/>
          </a:p>
        </p:txBody>
      </p:sp>
    </p:spTree>
    <p:extLst>
      <p:ext uri="{BB962C8B-B14F-4D97-AF65-F5344CB8AC3E}">
        <p14:creationId xmlns:p14="http://schemas.microsoft.com/office/powerpoint/2010/main" val="2639704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8</a:t>
            </a:fld>
            <a:endParaRPr lang="en-US" altLang="en-US"/>
          </a:p>
        </p:txBody>
      </p:sp>
    </p:spTree>
    <p:extLst>
      <p:ext uri="{BB962C8B-B14F-4D97-AF65-F5344CB8AC3E}">
        <p14:creationId xmlns:p14="http://schemas.microsoft.com/office/powerpoint/2010/main" val="2067895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D46B89-F200-43AA-B36B-6A2EF4B500BB}" type="slidenum">
              <a:rPr lang="en-US" smtClean="0"/>
              <a:t>10</a:t>
            </a:fld>
            <a:endParaRPr lang="en-US"/>
          </a:p>
        </p:txBody>
      </p:sp>
    </p:spTree>
    <p:extLst>
      <p:ext uri="{BB962C8B-B14F-4D97-AF65-F5344CB8AC3E}">
        <p14:creationId xmlns:p14="http://schemas.microsoft.com/office/powerpoint/2010/main" val="2614029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46B89-F200-43AA-B36B-6A2EF4B500BB}" type="slidenum">
              <a:rPr lang="en-US" smtClean="0"/>
              <a:t>11</a:t>
            </a:fld>
            <a:endParaRPr lang="en-US"/>
          </a:p>
        </p:txBody>
      </p:sp>
    </p:spTree>
    <p:extLst>
      <p:ext uri="{BB962C8B-B14F-4D97-AF65-F5344CB8AC3E}">
        <p14:creationId xmlns:p14="http://schemas.microsoft.com/office/powerpoint/2010/main" val="3104714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4B3276-3901-471F-8285-C92A8E75787C}" type="datetimeFigureOut">
              <a:rPr lang="en-US" smtClean="0"/>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0707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4637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710846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21346598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3564775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223140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3014636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1766065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5123142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4183739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2450532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882744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28686786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2285853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2733580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4B3276-3901-471F-8285-C92A8E75787C}" type="datetimeFigureOut">
              <a:rPr lang="en-US" smtClean="0"/>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80153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4B3276-3901-471F-8285-C92A8E75787C}" type="datetimeFigureOut">
              <a:rPr lang="en-US" smtClean="0"/>
              <a:t>7/19/2022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06658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4B3276-3901-471F-8285-C92A8E75787C}" type="datetimeFigureOut">
              <a:rPr lang="en-US" smtClean="0"/>
              <a:t>7/19/2022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77644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4B3276-3901-471F-8285-C92A8E75787C}" type="datetimeFigureOut">
              <a:rPr lang="en-US" smtClean="0"/>
              <a:t>7/19/2022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78900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3276-3901-471F-8285-C92A8E75787C}" type="datetimeFigureOut">
              <a:rPr lang="en-US" smtClean="0"/>
              <a:t>7/19/2022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90407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7/19/2022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17497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endParaRPr lang="en-US"/>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7/19/2022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56998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5252" tIns="72626" rIns="145252" bIns="72626" rtlCol="0" anchor="ctr">
            <a:normAutofit/>
          </a:bodyPr>
          <a:lstStyle/>
          <a:p>
            <a:r>
              <a:rPr lang="en-US"/>
              <a:t>Click to edit Master title style</a:t>
            </a:r>
          </a:p>
        </p:txBody>
      </p:sp>
      <p:sp>
        <p:nvSpPr>
          <p:cNvPr id="3" name="Text Placeholder 2"/>
          <p:cNvSpPr>
            <a:spLocks noGrp="1"/>
          </p:cNvSpPr>
          <p:nvPr>
            <p:ph type="body" idx="1"/>
          </p:nvPr>
        </p:nvSpPr>
        <p:spPr>
          <a:xfrm>
            <a:off x="813832" y="2133601"/>
            <a:ext cx="14648974" cy="6034617"/>
          </a:xfrm>
          <a:prstGeom prst="rect">
            <a:avLst/>
          </a:prstGeom>
        </p:spPr>
        <p:txBody>
          <a:bodyPr vert="horz" lIns="145252" tIns="72626" rIns="145252" bIns="726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4"/>
            <a:ext cx="3797882" cy="486833"/>
          </a:xfrm>
          <a:prstGeom prst="rect">
            <a:avLst/>
          </a:prstGeom>
        </p:spPr>
        <p:txBody>
          <a:bodyPr vert="horz" lIns="145252" tIns="72626" rIns="145252" bIns="72626" rtlCol="0" anchor="ctr"/>
          <a:lstStyle>
            <a:lvl1pPr algn="l">
              <a:defRPr sz="1900">
                <a:solidFill>
                  <a:schemeClr val="tx1">
                    <a:tint val="75000"/>
                  </a:schemeClr>
                </a:solidFill>
              </a:defRPr>
            </a:lvl1pPr>
          </a:lstStyle>
          <a:p>
            <a:fld id="{774B3276-3901-471F-8285-C92A8E75787C}" type="datetimeFigureOut">
              <a:rPr lang="en-US" smtClean="0"/>
              <a:t>7/19/2022</a:t>
            </a:fld>
            <a:endParaRPr lang="en-US"/>
          </a:p>
        </p:txBody>
      </p:sp>
      <p:sp>
        <p:nvSpPr>
          <p:cNvPr id="5" name="Footer Placeholder 4"/>
          <p:cNvSpPr>
            <a:spLocks noGrp="1"/>
          </p:cNvSpPr>
          <p:nvPr>
            <p:ph type="ftr" sz="quarter" idx="3"/>
          </p:nvPr>
        </p:nvSpPr>
        <p:spPr>
          <a:xfrm>
            <a:off x="5561185" y="8475134"/>
            <a:ext cx="5154269" cy="486833"/>
          </a:xfrm>
          <a:prstGeom prst="rect">
            <a:avLst/>
          </a:prstGeom>
        </p:spPr>
        <p:txBody>
          <a:bodyPr vert="horz" lIns="145252" tIns="72626" rIns="145252" bIns="72626" rtlCol="0" anchor="ctr"/>
          <a:lstStyle>
            <a:lvl1pPr algn="ctr">
              <a:defRPr sz="1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4"/>
            <a:ext cx="3797882" cy="486833"/>
          </a:xfrm>
          <a:prstGeom prst="rect">
            <a:avLst/>
          </a:prstGeom>
        </p:spPr>
        <p:txBody>
          <a:bodyPr vert="horz" lIns="145252" tIns="72626" rIns="145252" bIns="72626" rtlCol="0" anchor="ctr"/>
          <a:lstStyle>
            <a:lvl1pPr algn="r">
              <a:defRPr sz="1900">
                <a:solidFill>
                  <a:schemeClr val="tx1">
                    <a:tint val="75000"/>
                  </a:schemeClr>
                </a:solidFill>
              </a:defRPr>
            </a:lvl1pPr>
          </a:lstStyle>
          <a:p>
            <a:fld id="{4356E0E0-0191-4DF9-B347-48BEABCB12B3}" type="slidenum">
              <a:rPr lang="en-US" smtClean="0"/>
              <a:t>‹#›</a:t>
            </a:fld>
            <a:endParaRPr lang="en-US"/>
          </a:p>
        </p:txBody>
      </p:sp>
    </p:spTree>
    <p:extLst>
      <p:ext uri="{BB962C8B-B14F-4D97-AF65-F5344CB8AC3E}">
        <p14:creationId xmlns:p14="http://schemas.microsoft.com/office/powerpoint/2010/main" val="2265790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2524" rtl="0" eaLnBrk="1" latinLnBrk="0" hangingPunct="1">
        <a:spcBef>
          <a:spcPct val="0"/>
        </a:spcBef>
        <a:buNone/>
        <a:defRPr sz="7000" kern="1200">
          <a:solidFill>
            <a:schemeClr val="tx1"/>
          </a:solidFill>
          <a:latin typeface="+mj-lt"/>
          <a:ea typeface="+mj-ea"/>
          <a:cs typeface="+mj-cs"/>
        </a:defRPr>
      </a:lvl1pPr>
    </p:titleStyle>
    <p:bodyStyle>
      <a:lvl1pPr marL="544697" indent="-544697" algn="l" defTabSz="1452524" rtl="0" eaLnBrk="1" latinLnBrk="0" hangingPunct="1">
        <a:spcBef>
          <a:spcPct val="20000"/>
        </a:spcBef>
        <a:buFont typeface="Arial" pitchFamily="34" charset="0"/>
        <a:buChar char="•"/>
        <a:defRPr sz="5100" kern="1200">
          <a:solidFill>
            <a:schemeClr val="tx1"/>
          </a:solidFill>
          <a:latin typeface="+mn-lt"/>
          <a:ea typeface="+mn-ea"/>
          <a:cs typeface="+mn-cs"/>
        </a:defRPr>
      </a:lvl1pPr>
      <a:lvl2pPr marL="1180176" indent="-453914" algn="l" defTabSz="1452524"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815656" indent="-363131" algn="l" defTabSz="1452524"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41918"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268180"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extLst>
      <p:ext uri="{BB962C8B-B14F-4D97-AF65-F5344CB8AC3E}">
        <p14:creationId xmlns:p14="http://schemas.microsoft.com/office/powerpoint/2010/main" val="30833144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3.xml"/><Relationship Id="rId5" Type="http://schemas.openxmlformats.org/officeDocument/2006/relationships/image" Target="../media/image6.gif"/><Relationship Id="rId4" Type="http://schemas.openxmlformats.org/officeDocument/2006/relationships/image" Target="../media/image5.gif"/></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5" name="Text Box 3"/>
          <p:cNvSpPr txBox="1">
            <a:spLocks noChangeArrowheads="1"/>
          </p:cNvSpPr>
          <p:nvPr/>
        </p:nvSpPr>
        <p:spPr bwMode="auto">
          <a:xfrm>
            <a:off x="3197197" y="2667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altLang="en-US" sz="3500" b="1" i="0" u="none" strike="noStrike" kern="1200" cap="none" spc="0" normalizeH="0" baseline="0" noProof="0">
                <a:ln>
                  <a:noFill/>
                </a:ln>
                <a:solidFill>
                  <a:srgbClr val="FF0066"/>
                </a:solidFill>
                <a:effectLst/>
                <a:uLnTx/>
                <a:uFillTx/>
                <a:latin typeface="Times New Roman" pitchFamily="18" charset="0"/>
                <a:ea typeface="+mn-ea"/>
                <a:cs typeface="+mn-cs"/>
              </a:rPr>
              <a:t>TRƯỜNG TIỂU HỌC ……</a:t>
            </a:r>
          </a:p>
        </p:txBody>
      </p:sp>
      <p:cxnSp>
        <p:nvCxnSpPr>
          <p:cNvPr id="26" name="Straight Connector 25"/>
          <p:cNvCxnSpPr/>
          <p:nvPr/>
        </p:nvCxnSpPr>
        <p:spPr>
          <a:xfrm flipV="1">
            <a:off x="5407784" y="9906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5852319" y="1129028"/>
            <a:ext cx="49530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sp>
        <p:nvSpPr>
          <p:cNvPr id="28" name="Text Box 14"/>
          <p:cNvSpPr txBox="1">
            <a:spLocks noChangeArrowheads="1"/>
          </p:cNvSpPr>
          <p:nvPr/>
        </p:nvSpPr>
        <p:spPr bwMode="auto">
          <a:xfrm>
            <a:off x="1958737" y="3962400"/>
            <a:ext cx="12656582" cy="2468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1800"/>
              </a:spcBef>
              <a:spcAft>
                <a:spcPct val="0"/>
              </a:spcAft>
              <a:buClrTx/>
              <a:buSzTx/>
              <a:buFontTx/>
              <a:buNone/>
              <a:tabLst/>
              <a:defRPr/>
            </a:pP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Môn</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Tự</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nhiên</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và</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Xã</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hội</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40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lớp</a:t>
            </a:r>
            <a:r>
              <a:rPr kumimoji="0" lang="en-US" sz="4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3</a:t>
            </a:r>
          </a:p>
          <a:p>
            <a:pPr marL="457200" indent="-457200" algn="ctr">
              <a:lnSpc>
                <a:spcPct val="120000"/>
              </a:lnSpc>
            </a:pPr>
            <a:r>
              <a:rPr lang="nl-NL" sz="48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4800" dirty="0">
              <a:solidFill>
                <a:srgbClr val="FF0000"/>
              </a:solidFill>
              <a:effectLst/>
              <a:latin typeface="Times New Roman" panose="02020603050405020304" pitchFamily="18" charset="0"/>
              <a:ea typeface="Times New Roman" panose="02020603050405020304" pitchFamily="18" charset="0"/>
            </a:endParaRPr>
          </a:p>
        </p:txBody>
      </p:sp>
      <p:sp>
        <p:nvSpPr>
          <p:cNvPr id="29" name="Text Box 18"/>
          <p:cNvSpPr txBox="1">
            <a:spLocks noChangeArrowheads="1"/>
          </p:cNvSpPr>
          <p:nvPr/>
        </p:nvSpPr>
        <p:spPr bwMode="auto">
          <a:xfrm>
            <a:off x="4084093" y="8107680"/>
            <a:ext cx="7102225" cy="1006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1" u="none" strike="noStrike" kern="1200" cap="none" spc="0" normalizeH="0" baseline="0" noProof="0">
                <a:ln>
                  <a:noFill/>
                </a:ln>
                <a:solidFill>
                  <a:srgbClr val="0000CC"/>
                </a:solidFill>
                <a:effectLst/>
                <a:uLnTx/>
                <a:uFillTx/>
                <a:latin typeface="Times New Roman" pitchFamily="18" charset="0"/>
                <a:ea typeface="+mn-ea"/>
                <a:cs typeface="+mn-cs"/>
              </a:rPr>
              <a:t>Giáo viên:……………………………………</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1" u="none" strike="noStrike" kern="1200" cap="none" spc="0" normalizeH="0" baseline="0" noProof="0">
                <a:ln>
                  <a:noFill/>
                </a:ln>
                <a:solidFill>
                  <a:srgbClr val="0000CC"/>
                </a:solidFill>
                <a:effectLst/>
                <a:uLnTx/>
                <a:uFillTx/>
                <a:latin typeface="Times New Roman" pitchFamily="18" charset="0"/>
                <a:ea typeface="+mn-ea"/>
                <a:cs typeface="+mn-cs"/>
              </a:rPr>
              <a:t>Lớp:  3</a:t>
            </a:r>
          </a:p>
        </p:txBody>
      </p:sp>
      <p:pic>
        <p:nvPicPr>
          <p:cNvPr id="30" name="Picture 22" descr="bd2131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0232" y="647938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Text Box 17"/>
          <p:cNvSpPr txBox="1">
            <a:spLocks noChangeArrowheads="1"/>
          </p:cNvSpPr>
          <p:nvPr/>
        </p:nvSpPr>
        <p:spPr bwMode="auto">
          <a:xfrm>
            <a:off x="1889919" y="1702753"/>
            <a:ext cx="12146361"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60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CHÀO MỪNG QUÝ THẦY CÔ</a:t>
            </a: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60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VỀ DỰ GIỜ THĂM LỚP</a:t>
            </a:r>
          </a:p>
        </p:txBody>
      </p:sp>
      <p:pic>
        <p:nvPicPr>
          <p:cNvPr id="32" name="Picture 7" descr="BƯỚM 5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9961410">
            <a:off x="13947921" y="388164"/>
            <a:ext cx="1197160" cy="1561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8" descr="animal-14[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417220" flipH="1">
            <a:off x="2328913" y="6922250"/>
            <a:ext cx="1110487" cy="80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31"/>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31"/>
                                        </p:tgtEl>
                                        <p:attrNameLst>
                                          <p:attrName>style.color</p:attrName>
                                        </p:attrNameLst>
                                      </p:cBhvr>
                                      <p:by>
                                        <p:hsl h="7200000" s="0" l="0"/>
                                      </p:by>
                                    </p:animClr>
                                    <p:animClr clrSpc="hsl" dir="cw">
                                      <p:cBhvr>
                                        <p:cTn id="9" dur="2000" fill="hold"/>
                                        <p:tgtEl>
                                          <p:spTgt spid="31"/>
                                        </p:tgtEl>
                                        <p:attrNameLst>
                                          <p:attrName>fillcolor</p:attrName>
                                        </p:attrNameLst>
                                      </p:cBhvr>
                                      <p:by>
                                        <p:hsl h="7200000" s="0" l="0"/>
                                      </p:by>
                                    </p:animClr>
                                    <p:animClr clrSpc="hsl" dir="cw">
                                      <p:cBhvr>
                                        <p:cTn id="10" dur="2000" fill="hold"/>
                                        <p:tgtEl>
                                          <p:spTgt spid="31"/>
                                        </p:tgtEl>
                                        <p:attrNameLst>
                                          <p:attrName>stroke.color</p:attrName>
                                        </p:attrNameLst>
                                      </p:cBhvr>
                                      <p:by>
                                        <p:hsl h="7200000" s="0" l="0"/>
                                      </p:by>
                                    </p:animClr>
                                    <p:set>
                                      <p:cBhvr>
                                        <p:cTn id="11" dur="2000" fill="hold"/>
                                        <p:tgtEl>
                                          <p:spTgt spid="3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1"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82CD467-6B19-773B-C719-FE586F9AEC0B}"/>
              </a:ext>
            </a:extLst>
          </p:cNvPr>
          <p:cNvPicPr>
            <a:picLocks noChangeAspect="1"/>
          </p:cNvPicPr>
          <p:nvPr/>
        </p:nvPicPr>
        <p:blipFill rotWithShape="1">
          <a:blip r:embed="rId3"/>
          <a:srcRect l="1472" t="7157" r="4809" b="5990"/>
          <a:stretch/>
        </p:blipFill>
        <p:spPr>
          <a:xfrm>
            <a:off x="0" y="2403126"/>
            <a:ext cx="16101219" cy="7045673"/>
          </a:xfrm>
          <a:prstGeom prst="rect">
            <a:avLst/>
          </a:prstGeom>
        </p:spPr>
      </p:pic>
      <p:sp>
        <p:nvSpPr>
          <p:cNvPr id="5" name="TextBox 4"/>
          <p:cNvSpPr txBox="1"/>
          <p:nvPr/>
        </p:nvSpPr>
        <p:spPr>
          <a:xfrm>
            <a:off x="5007280" y="111473"/>
            <a:ext cx="6255239"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9" name="TextBox 8">
            <a:extLst>
              <a:ext uri="{FF2B5EF4-FFF2-40B4-BE49-F238E27FC236}">
                <a16:creationId xmlns:a16="http://schemas.microsoft.com/office/drawing/2014/main" id="{4B42EE6E-ECDF-861A-C18D-C9EB7F5B8CBD}"/>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2" name="Rectangle: Rounded Corners 1">
            <a:extLst>
              <a:ext uri="{FF2B5EF4-FFF2-40B4-BE49-F238E27FC236}">
                <a16:creationId xmlns:a16="http://schemas.microsoft.com/office/drawing/2014/main" id="{44D77559-8274-DB5C-AFD5-2E998CDDBF3E}"/>
              </a:ext>
            </a:extLst>
          </p:cNvPr>
          <p:cNvSpPr/>
          <p:nvPr/>
        </p:nvSpPr>
        <p:spPr>
          <a:xfrm>
            <a:off x="1737519" y="3886200"/>
            <a:ext cx="13258800" cy="4800600"/>
          </a:xfrm>
          <a:prstGeom prst="roundRect">
            <a:avLst/>
          </a:prstGeom>
          <a:effectLst>
            <a:glow rad="101600">
              <a:schemeClr val="accent5">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r>
              <a:rPr lang="en-US" dirty="0"/>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một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hành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tinh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trong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hệ</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Từ</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xa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dần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hành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tinh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thứ</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mình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a:t>
            </a:r>
            <a:r>
              <a:rPr lang="en-US" sz="3600" b="1" dirty="0">
                <a:solidFill>
                  <a:srgbClr val="0000FF"/>
                </a:solidFill>
                <a:latin typeface="Times New Roman" panose="02020603050405020304" pitchFamily="18" charset="0"/>
                <a:cs typeface="Times New Roman" panose="02020603050405020304" pitchFamily="18" charset="0"/>
              </a:rPr>
              <a:t> , </a:t>
            </a:r>
            <a:r>
              <a:rPr lang="en-US" sz="3600" b="1" dirty="0" err="1">
                <a:solidFill>
                  <a:srgbClr val="0000FF"/>
                </a:solidFill>
                <a:latin typeface="Times New Roman" panose="02020603050405020304" pitchFamily="18" charset="0"/>
                <a:cs typeface="Times New Roman" panose="02020603050405020304" pitchFamily="18" charset="0"/>
              </a:rPr>
              <a:t>đồng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thờichuyển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trăng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Trăng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vệ</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tinh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của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a:t>
            </a:r>
          </a:p>
          <a:p>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mình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theo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hướng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từ</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Tây</a:t>
            </a:r>
            <a:r>
              <a:rPr lang="en-US" sz="3600" b="1" dirty="0">
                <a:solidFill>
                  <a:srgbClr val="0000FF"/>
                </a:solidFill>
                <a:latin typeface="Times New Roman" panose="02020603050405020304" pitchFamily="18" charset="0"/>
                <a:cs typeface="Times New Roman" panose="02020603050405020304" pitchFamily="18" charset="0"/>
              </a:rPr>
              <a:t> sang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nếu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nhìn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từ</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cực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Bắc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quay </a:t>
            </a:r>
            <a:r>
              <a:rPr lang="en-US" sz="3600" b="1" dirty="0" err="1">
                <a:solidFill>
                  <a:srgbClr val="0000FF"/>
                </a:solidFill>
                <a:latin typeface="Times New Roman" panose="02020603050405020304" pitchFamily="18" charset="0"/>
                <a:cs typeface="Times New Roman" panose="02020603050405020304" pitchFamily="18" charset="0"/>
              </a:rPr>
              <a:t>ngược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kim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đồng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hồ</a:t>
            </a:r>
            <a:r>
              <a:rPr lang="en-US" sz="3600" b="1" dirty="0">
                <a:solidFill>
                  <a:srgbClr val="0000FF"/>
                </a:solidFill>
                <a:latin typeface="Times New Roman" panose="02020603050405020304" pitchFamily="18" charset="0"/>
                <a:cs typeface="Times New Roman" panose="02020603050405020304" pitchFamily="18" charset="0"/>
              </a:rPr>
              <a:t>.</a:t>
            </a:r>
            <a:endParaRPr lang="en-US" b="1" dirty="0">
              <a:solidFill>
                <a:srgbClr val="0000FF"/>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D8497F2-E38F-4108-E960-F1BCFB5C3382}"/>
              </a:ext>
            </a:extLst>
          </p:cNvPr>
          <p:cNvSpPr txBox="1"/>
          <p:nvPr/>
        </p:nvSpPr>
        <p:spPr>
          <a:xfrm>
            <a:off x="3232913" y="1246387"/>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75197886"/>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7280" y="111473"/>
            <a:ext cx="6255239"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9" name="TextBox 8">
            <a:extLst>
              <a:ext uri="{FF2B5EF4-FFF2-40B4-BE49-F238E27FC236}">
                <a16:creationId xmlns:a16="http://schemas.microsoft.com/office/drawing/2014/main" id="{4B42EE6E-ECDF-861A-C18D-C9EB7F5B8CBD}"/>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6" name="TextBox 5">
            <a:extLst>
              <a:ext uri="{FF2B5EF4-FFF2-40B4-BE49-F238E27FC236}">
                <a16:creationId xmlns:a16="http://schemas.microsoft.com/office/drawing/2014/main" id="{DF08673D-2466-69B3-C662-CCC95A33C75C}"/>
              </a:ext>
            </a:extLst>
          </p:cNvPr>
          <p:cNvSpPr txBox="1"/>
          <p:nvPr/>
        </p:nvSpPr>
        <p:spPr>
          <a:xfrm>
            <a:off x="2347119" y="1549942"/>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11223247"/>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5291919"/>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12254" y="155157"/>
            <a:ext cx="6255239" cy="972937"/>
            <a:chOff x="4539228" y="172432"/>
            <a:chExt cx="6149694" cy="972937"/>
          </a:xfrm>
        </p:grpSpPr>
        <p:grpSp>
          <p:nvGrpSpPr>
            <p:cNvPr id="3" name="Group 2"/>
            <p:cNvGrpSpPr/>
            <p:nvPr/>
          </p:nvGrpSpPr>
          <p:grpSpPr>
            <a:xfrm>
              <a:off x="4539228" y="172432"/>
              <a:ext cx="6149694" cy="972937"/>
              <a:chOff x="4539228" y="172432"/>
              <a:chExt cx="6149694" cy="972937"/>
            </a:xfrm>
          </p:grpSpPr>
          <p:sp>
            <p:nvSpPr>
              <p:cNvPr id="5" name="TextBox 4"/>
              <p:cNvSpPr txBox="1"/>
              <p:nvPr/>
            </p:nvSpPr>
            <p:spPr>
              <a:xfrm>
                <a:off x="4539228" y="1724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6" name="TextBox 5"/>
              <p:cNvSpPr txBox="1"/>
              <p:nvPr/>
            </p:nvSpPr>
            <p:spPr>
              <a:xfrm>
                <a:off x="6161261" y="622149"/>
                <a:ext cx="3995299" cy="523220"/>
              </a:xfrm>
              <a:prstGeom prst="rect">
                <a:avLst/>
              </a:prstGeom>
              <a:noFill/>
            </p:spPr>
            <p:txBody>
              <a:bodyPr wrap="none" rtlCol="0">
                <a:spAutoFit/>
              </a:bodyPr>
              <a:lstStyle/>
              <a:p>
                <a:r>
                  <a:rPr lang="en-US" sz="2800" b="1" u="sng" dirty="0">
                    <a:solidFill>
                      <a:srgbClr val="FF0066"/>
                    </a:solidFill>
                    <a:latin typeface="Times New Roman" pitchFamily="18" charset="0"/>
                    <a:cs typeface="Times New Roman" pitchFamily="18" charset="0"/>
                  </a:rPr>
                  <a:t>TỰ NHIÊN VÀ XÃ HỘI </a:t>
                </a:r>
              </a:p>
            </p:txBody>
          </p:sp>
        </p:grpSp>
        <p:cxnSp>
          <p:nvCxnSpPr>
            <p:cNvPr id="4" name="Straight Connector 3"/>
            <p:cNvCxnSpPr/>
            <p:nvPr/>
          </p:nvCxnSpPr>
          <p:spPr>
            <a:xfrm>
              <a:off x="7153434" y="1085354"/>
              <a:ext cx="898971"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12" name="Group 11"/>
          <p:cNvGrpSpPr/>
          <p:nvPr/>
        </p:nvGrpSpPr>
        <p:grpSpPr>
          <a:xfrm>
            <a:off x="1171878" y="1895151"/>
            <a:ext cx="12306071" cy="1261884"/>
            <a:chOff x="3466447" y="2085651"/>
            <a:chExt cx="10500785" cy="1261884"/>
          </a:xfrm>
        </p:grpSpPr>
        <p:grpSp>
          <p:nvGrpSpPr>
            <p:cNvPr id="10" name="Group 9"/>
            <p:cNvGrpSpPr/>
            <p:nvPr/>
          </p:nvGrpSpPr>
          <p:grpSpPr>
            <a:xfrm>
              <a:off x="3466447" y="2323166"/>
              <a:ext cx="525247" cy="646331"/>
              <a:chOff x="3733147" y="2323166"/>
              <a:chExt cx="525247" cy="646331"/>
            </a:xfrm>
          </p:grpSpPr>
          <p:sp>
            <p:nvSpPr>
              <p:cNvPr id="8" name="Oval 7"/>
              <p:cNvSpPr/>
              <p:nvPr/>
            </p:nvSpPr>
            <p:spPr>
              <a:xfrm>
                <a:off x="3733147" y="2367988"/>
                <a:ext cx="525247" cy="556689"/>
              </a:xfrm>
              <a:prstGeom prst="ellips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9" name="TextBox 8"/>
              <p:cNvSpPr txBox="1"/>
              <p:nvPr/>
            </p:nvSpPr>
            <p:spPr>
              <a:xfrm>
                <a:off x="3822060" y="2323166"/>
                <a:ext cx="436334" cy="646331"/>
              </a:xfrm>
              <a:prstGeom prst="rect">
                <a:avLst/>
              </a:prstGeom>
              <a:noFill/>
            </p:spPr>
            <p:txBody>
              <a:bodyPr wrap="square" rtlCol="0">
                <a:spAutoFit/>
              </a:bodyPr>
              <a:lstStyle/>
              <a:p>
                <a:r>
                  <a:rPr lang="en-US" sz="3600" b="1" dirty="0">
                    <a:solidFill>
                      <a:srgbClr val="FF0000"/>
                    </a:solidFill>
                    <a:latin typeface="Times New Roman" pitchFamily="18" charset="0"/>
                    <a:cs typeface="Times New Roman" pitchFamily="18" charset="0"/>
                  </a:rPr>
                  <a:t>1</a:t>
                </a:r>
              </a:p>
            </p:txBody>
          </p:sp>
        </p:grpSp>
        <p:sp>
          <p:nvSpPr>
            <p:cNvPr id="11" name="TextBox 10"/>
            <p:cNvSpPr txBox="1"/>
            <p:nvPr/>
          </p:nvSpPr>
          <p:spPr>
            <a:xfrm>
              <a:off x="4204763" y="2085651"/>
              <a:ext cx="9762469" cy="1261884"/>
            </a:xfrm>
            <a:prstGeom prst="rect">
              <a:avLst/>
            </a:prstGeom>
            <a:noFill/>
          </p:spPr>
          <p:txBody>
            <a:bodyPr wrap="none" rtlCol="0">
              <a:spAutoFit/>
            </a:bodyPr>
            <a:lstStyle/>
            <a:p>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Em</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thường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nhìn</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thấy</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Trời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Trăng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khi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nào</a:t>
              </a:r>
              <a:r>
                <a:rPr lang="en-US" sz="3800" b="1" dirty="0">
                  <a:solidFill>
                    <a:srgbClr val="0000FF"/>
                  </a:solidFill>
                  <a:latin typeface="Times New Roman" pitchFamily="18" charset="0"/>
                  <a:cs typeface="Times New Roman" pitchFamily="18" charset="0"/>
                </a:rPr>
                <a:t>? </a:t>
              </a:r>
            </a:p>
            <a:p>
              <a:r>
                <a:rPr lang="en-US" sz="3800" b="1" dirty="0" err="1">
                  <a:solidFill>
                    <a:srgbClr val="0000FF"/>
                  </a:solidFill>
                  <a:latin typeface="Times New Roman" pitchFamily="18" charset="0"/>
                  <a:cs typeface="Times New Roman" pitchFamily="18" charset="0"/>
                </a:rPr>
                <a:t>Nói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những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điều</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em</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biết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về</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trời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Trăng</a:t>
              </a:r>
              <a:endParaRPr lang="en-US" sz="3800" b="1" dirty="0">
                <a:solidFill>
                  <a:srgbClr val="0000FF"/>
                </a:solidFill>
                <a:latin typeface="Times New Roman" pitchFamily="18" charset="0"/>
                <a:cs typeface="Times New Roman" pitchFamily="18" charset="0"/>
              </a:endParaRPr>
            </a:p>
          </p:txBody>
        </p:sp>
      </p:grpSp>
      <p:sp>
        <p:nvSpPr>
          <p:cNvPr id="28" name="Rectangle: Rounded Corners 27">
            <a:extLst>
              <a:ext uri="{FF2B5EF4-FFF2-40B4-BE49-F238E27FC236}">
                <a16:creationId xmlns:a16="http://schemas.microsoft.com/office/drawing/2014/main" id="{34D52858-849C-80BB-FA6E-F9452B4EAF2E}"/>
              </a:ext>
            </a:extLst>
          </p:cNvPr>
          <p:cNvSpPr/>
          <p:nvPr/>
        </p:nvSpPr>
        <p:spPr>
          <a:xfrm>
            <a:off x="1276077" y="3333670"/>
            <a:ext cx="4048074" cy="92474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00FF"/>
                </a:solidFill>
                <a:latin typeface="Times New Roman" panose="02020603050405020304" pitchFamily="18" charset="0"/>
                <a:cs typeface="Times New Roman" panose="02020603050405020304" pitchFamily="18" charset="0"/>
              </a:rPr>
              <a:t>Quan </a:t>
            </a:r>
            <a:r>
              <a:rPr lang="en-US" sz="3600" b="1" dirty="0" err="1">
                <a:solidFill>
                  <a:srgbClr val="0000FF"/>
                </a:solidFill>
                <a:latin typeface="Times New Roman" panose="02020603050405020304" pitchFamily="18" charset="0"/>
                <a:cs typeface="Times New Roman" panose="02020603050405020304" pitchFamily="18" charset="0"/>
              </a:rPr>
              <a:t>sát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hình</a:t>
            </a:r>
            <a:r>
              <a:rPr lang="en-US" sz="3600" b="1" dirty="0">
                <a:solidFill>
                  <a:srgbClr val="0000FF"/>
                </a:solidFill>
                <a:latin typeface="Times New Roman" panose="02020603050405020304" pitchFamily="18" charset="0"/>
                <a:cs typeface="Times New Roman" panose="02020603050405020304" pitchFamily="18" charset="0"/>
              </a:rPr>
              <a:t> 1:</a:t>
            </a:r>
          </a:p>
        </p:txBody>
      </p:sp>
      <p:sp>
        <p:nvSpPr>
          <p:cNvPr id="29" name="Rectangle: Rounded Corners 28">
            <a:extLst>
              <a:ext uri="{FF2B5EF4-FFF2-40B4-BE49-F238E27FC236}">
                <a16:creationId xmlns:a16="http://schemas.microsoft.com/office/drawing/2014/main" id="{B0F71B61-13D5-B133-64C2-C8C4DD950118}"/>
              </a:ext>
            </a:extLst>
          </p:cNvPr>
          <p:cNvSpPr/>
          <p:nvPr/>
        </p:nvSpPr>
        <p:spPr>
          <a:xfrm>
            <a:off x="768844" y="4395533"/>
            <a:ext cx="5336147" cy="92474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Chỉ</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vị</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trí</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của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Đát</a:t>
            </a:r>
            <a:endParaRPr lang="en-US" b="1" dirty="0">
              <a:solidFill>
                <a:srgbClr val="0000FF"/>
              </a:solidFill>
              <a:latin typeface="Times New Roman" panose="02020603050405020304" pitchFamily="18"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F39FBC99-F6E4-6CDE-3A6E-F77EB7760770}"/>
              </a:ext>
            </a:extLst>
          </p:cNvPr>
          <p:cNvSpPr/>
          <p:nvPr/>
        </p:nvSpPr>
        <p:spPr>
          <a:xfrm>
            <a:off x="1171878" y="6786478"/>
            <a:ext cx="9236909" cy="128944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0" indent="-571500" algn="just">
              <a:lnSpc>
                <a:spcPct val="120000"/>
              </a:lnSpc>
              <a:buFont typeface="Arial" panose="020B0604020202020204" pitchFamily="34" charset="0"/>
              <a:buChar char="•"/>
            </a:pPr>
            <a:r>
              <a:rPr lang="nl-NL" sz="3600" b="1" dirty="0">
                <a:solidFill>
                  <a:srgbClr val="0000FF"/>
                </a:solidFill>
                <a:effectLst/>
                <a:latin typeface="Times New Roman" panose="02020603050405020304" pitchFamily="18" charset="0"/>
                <a:ea typeface="Times New Roman" panose="02020603050405020304" pitchFamily="18" charset="0"/>
              </a:rPr>
              <a:t>Từ Mặt Trời ra xa dần Trái Đất</a:t>
            </a:r>
          </a:p>
          <a:p>
            <a:pPr algn="just">
              <a:lnSpc>
                <a:spcPct val="120000"/>
              </a:lnSpc>
            </a:pPr>
            <a:r>
              <a:rPr lang="nl-NL" sz="3600" b="1" dirty="0">
                <a:solidFill>
                  <a:srgbClr val="0000FF"/>
                </a:solidFill>
                <a:effectLst/>
                <a:latin typeface="Times New Roman" panose="02020603050405020304" pitchFamily="18" charset="0"/>
                <a:ea typeface="Times New Roman" panose="02020603050405020304" pitchFamily="18" charset="0"/>
              </a:rPr>
              <a:t> là hành tinh thứ mấy?</a:t>
            </a:r>
            <a:endParaRPr lang="en-US" sz="2800" b="1" dirty="0">
              <a:solidFill>
                <a:srgbClr val="0000FF"/>
              </a:solidFill>
              <a:effectLst/>
              <a:latin typeface="Times New Roman" panose="02020603050405020304" pitchFamily="18" charset="0"/>
              <a:ea typeface="Times New Roman" panose="02020603050405020304" pitchFamily="18" charset="0"/>
            </a:endParaRPr>
          </a:p>
        </p:txBody>
      </p:sp>
      <p:sp>
        <p:nvSpPr>
          <p:cNvPr id="31" name="Rectangle: Rounded Corners 30">
            <a:extLst>
              <a:ext uri="{FF2B5EF4-FFF2-40B4-BE49-F238E27FC236}">
                <a16:creationId xmlns:a16="http://schemas.microsoft.com/office/drawing/2014/main" id="{27085D6F-BAD9-2B4B-170D-7886804C2A41}"/>
              </a:ext>
            </a:extLst>
          </p:cNvPr>
          <p:cNvSpPr/>
          <p:nvPr/>
        </p:nvSpPr>
        <p:spPr>
          <a:xfrm>
            <a:off x="714936" y="5734230"/>
            <a:ext cx="6377559" cy="92474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600" b="1" dirty="0">
                <a:solidFill>
                  <a:srgbClr val="0000FF"/>
                </a:solidFill>
                <a:effectLst/>
                <a:latin typeface="Times New Roman" panose="02020603050405020304" pitchFamily="18" charset="0"/>
                <a:ea typeface="Times New Roman" panose="02020603050405020304" pitchFamily="18" charset="0"/>
              </a:rPr>
              <a:t>* Hệ Mặt Trời có mấy hành tinh?</a:t>
            </a:r>
            <a:endParaRPr lang="en-US" sz="4800" b="1" dirty="0">
              <a:solidFill>
                <a:srgbClr val="0000FF"/>
              </a:solidFill>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79D48B98-3B2B-98E4-2443-B314DA01C452}"/>
              </a:ext>
            </a:extLst>
          </p:cNvPr>
          <p:cNvSpPr txBox="1"/>
          <p:nvPr/>
        </p:nvSpPr>
        <p:spPr>
          <a:xfrm>
            <a:off x="3361898" y="1116735"/>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pic>
        <p:nvPicPr>
          <p:cNvPr id="16" name="Picture 15">
            <a:extLst>
              <a:ext uri="{FF2B5EF4-FFF2-40B4-BE49-F238E27FC236}">
                <a16:creationId xmlns:a16="http://schemas.microsoft.com/office/drawing/2014/main" id="{E901DEF0-278B-CF91-D702-280D791AE7F3}"/>
              </a:ext>
            </a:extLst>
          </p:cNvPr>
          <p:cNvPicPr>
            <a:picLocks noChangeAspect="1"/>
          </p:cNvPicPr>
          <p:nvPr/>
        </p:nvPicPr>
        <p:blipFill rotWithShape="1">
          <a:blip r:embed="rId2"/>
          <a:srcRect l="40893" t="19555"/>
          <a:stretch/>
        </p:blipFill>
        <p:spPr>
          <a:xfrm>
            <a:off x="7985919" y="3068950"/>
            <a:ext cx="7828313" cy="5836032"/>
          </a:xfrm>
          <a:prstGeom prst="rect">
            <a:avLst/>
          </a:prstGeom>
        </p:spPr>
      </p:pic>
    </p:spTree>
    <p:extLst>
      <p:ext uri="{BB962C8B-B14F-4D97-AF65-F5344CB8AC3E}">
        <p14:creationId xmlns:p14="http://schemas.microsoft.com/office/powerpoint/2010/main" val="2365650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2" presetClass="entr" presetSubtype="4"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 calcmode="lin" valueType="num">
                                      <p:cBhvr additive="base">
                                        <p:cTn id="10" dur="500" fill="hold"/>
                                        <p:tgtEl>
                                          <p:spTgt spid="16"/>
                                        </p:tgtEl>
                                        <p:attrNameLst>
                                          <p:attrName>ppt_x</p:attrName>
                                        </p:attrNameLst>
                                      </p:cBhvr>
                                      <p:tavLst>
                                        <p:tav tm="0">
                                          <p:val>
                                            <p:strVal val="#ppt_x"/>
                                          </p:val>
                                        </p:tav>
                                        <p:tav tm="100000">
                                          <p:val>
                                            <p:strVal val="#ppt_x"/>
                                          </p:val>
                                        </p:tav>
                                      </p:tavLst>
                                    </p:anim>
                                    <p:anim calcmode="lin" valueType="num">
                                      <p:cBhvr additive="base">
                                        <p:cTn id="1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fade">
                                      <p:cBhvr>
                                        <p:cTn id="16" dur="500"/>
                                        <p:tgtEl>
                                          <p:spTgt spid="2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9"/>
                                        </p:tgtEl>
                                        <p:attrNameLst>
                                          <p:attrName>style.visibility</p:attrName>
                                        </p:attrNameLst>
                                      </p:cBhvr>
                                      <p:to>
                                        <p:strVal val="visible"/>
                                      </p:to>
                                    </p:set>
                                    <p:anim calcmode="lin" valueType="num">
                                      <p:cBhvr additive="base">
                                        <p:cTn id="21" dur="500" fill="hold"/>
                                        <p:tgtEl>
                                          <p:spTgt spid="29"/>
                                        </p:tgtEl>
                                        <p:attrNameLst>
                                          <p:attrName>ppt_x</p:attrName>
                                        </p:attrNameLst>
                                      </p:cBhvr>
                                      <p:tavLst>
                                        <p:tav tm="0">
                                          <p:val>
                                            <p:strVal val="#ppt_x"/>
                                          </p:val>
                                        </p:tav>
                                        <p:tav tm="100000">
                                          <p:val>
                                            <p:strVal val="#ppt_x"/>
                                          </p:val>
                                        </p:tav>
                                      </p:tavLst>
                                    </p:anim>
                                    <p:anim calcmode="lin" valueType="num">
                                      <p:cBhvr additive="base">
                                        <p:cTn id="2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anim calcmode="lin" valueType="num">
                                      <p:cBhvr additive="base">
                                        <p:cTn id="27" dur="500" fill="hold"/>
                                        <p:tgtEl>
                                          <p:spTgt spid="31"/>
                                        </p:tgtEl>
                                        <p:attrNameLst>
                                          <p:attrName>ppt_x</p:attrName>
                                        </p:attrNameLst>
                                      </p:cBhvr>
                                      <p:tavLst>
                                        <p:tav tm="0">
                                          <p:val>
                                            <p:strVal val="#ppt_x"/>
                                          </p:val>
                                        </p:tav>
                                        <p:tav tm="100000">
                                          <p:val>
                                            <p:strVal val="#ppt_x"/>
                                          </p:val>
                                        </p:tav>
                                      </p:tavLst>
                                    </p:anim>
                                    <p:anim calcmode="lin" valueType="num">
                                      <p:cBhvr additive="base">
                                        <p:cTn id="2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 calcmode="lin" valueType="num">
                                      <p:cBhvr additive="base">
                                        <p:cTn id="33" dur="500" fill="hold"/>
                                        <p:tgtEl>
                                          <p:spTgt spid="23"/>
                                        </p:tgtEl>
                                        <p:attrNameLst>
                                          <p:attrName>ppt_x</p:attrName>
                                        </p:attrNameLst>
                                      </p:cBhvr>
                                      <p:tavLst>
                                        <p:tav tm="0">
                                          <p:val>
                                            <p:strVal val="#ppt_x"/>
                                          </p:val>
                                        </p:tav>
                                        <p:tav tm="100000">
                                          <p:val>
                                            <p:strVal val="#ppt_x"/>
                                          </p:val>
                                        </p:tav>
                                      </p:tavLst>
                                    </p:anim>
                                    <p:anim calcmode="lin" valueType="num">
                                      <p:cBhvr additive="base">
                                        <p:cTn id="3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23" grpId="0" animBg="1"/>
      <p:bldP spid="3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012254" y="155157"/>
            <a:ext cx="6255239" cy="972937"/>
            <a:chOff x="4539228" y="172432"/>
            <a:chExt cx="6149694" cy="972937"/>
          </a:xfrm>
        </p:grpSpPr>
        <p:grpSp>
          <p:nvGrpSpPr>
            <p:cNvPr id="3" name="Group 2"/>
            <p:cNvGrpSpPr/>
            <p:nvPr/>
          </p:nvGrpSpPr>
          <p:grpSpPr>
            <a:xfrm>
              <a:off x="4539228" y="172432"/>
              <a:ext cx="6149694" cy="972937"/>
              <a:chOff x="4539228" y="172432"/>
              <a:chExt cx="6149694" cy="972937"/>
            </a:xfrm>
          </p:grpSpPr>
          <p:sp>
            <p:nvSpPr>
              <p:cNvPr id="5" name="TextBox 4"/>
              <p:cNvSpPr txBox="1"/>
              <p:nvPr/>
            </p:nvSpPr>
            <p:spPr>
              <a:xfrm>
                <a:off x="4539228" y="17243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6" name="TextBox 5"/>
              <p:cNvSpPr txBox="1"/>
              <p:nvPr/>
            </p:nvSpPr>
            <p:spPr>
              <a:xfrm>
                <a:off x="6161261" y="622149"/>
                <a:ext cx="3995299" cy="523220"/>
              </a:xfrm>
              <a:prstGeom prst="rect">
                <a:avLst/>
              </a:prstGeom>
              <a:noFill/>
            </p:spPr>
            <p:txBody>
              <a:bodyPr wrap="none" rtlCol="0">
                <a:spAutoFit/>
              </a:bodyPr>
              <a:lstStyle/>
              <a:p>
                <a:r>
                  <a:rPr lang="en-US" sz="2800" b="1" u="sng" dirty="0">
                    <a:solidFill>
                      <a:srgbClr val="FF0066"/>
                    </a:solidFill>
                    <a:latin typeface="Times New Roman" pitchFamily="18" charset="0"/>
                    <a:cs typeface="Times New Roman" pitchFamily="18" charset="0"/>
                  </a:rPr>
                  <a:t>TỰ NHIÊN VÀ XÃ HỘI </a:t>
                </a:r>
              </a:p>
            </p:txBody>
          </p:sp>
        </p:grpSp>
        <p:cxnSp>
          <p:nvCxnSpPr>
            <p:cNvPr id="4" name="Straight Connector 3"/>
            <p:cNvCxnSpPr/>
            <p:nvPr/>
          </p:nvCxnSpPr>
          <p:spPr>
            <a:xfrm>
              <a:off x="7153434" y="1085354"/>
              <a:ext cx="898971"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12" name="Group 11"/>
          <p:cNvGrpSpPr/>
          <p:nvPr/>
        </p:nvGrpSpPr>
        <p:grpSpPr>
          <a:xfrm>
            <a:off x="1171878" y="1895151"/>
            <a:ext cx="12306071" cy="1261884"/>
            <a:chOff x="3466447" y="2085651"/>
            <a:chExt cx="10500785" cy="1261884"/>
          </a:xfrm>
        </p:grpSpPr>
        <p:grpSp>
          <p:nvGrpSpPr>
            <p:cNvPr id="10" name="Group 9"/>
            <p:cNvGrpSpPr/>
            <p:nvPr/>
          </p:nvGrpSpPr>
          <p:grpSpPr>
            <a:xfrm>
              <a:off x="3466447" y="2323166"/>
              <a:ext cx="525247" cy="646331"/>
              <a:chOff x="3733147" y="2323166"/>
              <a:chExt cx="525247" cy="646331"/>
            </a:xfrm>
          </p:grpSpPr>
          <p:sp>
            <p:nvSpPr>
              <p:cNvPr id="8" name="Oval 7"/>
              <p:cNvSpPr/>
              <p:nvPr/>
            </p:nvSpPr>
            <p:spPr>
              <a:xfrm>
                <a:off x="3733147" y="2367988"/>
                <a:ext cx="525247" cy="556689"/>
              </a:xfrm>
              <a:prstGeom prst="ellips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9" name="TextBox 8"/>
              <p:cNvSpPr txBox="1"/>
              <p:nvPr/>
            </p:nvSpPr>
            <p:spPr>
              <a:xfrm>
                <a:off x="3822060" y="2323166"/>
                <a:ext cx="436334" cy="646331"/>
              </a:xfrm>
              <a:prstGeom prst="rect">
                <a:avLst/>
              </a:prstGeom>
              <a:noFill/>
            </p:spPr>
            <p:txBody>
              <a:bodyPr wrap="square" rtlCol="0">
                <a:spAutoFit/>
              </a:bodyPr>
              <a:lstStyle/>
              <a:p>
                <a:r>
                  <a:rPr lang="en-US" sz="3600" b="1" dirty="0">
                    <a:solidFill>
                      <a:srgbClr val="FF0000"/>
                    </a:solidFill>
                    <a:latin typeface="Times New Roman" pitchFamily="18" charset="0"/>
                    <a:cs typeface="Times New Roman" pitchFamily="18" charset="0"/>
                  </a:rPr>
                  <a:t>1</a:t>
                </a:r>
              </a:p>
            </p:txBody>
          </p:sp>
        </p:grpSp>
        <p:sp>
          <p:nvSpPr>
            <p:cNvPr id="11" name="TextBox 10"/>
            <p:cNvSpPr txBox="1"/>
            <p:nvPr/>
          </p:nvSpPr>
          <p:spPr>
            <a:xfrm>
              <a:off x="4046804" y="2085651"/>
              <a:ext cx="9920428" cy="1261884"/>
            </a:xfrm>
            <a:prstGeom prst="rect">
              <a:avLst/>
            </a:prstGeom>
            <a:noFill/>
          </p:spPr>
          <p:txBody>
            <a:bodyPr wrap="square" rtlCol="0">
              <a:spAutoFit/>
            </a:bodyPr>
            <a:lstStyle/>
            <a:p>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Em</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thường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nhìn</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thấy</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Trời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Trăng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khi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nào</a:t>
              </a:r>
              <a:r>
                <a:rPr lang="en-US" sz="3800" b="1" dirty="0">
                  <a:solidFill>
                    <a:srgbClr val="0000FF"/>
                  </a:solidFill>
                  <a:latin typeface="Times New Roman" pitchFamily="18" charset="0"/>
                  <a:cs typeface="Times New Roman" pitchFamily="18" charset="0"/>
                </a:rPr>
                <a:t>? </a:t>
              </a:r>
            </a:p>
            <a:p>
              <a:r>
                <a:rPr lang="en-US" sz="3800" b="1" dirty="0" err="1">
                  <a:solidFill>
                    <a:srgbClr val="0000FF"/>
                  </a:solidFill>
                  <a:latin typeface="Times New Roman" pitchFamily="18" charset="0"/>
                  <a:cs typeface="Times New Roman" pitchFamily="18" charset="0"/>
                </a:rPr>
                <a:t>Nói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những</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điều</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em</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biết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về</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trời</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Mặt</a:t>
              </a:r>
              <a:r>
                <a:rPr lang="en-US" sz="3800" b="1" dirty="0">
                  <a:solidFill>
                    <a:srgbClr val="0000FF"/>
                  </a:solidFill>
                  <a:latin typeface="Times New Roman" pitchFamily="18" charset="0"/>
                  <a:cs typeface="Times New Roman" pitchFamily="18" charset="0"/>
                </a:rPr>
                <a:t> </a:t>
              </a:r>
              <a:r>
                <a:rPr lang="en-US" sz="3800" b="1" dirty="0" err="1">
                  <a:solidFill>
                    <a:srgbClr val="0000FF"/>
                  </a:solidFill>
                  <a:latin typeface="Times New Roman" pitchFamily="18" charset="0"/>
                  <a:cs typeface="Times New Roman" pitchFamily="18" charset="0"/>
                </a:rPr>
                <a:t>Trăng</a:t>
              </a:r>
              <a:endParaRPr lang="en-US" sz="3800" b="1" dirty="0">
                <a:solidFill>
                  <a:srgbClr val="0000FF"/>
                </a:solidFill>
                <a:latin typeface="Times New Roman" pitchFamily="18" charset="0"/>
                <a:cs typeface="Times New Roman" pitchFamily="18" charset="0"/>
              </a:endParaRPr>
            </a:p>
          </p:txBody>
        </p:sp>
      </p:grpSp>
      <p:sp>
        <p:nvSpPr>
          <p:cNvPr id="31" name="Rectangle: Rounded Corners 30">
            <a:extLst>
              <a:ext uri="{FF2B5EF4-FFF2-40B4-BE49-F238E27FC236}">
                <a16:creationId xmlns:a16="http://schemas.microsoft.com/office/drawing/2014/main" id="{27085D6F-BAD9-2B4B-170D-7886804C2A41}"/>
              </a:ext>
            </a:extLst>
          </p:cNvPr>
          <p:cNvSpPr/>
          <p:nvPr/>
        </p:nvSpPr>
        <p:spPr>
          <a:xfrm>
            <a:off x="785123" y="3100797"/>
            <a:ext cx="6868514" cy="92474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3600" b="1" dirty="0">
                <a:solidFill>
                  <a:srgbClr val="FF0000"/>
                </a:solidFill>
                <a:effectLst/>
                <a:latin typeface="Times New Roman" panose="02020603050405020304" pitchFamily="18" charset="0"/>
                <a:ea typeface="Times New Roman" panose="02020603050405020304" pitchFamily="18" charset="0"/>
              </a:rPr>
              <a:t>* Hệ Mặt Trời có mấy hành tinh?</a:t>
            </a:r>
            <a:endParaRPr lang="en-US" sz="4800" b="1" dirty="0">
              <a:solidFill>
                <a:srgbClr val="FF0000"/>
              </a:solidFill>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79D48B98-3B2B-98E4-2443-B314DA01C452}"/>
              </a:ext>
            </a:extLst>
          </p:cNvPr>
          <p:cNvSpPr txBox="1"/>
          <p:nvPr/>
        </p:nvSpPr>
        <p:spPr>
          <a:xfrm>
            <a:off x="3361898" y="1116735"/>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pic>
        <p:nvPicPr>
          <p:cNvPr id="16" name="Picture 15">
            <a:extLst>
              <a:ext uri="{FF2B5EF4-FFF2-40B4-BE49-F238E27FC236}">
                <a16:creationId xmlns:a16="http://schemas.microsoft.com/office/drawing/2014/main" id="{E901DEF0-278B-CF91-D702-280D791AE7F3}"/>
              </a:ext>
            </a:extLst>
          </p:cNvPr>
          <p:cNvPicPr>
            <a:picLocks noChangeAspect="1"/>
          </p:cNvPicPr>
          <p:nvPr/>
        </p:nvPicPr>
        <p:blipFill rotWithShape="1">
          <a:blip r:embed="rId3"/>
          <a:srcRect l="40893" t="19555"/>
          <a:stretch/>
        </p:blipFill>
        <p:spPr>
          <a:xfrm>
            <a:off x="7985919" y="3068950"/>
            <a:ext cx="7828313" cy="5836032"/>
          </a:xfrm>
          <a:prstGeom prst="rect">
            <a:avLst/>
          </a:prstGeom>
        </p:spPr>
      </p:pic>
      <p:sp>
        <p:nvSpPr>
          <p:cNvPr id="18" name="Rectangle: Rounded Corners 17">
            <a:extLst>
              <a:ext uri="{FF2B5EF4-FFF2-40B4-BE49-F238E27FC236}">
                <a16:creationId xmlns:a16="http://schemas.microsoft.com/office/drawing/2014/main" id="{65EB86A9-602B-64B6-753B-F8CFB1A781A4}"/>
              </a:ext>
            </a:extLst>
          </p:cNvPr>
          <p:cNvSpPr/>
          <p:nvPr/>
        </p:nvSpPr>
        <p:spPr>
          <a:xfrm>
            <a:off x="850048" y="4099501"/>
            <a:ext cx="7135871" cy="162658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3600" b="1" dirty="0">
                <a:solidFill>
                  <a:srgbClr val="0000FF"/>
                </a:solidFill>
                <a:effectLst/>
                <a:latin typeface="Times New Roman" panose="02020603050405020304" pitchFamily="18" charset="0"/>
                <a:ea typeface="Times New Roman" panose="02020603050405020304" pitchFamily="18" charset="0"/>
              </a:rPr>
              <a:t>*,Hệ Mặt Trời có 8 hành tinh:</a:t>
            </a:r>
          </a:p>
          <a:p>
            <a:r>
              <a:rPr lang="nl-NL" sz="3600" b="1" dirty="0">
                <a:solidFill>
                  <a:srgbClr val="0000FF"/>
                </a:solidFill>
                <a:latin typeface="Times New Roman" panose="02020603050405020304" pitchFamily="18" charset="0"/>
                <a:cs typeface="Times New Roman" panose="02020603050405020304" pitchFamily="18" charset="0"/>
              </a:rPr>
              <a:t> Thủy tinh, Kim tinh, Trái Đất, Hỏa tinh,Mộc tinh, Thổ tinh, Thiên vương tinh, Hải vương tinh</a:t>
            </a:r>
            <a:endParaRPr lang="en-US" sz="4800" b="1" dirty="0">
              <a:solidFill>
                <a:srgbClr val="0000FF"/>
              </a:solidFill>
              <a:latin typeface="Times New Roman" panose="02020603050405020304" pitchFamily="18" charset="0"/>
              <a:cs typeface="Times New Roman" panose="02020603050405020304" pitchFamily="18" charset="0"/>
            </a:endParaRPr>
          </a:p>
        </p:txBody>
      </p:sp>
      <p:sp>
        <p:nvSpPr>
          <p:cNvPr id="19" name="Rectangle: Rounded Corners 18">
            <a:extLst>
              <a:ext uri="{FF2B5EF4-FFF2-40B4-BE49-F238E27FC236}">
                <a16:creationId xmlns:a16="http://schemas.microsoft.com/office/drawing/2014/main" id="{CF829F96-6F2D-0D63-1618-B4D41C011243}"/>
              </a:ext>
            </a:extLst>
          </p:cNvPr>
          <p:cNvSpPr/>
          <p:nvPr/>
        </p:nvSpPr>
        <p:spPr>
          <a:xfrm>
            <a:off x="785463" y="6178552"/>
            <a:ext cx="7543800" cy="128944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r>
              <a:rPr lang="nl-NL" sz="3600" b="1" dirty="0">
                <a:solidFill>
                  <a:srgbClr val="FF0000"/>
                </a:solidFill>
                <a:effectLst/>
                <a:latin typeface="Times New Roman" panose="02020603050405020304" pitchFamily="18" charset="0"/>
                <a:ea typeface="Times New Roman" panose="02020603050405020304" pitchFamily="18" charset="0"/>
              </a:rPr>
              <a:t>*,Từ Mặt Trời ra xa dần Trái Đất</a:t>
            </a:r>
          </a:p>
          <a:p>
            <a:pPr algn="just">
              <a:lnSpc>
                <a:spcPct val="120000"/>
              </a:lnSpc>
            </a:pPr>
            <a:r>
              <a:rPr lang="nl-NL" sz="3600" b="1" dirty="0">
                <a:solidFill>
                  <a:srgbClr val="FF0000"/>
                </a:solidFill>
                <a:effectLst/>
                <a:latin typeface="Times New Roman" panose="02020603050405020304" pitchFamily="18" charset="0"/>
                <a:ea typeface="Times New Roman" panose="02020603050405020304" pitchFamily="18" charset="0"/>
              </a:rPr>
              <a:t> là hành tinh thứ mấy?</a:t>
            </a:r>
            <a:endParaRPr lang="en-US" sz="2800" b="1" dirty="0">
              <a:solidFill>
                <a:srgbClr val="FF0000"/>
              </a:solidFill>
              <a:effectLst/>
              <a:latin typeface="Times New Roman" panose="02020603050405020304" pitchFamily="18" charset="0"/>
              <a:ea typeface="Times New Roman" panose="02020603050405020304" pitchFamily="18" charset="0"/>
            </a:endParaRPr>
          </a:p>
        </p:txBody>
      </p:sp>
      <p:sp>
        <p:nvSpPr>
          <p:cNvPr id="20" name="Rectangle: Rounded Corners 19">
            <a:extLst>
              <a:ext uri="{FF2B5EF4-FFF2-40B4-BE49-F238E27FC236}">
                <a16:creationId xmlns:a16="http://schemas.microsoft.com/office/drawing/2014/main" id="{851CF474-4DB8-A246-8208-EEC34A60261E}"/>
              </a:ext>
            </a:extLst>
          </p:cNvPr>
          <p:cNvSpPr/>
          <p:nvPr/>
        </p:nvSpPr>
        <p:spPr>
          <a:xfrm>
            <a:off x="850048" y="7554075"/>
            <a:ext cx="7071287" cy="128944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r>
              <a:rPr lang="nl-NL" sz="3600" b="1" dirty="0">
                <a:solidFill>
                  <a:srgbClr val="0000FF"/>
                </a:solidFill>
                <a:effectLst/>
                <a:latin typeface="Times New Roman" panose="02020603050405020304" pitchFamily="18" charset="0"/>
                <a:ea typeface="Times New Roman" panose="02020603050405020304" pitchFamily="18" charset="0"/>
              </a:rPr>
              <a:t>*,Từ Mặt Trời ra xa dần Trái Đất</a:t>
            </a:r>
          </a:p>
          <a:p>
            <a:pPr algn="just">
              <a:lnSpc>
                <a:spcPct val="120000"/>
              </a:lnSpc>
            </a:pPr>
            <a:r>
              <a:rPr lang="nl-NL" sz="3600" b="1" dirty="0">
                <a:solidFill>
                  <a:srgbClr val="0000FF"/>
                </a:solidFill>
                <a:effectLst/>
                <a:latin typeface="Times New Roman" panose="02020603050405020304" pitchFamily="18" charset="0"/>
                <a:ea typeface="Times New Roman" panose="02020603050405020304" pitchFamily="18" charset="0"/>
              </a:rPr>
              <a:t> là hành tinh thứ ba?</a:t>
            </a:r>
            <a:endParaRPr lang="en-US" sz="2800" b="1" dirty="0">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076848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2" presetClass="entr" presetSubtype="4"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 calcmode="lin" valueType="num">
                                      <p:cBhvr additive="base">
                                        <p:cTn id="10" dur="500" fill="hold"/>
                                        <p:tgtEl>
                                          <p:spTgt spid="16"/>
                                        </p:tgtEl>
                                        <p:attrNameLst>
                                          <p:attrName>ppt_x</p:attrName>
                                        </p:attrNameLst>
                                      </p:cBhvr>
                                      <p:tavLst>
                                        <p:tav tm="0">
                                          <p:val>
                                            <p:strVal val="#ppt_x"/>
                                          </p:val>
                                        </p:tav>
                                        <p:tav tm="100000">
                                          <p:val>
                                            <p:strVal val="#ppt_x"/>
                                          </p:val>
                                        </p:tav>
                                      </p:tavLst>
                                    </p:anim>
                                    <p:anim calcmode="lin" valueType="num">
                                      <p:cBhvr additive="base">
                                        <p:cTn id="1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31"/>
                                        </p:tgtEl>
                                        <p:attrNameLst>
                                          <p:attrName>style.visibility</p:attrName>
                                        </p:attrNameLst>
                                      </p:cBhvr>
                                      <p:to>
                                        <p:strVal val="visible"/>
                                      </p:to>
                                    </p:set>
                                    <p:anim calcmode="lin" valueType="num">
                                      <p:cBhvr additive="base">
                                        <p:cTn id="16" dur="500" fill="hold"/>
                                        <p:tgtEl>
                                          <p:spTgt spid="31"/>
                                        </p:tgtEl>
                                        <p:attrNameLst>
                                          <p:attrName>ppt_x</p:attrName>
                                        </p:attrNameLst>
                                      </p:cBhvr>
                                      <p:tavLst>
                                        <p:tav tm="0">
                                          <p:val>
                                            <p:strVal val="#ppt_x"/>
                                          </p:val>
                                        </p:tav>
                                        <p:tav tm="100000">
                                          <p:val>
                                            <p:strVal val="#ppt_x"/>
                                          </p:val>
                                        </p:tav>
                                      </p:tavLst>
                                    </p:anim>
                                    <p:anim calcmode="lin" valueType="num">
                                      <p:cBhvr additive="base">
                                        <p:cTn id="17"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500" fill="hold"/>
                                        <p:tgtEl>
                                          <p:spTgt spid="18"/>
                                        </p:tgtEl>
                                        <p:attrNameLst>
                                          <p:attrName>ppt_x</p:attrName>
                                        </p:attrNameLst>
                                      </p:cBhvr>
                                      <p:tavLst>
                                        <p:tav tm="0">
                                          <p:val>
                                            <p:strVal val="#ppt_x"/>
                                          </p:val>
                                        </p:tav>
                                        <p:tav tm="100000">
                                          <p:val>
                                            <p:strVal val="#ppt_x"/>
                                          </p:val>
                                        </p:tav>
                                      </p:tavLst>
                                    </p:anim>
                                    <p:anim calcmode="lin" valueType="num">
                                      <p:cBhvr additive="base">
                                        <p:cTn id="2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cBhvr additive="base">
                                        <p:cTn id="28" dur="500" fill="hold"/>
                                        <p:tgtEl>
                                          <p:spTgt spid="19"/>
                                        </p:tgtEl>
                                        <p:attrNameLst>
                                          <p:attrName>ppt_x</p:attrName>
                                        </p:attrNameLst>
                                      </p:cBhvr>
                                      <p:tavLst>
                                        <p:tav tm="0">
                                          <p:val>
                                            <p:strVal val="#ppt_x"/>
                                          </p:val>
                                        </p:tav>
                                        <p:tav tm="100000">
                                          <p:val>
                                            <p:strVal val="#ppt_x"/>
                                          </p:val>
                                        </p:tav>
                                      </p:tavLst>
                                    </p:anim>
                                    <p:anim calcmode="lin" valueType="num">
                                      <p:cBhvr additive="base">
                                        <p:cTn id="2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0"/>
                                        </p:tgtEl>
                                        <p:attrNameLst>
                                          <p:attrName>style.visibility</p:attrName>
                                        </p:attrNameLst>
                                      </p:cBhvr>
                                      <p:to>
                                        <p:strVal val="visible"/>
                                      </p:to>
                                    </p:set>
                                    <p:anim calcmode="lin" valueType="num">
                                      <p:cBhvr additive="base">
                                        <p:cTn id="34" dur="500" fill="hold"/>
                                        <p:tgtEl>
                                          <p:spTgt spid="20"/>
                                        </p:tgtEl>
                                        <p:attrNameLst>
                                          <p:attrName>ppt_x</p:attrName>
                                        </p:attrNameLst>
                                      </p:cBhvr>
                                      <p:tavLst>
                                        <p:tav tm="0">
                                          <p:val>
                                            <p:strVal val="#ppt_x"/>
                                          </p:val>
                                        </p:tav>
                                        <p:tav tm="100000">
                                          <p:val>
                                            <p:strVal val="#ppt_x"/>
                                          </p:val>
                                        </p:tav>
                                      </p:tavLst>
                                    </p:anim>
                                    <p:anim calcmode="lin" valueType="num">
                                      <p:cBhvr additive="base">
                                        <p:cTn id="3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18"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165B1DA3-ADB2-7AAB-29BC-F1721B5BEEAF}"/>
              </a:ext>
            </a:extLst>
          </p:cNvPr>
          <p:cNvPicPr>
            <a:picLocks noChangeAspect="1"/>
          </p:cNvPicPr>
          <p:nvPr/>
        </p:nvPicPr>
        <p:blipFill>
          <a:blip r:embed="rId3"/>
          <a:stretch>
            <a:fillRect/>
          </a:stretch>
        </p:blipFill>
        <p:spPr>
          <a:xfrm>
            <a:off x="8138319" y="4092650"/>
            <a:ext cx="7543800" cy="4096822"/>
          </a:xfrm>
          <a:prstGeom prst="rect">
            <a:avLst/>
          </a:prstGeom>
        </p:spPr>
      </p:pic>
      <p:pic>
        <p:nvPicPr>
          <p:cNvPr id="7" name="Picture 6">
            <a:extLst>
              <a:ext uri="{FF2B5EF4-FFF2-40B4-BE49-F238E27FC236}">
                <a16:creationId xmlns:a16="http://schemas.microsoft.com/office/drawing/2014/main" id="{013818EA-51D2-8D16-9B93-7EF6CB992106}"/>
              </a:ext>
            </a:extLst>
          </p:cNvPr>
          <p:cNvPicPr>
            <a:picLocks noChangeAspect="1"/>
          </p:cNvPicPr>
          <p:nvPr/>
        </p:nvPicPr>
        <p:blipFill>
          <a:blip r:embed="rId4"/>
          <a:stretch>
            <a:fillRect/>
          </a:stretch>
        </p:blipFill>
        <p:spPr>
          <a:xfrm>
            <a:off x="920096" y="4043193"/>
            <a:ext cx="6591985" cy="4064225"/>
          </a:xfrm>
          <a:prstGeom prst="rect">
            <a:avLst/>
          </a:prstGeom>
        </p:spPr>
      </p:pic>
      <p:sp>
        <p:nvSpPr>
          <p:cNvPr id="5" name="TextBox 4"/>
          <p:cNvSpPr txBox="1"/>
          <p:nvPr/>
        </p:nvSpPr>
        <p:spPr>
          <a:xfrm>
            <a:off x="5007280" y="111473"/>
            <a:ext cx="6255239" cy="584775"/>
          </a:xfrm>
          <a:prstGeom prst="rect">
            <a:avLst/>
          </a:prstGeom>
          <a:noFill/>
        </p:spPr>
        <p:txBody>
          <a:bodyPr wrap="none" rtlCol="0">
            <a:spAutoFit/>
          </a:bodyPr>
          <a:lstStyle/>
          <a:p>
            <a:r>
              <a:rPr lang="en-US" sz="3200" dirty="0" err="1">
                <a:solidFill>
                  <a:srgbClr val="0000CC"/>
                </a:solidFill>
                <a:latin typeface="Times New Roman" pitchFamily="18" charset="0"/>
                <a:cs typeface="Times New Roman" pitchFamily="18" charset="0"/>
              </a:rPr>
              <a:t>Thứ</a:t>
            </a:r>
            <a:r>
              <a:rPr lang="en-US" sz="3200" dirty="0">
                <a:solidFill>
                  <a:srgbClr val="0000CC"/>
                </a:solidFill>
                <a:latin typeface="Times New Roman" pitchFamily="18" charset="0"/>
                <a:cs typeface="Times New Roman" pitchFamily="18" charset="0"/>
              </a:rPr>
              <a:t>……</a:t>
            </a:r>
            <a:r>
              <a:rPr lang="en-US" sz="3200" dirty="0" err="1">
                <a:solidFill>
                  <a:srgbClr val="0000CC"/>
                </a:solidFill>
                <a:latin typeface="Times New Roman" pitchFamily="18" charset="0"/>
                <a:cs typeface="Times New Roman" pitchFamily="18" charset="0"/>
              </a:rPr>
              <a:t>ngày</a:t>
            </a:r>
            <a:r>
              <a:rPr lang="en-US" sz="3200" dirty="0">
                <a:solidFill>
                  <a:srgbClr val="0000CC"/>
                </a:solidFill>
                <a:latin typeface="Times New Roman" pitchFamily="18" charset="0"/>
                <a:cs typeface="Times New Roman" pitchFamily="18" charset="0"/>
              </a:rPr>
              <a:t>…..</a:t>
            </a:r>
            <a:r>
              <a:rPr lang="en-US" sz="3200" dirty="0" err="1">
                <a:solidFill>
                  <a:srgbClr val="0000CC"/>
                </a:solidFill>
                <a:latin typeface="Times New Roman" pitchFamily="18" charset="0"/>
                <a:cs typeface="Times New Roman" pitchFamily="18" charset="0"/>
              </a:rPr>
              <a:t>tháng</a:t>
            </a:r>
            <a:r>
              <a:rPr lang="en-US" sz="3200" dirty="0">
                <a:solidFill>
                  <a:srgbClr val="0000CC"/>
                </a:solidFill>
                <a:latin typeface="Times New Roman" pitchFamily="18" charset="0"/>
                <a:cs typeface="Times New Roman" pitchFamily="18" charset="0"/>
              </a:rPr>
              <a:t>…..</a:t>
            </a:r>
            <a:r>
              <a:rPr lang="en-US" sz="3200" dirty="0" err="1">
                <a:solidFill>
                  <a:srgbClr val="0000CC"/>
                </a:solidFill>
                <a:latin typeface="Times New Roman" pitchFamily="18" charset="0"/>
                <a:cs typeface="Times New Roman" pitchFamily="18" charset="0"/>
              </a:rPr>
              <a:t>năm</a:t>
            </a:r>
            <a:r>
              <a:rPr lang="en-US" sz="3200" dirty="0">
                <a:solidFill>
                  <a:srgbClr val="0000CC"/>
                </a:solidFill>
                <a:latin typeface="Times New Roman" pitchFamily="18" charset="0"/>
                <a:cs typeface="Times New Roman" pitchFamily="18" charset="0"/>
              </a:rPr>
              <a:t>…….</a:t>
            </a:r>
          </a:p>
        </p:txBody>
      </p:sp>
      <p:grpSp>
        <p:nvGrpSpPr>
          <p:cNvPr id="12" name="Group 11"/>
          <p:cNvGrpSpPr/>
          <p:nvPr/>
        </p:nvGrpSpPr>
        <p:grpSpPr>
          <a:xfrm>
            <a:off x="1539600" y="1846505"/>
            <a:ext cx="6148389" cy="692497"/>
            <a:chOff x="1470819" y="1943100"/>
            <a:chExt cx="6148389" cy="692497"/>
          </a:xfrm>
        </p:grpSpPr>
        <p:grpSp>
          <p:nvGrpSpPr>
            <p:cNvPr id="10" name="Group 9"/>
            <p:cNvGrpSpPr/>
            <p:nvPr/>
          </p:nvGrpSpPr>
          <p:grpSpPr>
            <a:xfrm>
              <a:off x="1470819" y="1943100"/>
              <a:ext cx="533400" cy="646331"/>
              <a:chOff x="1737519" y="1943100"/>
              <a:chExt cx="533400" cy="646331"/>
            </a:xfrm>
          </p:grpSpPr>
          <p:sp>
            <p:nvSpPr>
              <p:cNvPr id="8" name="Oval 7"/>
              <p:cNvSpPr/>
              <p:nvPr/>
            </p:nvSpPr>
            <p:spPr>
              <a:xfrm>
                <a:off x="1737519" y="2019300"/>
                <a:ext cx="533400" cy="533400"/>
              </a:xfrm>
              <a:prstGeom prst="ellips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9" name="TextBox 8"/>
              <p:cNvSpPr txBox="1"/>
              <p:nvPr/>
            </p:nvSpPr>
            <p:spPr>
              <a:xfrm>
                <a:off x="1804609" y="1943100"/>
                <a:ext cx="415498" cy="646331"/>
              </a:xfrm>
              <a:prstGeom prst="rect">
                <a:avLst/>
              </a:prstGeom>
              <a:noFill/>
            </p:spPr>
            <p:txBody>
              <a:bodyPr wrap="none" rtlCol="0">
                <a:spAutoFit/>
              </a:bodyPr>
              <a:lstStyle/>
              <a:p>
                <a:r>
                  <a:rPr lang="en-US" sz="3600" b="1" dirty="0">
                    <a:solidFill>
                      <a:srgbClr val="FF0000"/>
                    </a:solidFill>
                    <a:latin typeface="Times New Roman" pitchFamily="18" charset="0"/>
                    <a:cs typeface="Times New Roman" pitchFamily="18" charset="0"/>
                  </a:rPr>
                  <a:t>2</a:t>
                </a:r>
              </a:p>
            </p:txBody>
          </p:sp>
        </p:grpSp>
        <p:sp>
          <p:nvSpPr>
            <p:cNvPr id="11" name="TextBox 10"/>
            <p:cNvSpPr txBox="1"/>
            <p:nvPr/>
          </p:nvSpPr>
          <p:spPr>
            <a:xfrm>
              <a:off x="2356229" y="1989266"/>
              <a:ext cx="5262979" cy="646331"/>
            </a:xfrm>
            <a:prstGeom prst="rect">
              <a:avLst/>
            </a:prstGeom>
            <a:noFill/>
          </p:spPr>
          <p:txBody>
            <a:bodyPr wrap="none" rtlCol="0">
              <a:spAutoFit/>
            </a:bodyPr>
            <a:lstStyle/>
            <a:p>
              <a:r>
                <a:rPr lang="nl-NL" sz="3600" b="1" dirty="0">
                  <a:solidFill>
                    <a:srgbClr val="0000FF"/>
                  </a:solidFill>
                  <a:effectLst/>
                  <a:latin typeface="Times New Roman" panose="02020603050405020304" pitchFamily="18" charset="0"/>
                  <a:ea typeface="Times New Roman" panose="02020603050405020304" pitchFamily="18" charset="0"/>
                </a:rPr>
                <a:t>Quan sát hình 2 và hình 3</a:t>
              </a:r>
              <a:endParaRPr lang="en-US" sz="6000" b="1" dirty="0">
                <a:solidFill>
                  <a:srgbClr val="0000FF"/>
                </a:solidFill>
                <a:latin typeface="Times New Roman" pitchFamily="18" charset="0"/>
                <a:cs typeface="Times New Roman" pitchFamily="18" charset="0"/>
              </a:endParaRPr>
            </a:p>
          </p:txBody>
        </p:sp>
      </p:grpSp>
      <p:sp>
        <p:nvSpPr>
          <p:cNvPr id="25" name="TextBox 24">
            <a:extLst>
              <a:ext uri="{FF2B5EF4-FFF2-40B4-BE49-F238E27FC236}">
                <a16:creationId xmlns:a16="http://schemas.microsoft.com/office/drawing/2014/main" id="{3979050B-3333-A602-D591-CEC346CEEF55}"/>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19" name="TextBox 18">
            <a:extLst>
              <a:ext uri="{FF2B5EF4-FFF2-40B4-BE49-F238E27FC236}">
                <a16:creationId xmlns:a16="http://schemas.microsoft.com/office/drawing/2014/main" id="{2309798B-F53C-0078-DB9F-FF62C5467906}"/>
              </a:ext>
            </a:extLst>
          </p:cNvPr>
          <p:cNvSpPr txBox="1"/>
          <p:nvPr/>
        </p:nvSpPr>
        <p:spPr>
          <a:xfrm>
            <a:off x="3349107" y="1176671"/>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2F40B7D1-6A09-4F47-C00C-5C6B5AB293B3}"/>
              </a:ext>
            </a:extLst>
          </p:cNvPr>
          <p:cNvSpPr/>
          <p:nvPr/>
        </p:nvSpPr>
        <p:spPr>
          <a:xfrm>
            <a:off x="586365" y="2420301"/>
            <a:ext cx="15529719" cy="63302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sz="3600" b="1" dirty="0" err="1">
                <a:solidFill>
                  <a:srgbClr val="0000FF"/>
                </a:solidFill>
                <a:latin typeface="Times New Roman" panose="02020603050405020304" pitchFamily="18" charset="0"/>
                <a:cs typeface="Times New Roman" panose="02020603050405020304" pitchFamily="18" charset="0"/>
              </a:rPr>
              <a:t>Chỉ</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của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mình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a:t>
            </a:r>
          </a:p>
        </p:txBody>
      </p:sp>
      <p:sp>
        <p:nvSpPr>
          <p:cNvPr id="26" name="Rectangle 25">
            <a:extLst>
              <a:ext uri="{FF2B5EF4-FFF2-40B4-BE49-F238E27FC236}">
                <a16:creationId xmlns:a16="http://schemas.microsoft.com/office/drawing/2014/main" id="{AB5813B8-EE8A-9BF6-50B7-BC23F68BE0BA}"/>
              </a:ext>
            </a:extLst>
          </p:cNvPr>
          <p:cNvSpPr/>
          <p:nvPr/>
        </p:nvSpPr>
        <p:spPr>
          <a:xfrm>
            <a:off x="594519" y="3113884"/>
            <a:ext cx="15087600" cy="9538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sz="3600" b="1" dirty="0" err="1">
                <a:solidFill>
                  <a:srgbClr val="0000FF"/>
                </a:solidFill>
                <a:latin typeface="Times New Roman" panose="02020603050405020304" pitchFamily="18" charset="0"/>
                <a:cs typeface="Times New Roman" panose="02020603050405020304" pitchFamily="18" charset="0"/>
              </a:rPr>
              <a:t>Nếu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nhìn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từ</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cực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Bắc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quay </a:t>
            </a:r>
            <a:r>
              <a:rPr lang="en-US" sz="3600" b="1" dirty="0" err="1">
                <a:solidFill>
                  <a:srgbClr val="0000FF"/>
                </a:solidFill>
                <a:latin typeface="Times New Roman" panose="02020603050405020304" pitchFamily="18" charset="0"/>
                <a:cs typeface="Times New Roman" panose="02020603050405020304" pitchFamily="18" charset="0"/>
              </a:rPr>
              <a:t>cùng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hay </a:t>
            </a:r>
            <a:r>
              <a:rPr lang="en-US" sz="3600" b="1" dirty="0" err="1">
                <a:solidFill>
                  <a:srgbClr val="0000FF"/>
                </a:solidFill>
                <a:latin typeface="Times New Roman" panose="02020603050405020304" pitchFamily="18" charset="0"/>
                <a:cs typeface="Times New Roman" panose="02020603050405020304" pitchFamily="18" charset="0"/>
              </a:rPr>
              <a:t>ngược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kim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đồng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hồ</a:t>
            </a:r>
            <a:r>
              <a:rPr lang="en-US" sz="3600" b="1" dirty="0">
                <a:solidFill>
                  <a:srgbClr val="0000FF"/>
                </a:solidFill>
                <a:latin typeface="Times New Roman" panose="02020603050405020304" pitchFamily="18" charset="0"/>
                <a:cs typeface="Times New Roman" panose="02020603050405020304" pitchFamily="18" charset="0"/>
              </a:rPr>
              <a:t>?</a:t>
            </a:r>
          </a:p>
        </p:txBody>
      </p:sp>
      <p:sp>
        <p:nvSpPr>
          <p:cNvPr id="27" name="Rectangle 26">
            <a:extLst>
              <a:ext uri="{FF2B5EF4-FFF2-40B4-BE49-F238E27FC236}">
                <a16:creationId xmlns:a16="http://schemas.microsoft.com/office/drawing/2014/main" id="{7B79BFFB-58E5-251F-FFB9-06D85A81B28F}"/>
              </a:ext>
            </a:extLst>
          </p:cNvPr>
          <p:cNvSpPr/>
          <p:nvPr/>
        </p:nvSpPr>
        <p:spPr>
          <a:xfrm>
            <a:off x="430461" y="3977738"/>
            <a:ext cx="11229055" cy="9538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b="1" dirty="0" err="1">
                <a:solidFill>
                  <a:srgbClr val="0000FF"/>
                </a:solidFill>
                <a:latin typeface="Times New Roman" panose="02020603050405020304" pitchFamily="18" charset="0"/>
                <a:cs typeface="Times New Roman" panose="02020603050405020304" pitchFamily="18" charset="0"/>
              </a:rPr>
              <a:t>Trái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chuyển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động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quanh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theo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chiều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nào</a:t>
            </a:r>
            <a:r>
              <a:rPr lang="en-US" sz="3600" b="1" dirty="0">
                <a:solidFill>
                  <a:srgbClr val="0000FF"/>
                </a:solidFill>
                <a:latin typeface="Times New Roman" panose="02020603050405020304" pitchFamily="18" charset="0"/>
                <a:cs typeface="Times New Roman" panose="02020603050405020304" pitchFamily="18" charset="0"/>
              </a:rPr>
              <a:t>?</a:t>
            </a:r>
          </a:p>
        </p:txBody>
      </p:sp>
      <p:sp>
        <p:nvSpPr>
          <p:cNvPr id="28" name="Rectangle 27">
            <a:extLst>
              <a:ext uri="{FF2B5EF4-FFF2-40B4-BE49-F238E27FC236}">
                <a16:creationId xmlns:a16="http://schemas.microsoft.com/office/drawing/2014/main" id="{B5F53174-62A8-45A5-F1E7-50713AB94150}"/>
              </a:ext>
            </a:extLst>
          </p:cNvPr>
          <p:cNvSpPr/>
          <p:nvPr/>
        </p:nvSpPr>
        <p:spPr>
          <a:xfrm>
            <a:off x="1539600" y="8064889"/>
            <a:ext cx="5972481" cy="9538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Sơ</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đồ</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Trái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Đất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chuyển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động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quanh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mình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nó</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AA5F399-0DA9-B6B4-7838-3F0A39F04510}"/>
              </a:ext>
            </a:extLst>
          </p:cNvPr>
          <p:cNvSpPr/>
          <p:nvPr/>
        </p:nvSpPr>
        <p:spPr>
          <a:xfrm>
            <a:off x="8673276" y="8114345"/>
            <a:ext cx="5972481" cy="100443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Sơ</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đồ</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Trái</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Đất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chuyển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động</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quanh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mình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nó</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và</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quanh</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Mặt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Trời</a:t>
            </a:r>
            <a:endParaRPr lang="en-US" sz="2800" b="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581023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anim calcmode="lin" valueType="num">
                                      <p:cBhvr additive="base">
                                        <p:cTn id="11" dur="500" fill="hold"/>
                                        <p:tgtEl>
                                          <p:spTgt spid="28"/>
                                        </p:tgtEl>
                                        <p:attrNameLst>
                                          <p:attrName>ppt_x</p:attrName>
                                        </p:attrNameLst>
                                      </p:cBhvr>
                                      <p:tavLst>
                                        <p:tav tm="0">
                                          <p:val>
                                            <p:strVal val="#ppt_x"/>
                                          </p:val>
                                        </p:tav>
                                        <p:tav tm="100000">
                                          <p:val>
                                            <p:strVal val="#ppt_x"/>
                                          </p:val>
                                        </p:tav>
                                      </p:tavLst>
                                    </p:anim>
                                    <p:anim calcmode="lin" valueType="num">
                                      <p:cBhvr additive="base">
                                        <p:cTn id="12" dur="500" fill="hold"/>
                                        <p:tgtEl>
                                          <p:spTgt spid="28"/>
                                        </p:tgtEl>
                                        <p:attrNameLst>
                                          <p:attrName>ppt_y</p:attrName>
                                        </p:attrNameLst>
                                      </p:cBhvr>
                                      <p:tavLst>
                                        <p:tav tm="0">
                                          <p:val>
                                            <p:strVal val="1+#ppt_h/2"/>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29"/>
                                        </p:tgtEl>
                                        <p:attrNameLst>
                                          <p:attrName>style.visibility</p:attrName>
                                        </p:attrNameLst>
                                      </p:cBhvr>
                                      <p:to>
                                        <p:strVal val="visible"/>
                                      </p:to>
                                    </p:set>
                                    <p:anim calcmode="lin" valueType="num">
                                      <p:cBhvr additive="base">
                                        <p:cTn id="20" dur="500" fill="hold"/>
                                        <p:tgtEl>
                                          <p:spTgt spid="29"/>
                                        </p:tgtEl>
                                        <p:attrNameLst>
                                          <p:attrName>ppt_x</p:attrName>
                                        </p:attrNameLst>
                                      </p:cBhvr>
                                      <p:tavLst>
                                        <p:tav tm="0">
                                          <p:val>
                                            <p:strVal val="#ppt_x"/>
                                          </p:val>
                                        </p:tav>
                                        <p:tav tm="100000">
                                          <p:val>
                                            <p:strVal val="#ppt_x"/>
                                          </p:val>
                                        </p:tav>
                                      </p:tavLst>
                                    </p:anim>
                                    <p:anim calcmode="lin" valueType="num">
                                      <p:cBhvr additive="base">
                                        <p:cTn id="21"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additive="base">
                                        <p:cTn id="26" dur="500" fill="hold"/>
                                        <p:tgtEl>
                                          <p:spTgt spid="4"/>
                                        </p:tgtEl>
                                        <p:attrNameLst>
                                          <p:attrName>ppt_x</p:attrName>
                                        </p:attrNameLst>
                                      </p:cBhvr>
                                      <p:tavLst>
                                        <p:tav tm="0">
                                          <p:val>
                                            <p:strVal val="#ppt_x"/>
                                          </p:val>
                                        </p:tav>
                                        <p:tav tm="100000">
                                          <p:val>
                                            <p:strVal val="#ppt_x"/>
                                          </p:val>
                                        </p:tav>
                                      </p:tavLst>
                                    </p:anim>
                                    <p:anim calcmode="lin" valueType="num">
                                      <p:cBhvr additive="base">
                                        <p:cTn id="2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 calcmode="lin" valueType="num">
                                      <p:cBhvr additive="base">
                                        <p:cTn id="32" dur="500" fill="hold"/>
                                        <p:tgtEl>
                                          <p:spTgt spid="26"/>
                                        </p:tgtEl>
                                        <p:attrNameLst>
                                          <p:attrName>ppt_x</p:attrName>
                                        </p:attrNameLst>
                                      </p:cBhvr>
                                      <p:tavLst>
                                        <p:tav tm="0">
                                          <p:val>
                                            <p:strVal val="#ppt_x"/>
                                          </p:val>
                                        </p:tav>
                                        <p:tav tm="100000">
                                          <p:val>
                                            <p:strVal val="#ppt_x"/>
                                          </p:val>
                                        </p:tav>
                                      </p:tavLst>
                                    </p:anim>
                                    <p:anim calcmode="lin" valueType="num">
                                      <p:cBhvr additive="base">
                                        <p:cTn id="3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7"/>
                                        </p:tgtEl>
                                        <p:attrNameLst>
                                          <p:attrName>style.visibility</p:attrName>
                                        </p:attrNameLst>
                                      </p:cBhvr>
                                      <p:to>
                                        <p:strVal val="visible"/>
                                      </p:to>
                                    </p:set>
                                    <p:anim calcmode="lin" valueType="num">
                                      <p:cBhvr additive="base">
                                        <p:cTn id="38" dur="500" fill="hold"/>
                                        <p:tgtEl>
                                          <p:spTgt spid="27"/>
                                        </p:tgtEl>
                                        <p:attrNameLst>
                                          <p:attrName>ppt_x</p:attrName>
                                        </p:attrNameLst>
                                      </p:cBhvr>
                                      <p:tavLst>
                                        <p:tav tm="0">
                                          <p:val>
                                            <p:strVal val="#ppt_x"/>
                                          </p:val>
                                        </p:tav>
                                        <p:tav tm="100000">
                                          <p:val>
                                            <p:strVal val="#ppt_x"/>
                                          </p:val>
                                        </p:tav>
                                      </p:tavLst>
                                    </p:anim>
                                    <p:anim calcmode="lin" valueType="num">
                                      <p:cBhvr additive="base">
                                        <p:cTn id="39"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6" grpId="0" animBg="1"/>
      <p:bldP spid="27" grpId="0" animBg="1"/>
      <p:bldP spid="28" grpId="0" animBg="1"/>
      <p:bldP spid="2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846F79B7-A5C7-0AD9-CA3E-4D2F938E9043}"/>
              </a:ext>
            </a:extLst>
          </p:cNvPr>
          <p:cNvGrpSpPr/>
          <p:nvPr/>
        </p:nvGrpSpPr>
        <p:grpSpPr>
          <a:xfrm>
            <a:off x="5199053" y="304800"/>
            <a:ext cx="5878532" cy="994830"/>
            <a:chOff x="5063633" y="164812"/>
            <a:chExt cx="5779343" cy="994830"/>
          </a:xfrm>
        </p:grpSpPr>
        <p:grpSp>
          <p:nvGrpSpPr>
            <p:cNvPr id="4" name="Group 3">
              <a:extLst>
                <a:ext uri="{FF2B5EF4-FFF2-40B4-BE49-F238E27FC236}">
                  <a16:creationId xmlns:a16="http://schemas.microsoft.com/office/drawing/2014/main" id="{5E449B51-5764-635C-559F-4B216559A864}"/>
                </a:ext>
              </a:extLst>
            </p:cNvPr>
            <p:cNvGrpSpPr/>
            <p:nvPr/>
          </p:nvGrpSpPr>
          <p:grpSpPr>
            <a:xfrm>
              <a:off x="5063633" y="164812"/>
              <a:ext cx="5779343" cy="994830"/>
              <a:chOff x="5063633" y="164812"/>
              <a:chExt cx="5779343" cy="994830"/>
            </a:xfrm>
          </p:grpSpPr>
          <p:sp>
            <p:nvSpPr>
              <p:cNvPr id="6" name="TextBox 5">
                <a:extLst>
                  <a:ext uri="{FF2B5EF4-FFF2-40B4-BE49-F238E27FC236}">
                    <a16:creationId xmlns:a16="http://schemas.microsoft.com/office/drawing/2014/main" id="{6B070F75-1F4B-C485-0378-4AAED8C6DEF6}"/>
                  </a:ext>
                </a:extLst>
              </p:cNvPr>
              <p:cNvSpPr txBox="1"/>
              <p:nvPr/>
            </p:nvSpPr>
            <p:spPr>
              <a:xfrm>
                <a:off x="5063633" y="164812"/>
                <a:ext cx="5779343" cy="553998"/>
              </a:xfrm>
              <a:prstGeom prst="rect">
                <a:avLst/>
              </a:prstGeom>
              <a:noFill/>
            </p:spPr>
            <p:txBody>
              <a:bodyPr wrap="none" rtlCol="0">
                <a:spAutoFit/>
              </a:bodyPr>
              <a:lstStyle/>
              <a:p>
                <a:r>
                  <a:rPr lang="en-US" sz="3000" dirty="0" err="1">
                    <a:solidFill>
                      <a:srgbClr val="0000CC"/>
                    </a:solidFill>
                    <a:latin typeface="Times New Roman" pitchFamily="18" charset="0"/>
                    <a:cs typeface="Times New Roman" pitchFamily="18" charset="0"/>
                  </a:rPr>
                  <a:t>Thứ</a:t>
                </a:r>
                <a:r>
                  <a:rPr lang="en-US" sz="3000" dirty="0">
                    <a:solidFill>
                      <a:srgbClr val="0000CC"/>
                    </a:solidFill>
                    <a:latin typeface="Times New Roman" pitchFamily="18" charset="0"/>
                    <a:cs typeface="Times New Roman" pitchFamily="18" charset="0"/>
                  </a:rPr>
                  <a:t>……</a:t>
                </a:r>
                <a:r>
                  <a:rPr lang="en-US" sz="3000" dirty="0" err="1">
                    <a:solidFill>
                      <a:srgbClr val="0000CC"/>
                    </a:solidFill>
                    <a:latin typeface="Times New Roman" pitchFamily="18" charset="0"/>
                    <a:cs typeface="Times New Roman" pitchFamily="18" charset="0"/>
                  </a:rPr>
                  <a:t>ngày</a:t>
                </a:r>
                <a:r>
                  <a:rPr lang="en-US" sz="3000" dirty="0">
                    <a:solidFill>
                      <a:srgbClr val="0000CC"/>
                    </a:solidFill>
                    <a:latin typeface="Times New Roman" pitchFamily="18" charset="0"/>
                    <a:cs typeface="Times New Roman" pitchFamily="18" charset="0"/>
                  </a:rPr>
                  <a:t>…..</a:t>
                </a:r>
                <a:r>
                  <a:rPr lang="en-US" sz="3000" dirty="0" err="1">
                    <a:solidFill>
                      <a:srgbClr val="0000CC"/>
                    </a:solidFill>
                    <a:latin typeface="Times New Roman" pitchFamily="18" charset="0"/>
                    <a:cs typeface="Times New Roman" pitchFamily="18" charset="0"/>
                  </a:rPr>
                  <a:t>tháng</a:t>
                </a:r>
                <a:r>
                  <a:rPr lang="en-US" sz="3000" dirty="0">
                    <a:solidFill>
                      <a:srgbClr val="0000CC"/>
                    </a:solidFill>
                    <a:latin typeface="Times New Roman" pitchFamily="18" charset="0"/>
                    <a:cs typeface="Times New Roman" pitchFamily="18" charset="0"/>
                  </a:rPr>
                  <a:t>…..</a:t>
                </a:r>
                <a:r>
                  <a:rPr lang="en-US" sz="3000" dirty="0" err="1">
                    <a:solidFill>
                      <a:srgbClr val="0000CC"/>
                    </a:solidFill>
                    <a:latin typeface="Times New Roman" pitchFamily="18" charset="0"/>
                    <a:cs typeface="Times New Roman" pitchFamily="18" charset="0"/>
                  </a:rPr>
                  <a:t>năm</a:t>
                </a:r>
                <a:r>
                  <a:rPr lang="en-US" sz="3000" dirty="0">
                    <a:solidFill>
                      <a:srgbClr val="0000CC"/>
                    </a:solidFill>
                    <a:latin typeface="Times New Roman" pitchFamily="18" charset="0"/>
                    <a:cs typeface="Times New Roman" pitchFamily="18" charset="0"/>
                  </a:rPr>
                  <a:t>…….</a:t>
                </a:r>
              </a:p>
            </p:txBody>
          </p:sp>
          <p:sp>
            <p:nvSpPr>
              <p:cNvPr id="7" name="TextBox 6">
                <a:extLst>
                  <a:ext uri="{FF2B5EF4-FFF2-40B4-BE49-F238E27FC236}">
                    <a16:creationId xmlns:a16="http://schemas.microsoft.com/office/drawing/2014/main" id="{BA8612D4-998E-B9E2-0FF5-CA8C70F7E7E0}"/>
                  </a:ext>
                </a:extLst>
              </p:cNvPr>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5" name="Straight Connector 4">
              <a:extLst>
                <a:ext uri="{FF2B5EF4-FFF2-40B4-BE49-F238E27FC236}">
                  <a16:creationId xmlns:a16="http://schemas.microsoft.com/office/drawing/2014/main" id="{29C08BB7-D32A-0FD3-45B9-7EF7B484DAF9}"/>
                </a:ext>
              </a:extLst>
            </p:cNvPr>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9" name="TextBox 8">
            <a:extLst>
              <a:ext uri="{FF2B5EF4-FFF2-40B4-BE49-F238E27FC236}">
                <a16:creationId xmlns:a16="http://schemas.microsoft.com/office/drawing/2014/main" id="{CC356FF8-103D-0B27-DD0A-F58BDB841AC9}"/>
              </a:ext>
            </a:extLst>
          </p:cNvPr>
          <p:cNvSpPr txBox="1"/>
          <p:nvPr/>
        </p:nvSpPr>
        <p:spPr>
          <a:xfrm>
            <a:off x="2880519" y="1276142"/>
            <a:ext cx="10877612" cy="631711"/>
          </a:xfrm>
          <a:prstGeom prst="rect">
            <a:avLst/>
          </a:prstGeom>
          <a:noFill/>
        </p:spPr>
        <p:txBody>
          <a:bodyPr wrap="square">
            <a:spAutoFit/>
          </a:bodyPr>
          <a:lstStyle/>
          <a:p>
            <a:pPr marL="457200" indent="-457200" algn="ctr">
              <a:lnSpc>
                <a:spcPct val="120000"/>
              </a:lnSpc>
            </a:pPr>
            <a:r>
              <a:rPr lang="nl-NL" sz="3200" b="1" dirty="0">
                <a:solidFill>
                  <a:srgbClr val="0000FF"/>
                </a:solidFill>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0000FF"/>
              </a:solidFill>
              <a:latin typeface="Times New Roman" panose="02020603050405020304" pitchFamily="18" charset="0"/>
              <a:ea typeface="Times New Roman" panose="02020603050405020304" pitchFamily="18" charset="0"/>
            </a:endParaRPr>
          </a:p>
        </p:txBody>
      </p:sp>
      <p:sp>
        <p:nvSpPr>
          <p:cNvPr id="10" name="Rectangle 9">
            <a:extLst>
              <a:ext uri="{FF2B5EF4-FFF2-40B4-BE49-F238E27FC236}">
                <a16:creationId xmlns:a16="http://schemas.microsoft.com/office/drawing/2014/main" id="{1B0FD0A2-3E88-8AFF-7175-8E2BECEB1D58}"/>
              </a:ext>
            </a:extLst>
          </p:cNvPr>
          <p:cNvSpPr/>
          <p:nvPr/>
        </p:nvSpPr>
        <p:spPr>
          <a:xfrm>
            <a:off x="647898" y="2738635"/>
            <a:ext cx="13485539" cy="612942"/>
          </a:xfrm>
          <a:prstGeom prst="rect">
            <a:avLst/>
          </a:prstGeom>
          <a:solidFill>
            <a:sysClr val="window" lastClr="FFFFFF"/>
          </a:solidFill>
          <a:ln w="25400" cap="flat" cmpd="sng" algn="ctr">
            <a:noFill/>
            <a:prstDash val="solid"/>
          </a:ln>
          <a:effectLst/>
        </p:spPr>
        <p:txBody>
          <a:bodyPr rtlCol="0" anchor="ctr"/>
          <a:lstStyle/>
          <a:p>
            <a:pPr lvl="0" defTabSz="914400"/>
            <a:r>
              <a:rPr lang="nl-NL" sz="3200" b="1" dirty="0">
                <a:solidFill>
                  <a:srgbClr val="0000FF"/>
                </a:solidFill>
                <a:latin typeface="Times New Roman" panose="02020603050405020304" pitchFamily="18" charset="0"/>
                <a:cs typeface="Times New Roman" panose="02020603050405020304" pitchFamily="18" charset="0"/>
              </a:rPr>
              <a:t>Trái Đất chuyển động quanh mình nó theo chiều Từ Tây sang Đông</a:t>
            </a:r>
            <a:endPar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DBC02B37-D92D-0F7B-C1E5-D72771C6AB7B}"/>
              </a:ext>
            </a:extLst>
          </p:cNvPr>
          <p:cNvSpPr/>
          <p:nvPr/>
        </p:nvSpPr>
        <p:spPr>
          <a:xfrm>
            <a:off x="710244" y="4696361"/>
            <a:ext cx="10149660" cy="633500"/>
          </a:xfrm>
          <a:prstGeom prst="rect">
            <a:avLst/>
          </a:prstGeom>
          <a:solidFill>
            <a:sysClr val="window" lastClr="FFFFFF"/>
          </a:solidFill>
          <a:ln w="25400" cap="flat" cmpd="sng" algn="ctr">
            <a:no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Trái</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Đất</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chuyển</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động</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quanh</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Mặt</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Trời</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theo</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chiều</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nào</a:t>
            </a:r>
            <a:r>
              <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p>
        </p:txBody>
      </p:sp>
      <p:sp>
        <p:nvSpPr>
          <p:cNvPr id="12" name="Rectangle 11">
            <a:extLst>
              <a:ext uri="{FF2B5EF4-FFF2-40B4-BE49-F238E27FC236}">
                <a16:creationId xmlns:a16="http://schemas.microsoft.com/office/drawing/2014/main" id="{8114267F-4094-AF51-F8F4-E9CC17493AD9}"/>
              </a:ext>
            </a:extLst>
          </p:cNvPr>
          <p:cNvSpPr/>
          <p:nvPr/>
        </p:nvSpPr>
        <p:spPr>
          <a:xfrm>
            <a:off x="647898" y="4104283"/>
            <a:ext cx="13973865" cy="592243"/>
          </a:xfrm>
          <a:prstGeom prst="rect">
            <a:avLst/>
          </a:prstGeom>
          <a:solidFill>
            <a:sysClr val="window" lastClr="FFFFFF"/>
          </a:solidFill>
          <a:ln w="25400" cap="flat" cmpd="sng" algn="ctr">
            <a:no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Nếu</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nhìn</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từ</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cực</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Bắc</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xuống</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Trái</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Đất</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quay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ngược</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chiều</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kim</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đồng</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hồ</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a:t>
            </a:r>
          </a:p>
        </p:txBody>
      </p:sp>
      <p:sp>
        <p:nvSpPr>
          <p:cNvPr id="13" name="Rectangle 12">
            <a:extLst>
              <a:ext uri="{FF2B5EF4-FFF2-40B4-BE49-F238E27FC236}">
                <a16:creationId xmlns:a16="http://schemas.microsoft.com/office/drawing/2014/main" id="{C1A5AAD7-14F5-D79B-488E-E4D7248E3139}"/>
              </a:ext>
            </a:extLst>
          </p:cNvPr>
          <p:cNvSpPr/>
          <p:nvPr/>
        </p:nvSpPr>
        <p:spPr>
          <a:xfrm>
            <a:off x="683761" y="5377932"/>
            <a:ext cx="14621895" cy="633499"/>
          </a:xfrm>
          <a:prstGeom prst="rect">
            <a:avLst/>
          </a:prstGeom>
          <a:solidFill>
            <a:sysClr val="window" lastClr="FFFFFF"/>
          </a:solidFill>
          <a:ln w="25400" cap="flat" cmpd="sng" algn="ctr">
            <a:noFill/>
            <a:prstDash val="solid"/>
          </a:ln>
          <a:effectLst/>
        </p:spPr>
        <p:txBody>
          <a:bodyPr rtlCol="0" anchor="ctr"/>
          <a:lstStyle/>
          <a:p>
            <a:pPr lvl="0" defTabSz="914400"/>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Trái</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Đất</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chuyển</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động</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quanh</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Mặt</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Trời</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cũng</a:t>
            </a:r>
            <a:r>
              <a:rPr kumimoji="0" lang="en-US" sz="3200" b="1" i="0" u="none" strike="noStrike" kern="0" cap="none" spc="0" normalizeH="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theo</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sz="3200" b="1"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hướng</a:t>
            </a:r>
            <a:r>
              <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lang="nl-NL" sz="3200" b="1" dirty="0">
                <a:solidFill>
                  <a:srgbClr val="0000FF"/>
                </a:solidFill>
                <a:latin typeface="Times New Roman" panose="02020603050405020304" pitchFamily="18" charset="0"/>
                <a:cs typeface="Times New Roman" panose="02020603050405020304" pitchFamily="18" charset="0"/>
              </a:rPr>
              <a:t>Từ Tây sang Đông</a:t>
            </a:r>
            <a:endParaRPr kumimoji="0" lang="en-US" sz="3200" b="1"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32B5BC20-349F-3A27-8999-E822C7996E64}"/>
              </a:ext>
            </a:extLst>
          </p:cNvPr>
          <p:cNvSpPr/>
          <p:nvPr/>
        </p:nvSpPr>
        <p:spPr>
          <a:xfrm>
            <a:off x="749586" y="1875250"/>
            <a:ext cx="11094984" cy="953869"/>
          </a:xfrm>
          <a:prstGeom prst="rect">
            <a:avLst/>
          </a:prstGeom>
          <a:solidFill>
            <a:sysClr val="window" lastClr="FFFFFF"/>
          </a:solidFill>
          <a:ln w="25400" cap="flat" cmpd="sng" algn="ctr">
            <a:noFill/>
            <a:prstDash val="solid"/>
          </a:ln>
          <a:effectLst/>
        </p:spPr>
        <p:txBody>
          <a:bodyPr rtlCol="0" anchor="ctr"/>
          <a:lstStyle/>
          <a:p>
            <a:pPr lvl="0" defTabSz="914400"/>
            <a:r>
              <a:rPr lang="nl-NL" sz="3200" b="1" dirty="0">
                <a:solidFill>
                  <a:srgbClr val="FF0000"/>
                </a:solidFill>
                <a:latin typeface="Times New Roman" panose="02020603050405020304" pitchFamily="18" charset="0"/>
                <a:cs typeface="Times New Roman" panose="02020603050405020304" pitchFamily="18" charset="0"/>
              </a:rPr>
              <a:t>Trái Đất chuyển động quanh mình nó theo chiều nào? </a:t>
            </a:r>
            <a:endParaRPr kumimoji="0" lang="en-US" sz="3200" b="1" i="0" u="none" strike="noStrike" kern="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747D1353-3E0D-A4DB-8DCF-7AFFE33B44DF}"/>
              </a:ext>
            </a:extLst>
          </p:cNvPr>
          <p:cNvSpPr/>
          <p:nvPr/>
        </p:nvSpPr>
        <p:spPr>
          <a:xfrm>
            <a:off x="683761" y="3465726"/>
            <a:ext cx="15087600" cy="6129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en-US" sz="3200" b="1" dirty="0" err="1">
                <a:solidFill>
                  <a:srgbClr val="FF0000"/>
                </a:solidFill>
                <a:latin typeface="Times New Roman" panose="02020603050405020304" pitchFamily="18" charset="0"/>
                <a:cs typeface="Times New Roman" panose="02020603050405020304" pitchFamily="18" charset="0"/>
              </a:rPr>
              <a:t>Nếu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nhìn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từ</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cực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Bắc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xuống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Trái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Đất</a:t>
            </a:r>
            <a:r>
              <a:rPr lang="en-US" sz="3200" b="1" dirty="0">
                <a:solidFill>
                  <a:srgbClr val="FF0000"/>
                </a:solidFill>
                <a:latin typeface="Times New Roman" panose="02020603050405020304" pitchFamily="18" charset="0"/>
                <a:cs typeface="Times New Roman" panose="02020603050405020304" pitchFamily="18" charset="0"/>
              </a:rPr>
              <a:t> quay </a:t>
            </a:r>
            <a:r>
              <a:rPr lang="en-US" sz="3200" b="1" dirty="0" err="1">
                <a:solidFill>
                  <a:srgbClr val="FF0000"/>
                </a:solidFill>
                <a:latin typeface="Times New Roman" panose="02020603050405020304" pitchFamily="18" charset="0"/>
                <a:cs typeface="Times New Roman" panose="02020603050405020304" pitchFamily="18" charset="0"/>
              </a:rPr>
              <a:t>cùng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chiều</a:t>
            </a:r>
            <a:r>
              <a:rPr lang="en-US" sz="3200" b="1" dirty="0">
                <a:solidFill>
                  <a:srgbClr val="FF0000"/>
                </a:solidFill>
                <a:latin typeface="Times New Roman" panose="02020603050405020304" pitchFamily="18" charset="0"/>
                <a:cs typeface="Times New Roman" panose="02020603050405020304" pitchFamily="18" charset="0"/>
              </a:rPr>
              <a:t> hay </a:t>
            </a:r>
            <a:r>
              <a:rPr lang="en-US" sz="3200" b="1" dirty="0" err="1">
                <a:solidFill>
                  <a:srgbClr val="FF0000"/>
                </a:solidFill>
                <a:latin typeface="Times New Roman" panose="02020603050405020304" pitchFamily="18" charset="0"/>
                <a:cs typeface="Times New Roman" panose="02020603050405020304" pitchFamily="18" charset="0"/>
              </a:rPr>
              <a:t>ngược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chiều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kim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đồng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hồ</a:t>
            </a:r>
            <a:r>
              <a:rPr lang="en-US" sz="3200" b="1" dirty="0">
                <a:solidFill>
                  <a:srgbClr val="FF0000"/>
                </a:solidFill>
                <a:latin typeface="Times New Roman" panose="02020603050405020304" pitchFamily="18" charset="0"/>
                <a:cs typeface="Times New Roman" panose="02020603050405020304" pitchFamily="18" charset="0"/>
              </a:rPr>
              <a:t>?</a:t>
            </a:r>
          </a:p>
        </p:txBody>
      </p:sp>
      <p:graphicFrame>
        <p:nvGraphicFramePr>
          <p:cNvPr id="2" name="Table 1">
            <a:extLst>
              <a:ext uri="{FF2B5EF4-FFF2-40B4-BE49-F238E27FC236}">
                <a16:creationId xmlns:a16="http://schemas.microsoft.com/office/drawing/2014/main" id="{5550244C-7912-EAF7-77F4-8616D1B1A932}"/>
              </a:ext>
            </a:extLst>
          </p:cNvPr>
          <p:cNvGraphicFramePr>
            <a:graphicFrameLocks noGrp="1"/>
          </p:cNvGraphicFramePr>
          <p:nvPr>
            <p:extLst>
              <p:ext uri="{D42A27DB-BD31-4B8C-83A1-F6EECF244321}">
                <p14:modId xmlns:p14="http://schemas.microsoft.com/office/powerpoint/2010/main" val="2044102708"/>
              </p:ext>
            </p:extLst>
          </p:nvPr>
        </p:nvGraphicFramePr>
        <p:xfrm>
          <a:off x="647897" y="6052847"/>
          <a:ext cx="15087599" cy="2576005"/>
        </p:xfrm>
        <a:graphic>
          <a:graphicData uri="http://schemas.openxmlformats.org/drawingml/2006/table">
            <a:tbl>
              <a:tblPr>
                <a:tableStyleId>{5C22544A-7EE6-4342-B048-85BDC9FD1C3A}</a:tableStyleId>
              </a:tblPr>
              <a:tblGrid>
                <a:gridCol w="15087599">
                  <a:extLst>
                    <a:ext uri="{9D8B030D-6E8A-4147-A177-3AD203B41FA5}">
                      <a16:colId xmlns:a16="http://schemas.microsoft.com/office/drawing/2014/main" val="1745865491"/>
                    </a:ext>
                  </a:extLst>
                </a:gridCol>
              </a:tblGrid>
              <a:tr h="0">
                <a:tc>
                  <a:txBody>
                    <a:bodyPr/>
                    <a:lstStyle/>
                    <a:p>
                      <a:pPr algn="just">
                        <a:lnSpc>
                          <a:spcPct val="120000"/>
                        </a:lnSpc>
                      </a:pPr>
                      <a:r>
                        <a:rPr lang="nl-NL" sz="3600" b="1" i="1" dirty="0">
                          <a:solidFill>
                            <a:srgbClr val="0000FF"/>
                          </a:solidFill>
                          <a:effectLst/>
                          <a:latin typeface="Times New Roman" panose="02020603050405020304" pitchFamily="18" charset="0"/>
                          <a:cs typeface="Times New Roman" panose="02020603050405020304" pitchFamily="18" charset="0"/>
                        </a:rPr>
                        <a:t>Ngoài chuyển động quanh mình nó. Trái Đất còn chuyển động quanh Mặt Trời. Trái Đất chuyển động quanh mình nó theo hướng từ tây sang đông(nếu nhìn từ cực Bắc xuống, Trái Đất chuyển động theo hướng ngược kim đồng hồ). Trái Đất chuyển động quanh Mặt Trời cũng theo hướng từ tây sang đông.</a:t>
                      </a:r>
                      <a:endParaRPr lang="en-US" sz="3600" b="1" i="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1054849473"/>
                  </a:ext>
                </a:extLst>
              </a:tr>
            </a:tbl>
          </a:graphicData>
        </a:graphic>
      </p:graphicFrame>
    </p:spTree>
    <p:extLst>
      <p:ext uri="{BB962C8B-B14F-4D97-AF65-F5344CB8AC3E}">
        <p14:creationId xmlns:p14="http://schemas.microsoft.com/office/powerpoint/2010/main" val="6898475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1000"/>
                                        <p:tgtEl>
                                          <p:spTgt spid="2"/>
                                        </p:tgtEl>
                                      </p:cBhvr>
                                    </p:animEffect>
                                    <p:anim calcmode="lin" valueType="num">
                                      <p:cBhvr>
                                        <p:cTn id="44" dur="1000" fill="hold"/>
                                        <p:tgtEl>
                                          <p:spTgt spid="2"/>
                                        </p:tgtEl>
                                        <p:attrNameLst>
                                          <p:attrName>ppt_x</p:attrName>
                                        </p:attrNameLst>
                                      </p:cBhvr>
                                      <p:tavLst>
                                        <p:tav tm="0">
                                          <p:val>
                                            <p:strVal val="#ppt_x"/>
                                          </p:val>
                                        </p:tav>
                                        <p:tav tm="100000">
                                          <p:val>
                                            <p:strVal val="#ppt_x"/>
                                          </p:val>
                                        </p:tav>
                                      </p:tavLst>
                                    </p:anim>
                                    <p:anim calcmode="lin" valueType="num">
                                      <p:cBhvr>
                                        <p:cTn id="4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7280" y="111473"/>
            <a:ext cx="6255239"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9" name="TextBox 18">
            <a:extLst>
              <a:ext uri="{FF2B5EF4-FFF2-40B4-BE49-F238E27FC236}">
                <a16:creationId xmlns:a16="http://schemas.microsoft.com/office/drawing/2014/main" id="{40022E61-64BF-77B6-8054-3E365F357909}"/>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11" name="TextBox 10">
            <a:extLst>
              <a:ext uri="{FF2B5EF4-FFF2-40B4-BE49-F238E27FC236}">
                <a16:creationId xmlns:a16="http://schemas.microsoft.com/office/drawing/2014/main" id="{B81B6BB5-D197-5E96-1729-CF055F5D3DBE}"/>
              </a:ext>
            </a:extLst>
          </p:cNvPr>
          <p:cNvSpPr txBox="1"/>
          <p:nvPr/>
        </p:nvSpPr>
        <p:spPr>
          <a:xfrm>
            <a:off x="746919" y="1908193"/>
            <a:ext cx="14706600" cy="646331"/>
          </a:xfrm>
          <a:prstGeom prst="rect">
            <a:avLst/>
          </a:prstGeom>
          <a:noFill/>
          <a:ln>
            <a:noFill/>
          </a:ln>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Chỉ và nói chiều chuyển động của Mặt Trăng quanh Trái Đất trên hình 4? </a:t>
            </a:r>
            <a:endParaRPr lang="en-US" sz="4400" b="1" dirty="0">
              <a:solidFill>
                <a:srgbClr val="0000FF"/>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A3BEA25A-D861-95B5-09C7-A56D093FC9BC}"/>
              </a:ext>
            </a:extLst>
          </p:cNvPr>
          <p:cNvSpPr txBox="1"/>
          <p:nvPr/>
        </p:nvSpPr>
        <p:spPr>
          <a:xfrm>
            <a:off x="9663673" y="7351213"/>
            <a:ext cx="5795547" cy="1754326"/>
          </a:xfrm>
          <a:prstGeom prst="rect">
            <a:avLst/>
          </a:prstGeom>
          <a:noFill/>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Khi chuyển động quanh Trái Đất , Mặt Trăng luôn hướng một mặt về Trái Đất</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403DA180-C710-D061-8EAA-371EF275E06A}"/>
              </a:ext>
            </a:extLst>
          </p:cNvPr>
          <p:cNvSpPr txBox="1"/>
          <p:nvPr/>
        </p:nvSpPr>
        <p:spPr>
          <a:xfrm>
            <a:off x="3174010" y="1299615"/>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pic>
        <p:nvPicPr>
          <p:cNvPr id="13" name="Picture 12">
            <a:extLst>
              <a:ext uri="{FF2B5EF4-FFF2-40B4-BE49-F238E27FC236}">
                <a16:creationId xmlns:a16="http://schemas.microsoft.com/office/drawing/2014/main" id="{F7B9F20E-505F-F31A-844B-A86C8BC2E75D}"/>
              </a:ext>
            </a:extLst>
          </p:cNvPr>
          <p:cNvPicPr>
            <a:picLocks noChangeAspect="1"/>
          </p:cNvPicPr>
          <p:nvPr/>
        </p:nvPicPr>
        <p:blipFill rotWithShape="1">
          <a:blip r:embed="rId3"/>
          <a:srcRect t="20069" r="40715" b="10005"/>
          <a:stretch/>
        </p:blipFill>
        <p:spPr>
          <a:xfrm>
            <a:off x="1453033" y="2407200"/>
            <a:ext cx="8401918" cy="4984200"/>
          </a:xfrm>
          <a:prstGeom prst="rect">
            <a:avLst/>
          </a:prstGeom>
        </p:spPr>
      </p:pic>
      <p:sp>
        <p:nvSpPr>
          <p:cNvPr id="20" name="TextBox 19">
            <a:extLst>
              <a:ext uri="{FF2B5EF4-FFF2-40B4-BE49-F238E27FC236}">
                <a16:creationId xmlns:a16="http://schemas.microsoft.com/office/drawing/2014/main" id="{A9055A11-E3BB-7CB1-3E4F-E273FB31C34F}"/>
              </a:ext>
            </a:extLst>
          </p:cNvPr>
          <p:cNvSpPr txBox="1"/>
          <p:nvPr/>
        </p:nvSpPr>
        <p:spPr>
          <a:xfrm>
            <a:off x="2267914" y="7290242"/>
            <a:ext cx="7089605" cy="1200329"/>
          </a:xfrm>
          <a:prstGeom prst="rect">
            <a:avLst/>
          </a:prstGeom>
          <a:noFill/>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Sơ đồ Mặt Trăng chuyển động quanh Trái Đất</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7346BD89-23BE-B968-C663-4171CA2DA9F7}"/>
              </a:ext>
            </a:extLst>
          </p:cNvPr>
          <p:cNvSpPr txBox="1"/>
          <p:nvPr/>
        </p:nvSpPr>
        <p:spPr>
          <a:xfrm>
            <a:off x="9762162" y="2816399"/>
            <a:ext cx="5795548" cy="3416320"/>
          </a:xfrm>
          <a:prstGeom prst="rect">
            <a:avLst/>
          </a:prstGeom>
          <a:noFill/>
        </p:spPr>
        <p:txBody>
          <a:bodyPr wrap="square">
            <a:spAutoFit/>
          </a:bodyPr>
          <a:lstStyle/>
          <a:p>
            <a:r>
              <a:rPr lang="nl-NL" sz="3600" b="1" dirty="0">
                <a:solidFill>
                  <a:srgbClr val="0000FF"/>
                </a:solidFill>
                <a:effectLst/>
                <a:latin typeface="Times New Roman" panose="02020603050405020304" pitchFamily="18" charset="0"/>
                <a:ea typeface="Times New Roman" panose="02020603050405020304" pitchFamily="18" charset="0"/>
              </a:rPr>
              <a:t>Mặt Trăng quay quanh Trái Đất theo chiều từ tây sang đông. Nếu nhìn từ cực Bắc xuống,</a:t>
            </a:r>
            <a:r>
              <a:rPr lang="en-US" sz="3600" b="1" dirty="0">
                <a:solidFill>
                  <a:srgbClr val="0000FF"/>
                </a:solidFill>
                <a:effectLst/>
                <a:latin typeface="Times New Roman" panose="02020603050405020304" pitchFamily="18" charset="0"/>
                <a:ea typeface="Times New Roman" panose="02020603050405020304" pitchFamily="18" charset="0"/>
              </a:rPr>
              <a:t> </a:t>
            </a:r>
            <a:r>
              <a:rPr lang="en-US" sz="3600" b="1" dirty="0" err="1">
                <a:solidFill>
                  <a:srgbClr val="0000FF"/>
                </a:solidFill>
                <a:effectLst/>
                <a:latin typeface="Times New Roman" panose="02020603050405020304" pitchFamily="18" charset="0"/>
                <a:ea typeface="Times New Roman" panose="02020603050405020304" pitchFamily="18" charset="0"/>
              </a:rPr>
              <a:t>Mặt</a:t>
            </a:r>
            <a:r>
              <a:rPr lang="en-US" sz="3600" b="1" dirty="0">
                <a:solidFill>
                  <a:srgbClr val="0000FF"/>
                </a:solidFill>
                <a:effectLst/>
                <a:latin typeface="Times New Roman" panose="02020603050405020304" pitchFamily="18" charset="0"/>
                <a:ea typeface="Times New Roman" panose="02020603050405020304" pitchFamily="18" charset="0"/>
              </a:rPr>
              <a:t> </a:t>
            </a:r>
            <a:r>
              <a:rPr lang="en-US" sz="3600" b="1" dirty="0" err="1">
                <a:solidFill>
                  <a:srgbClr val="0000FF"/>
                </a:solidFill>
                <a:effectLst/>
                <a:latin typeface="Times New Roman" panose="02020603050405020304" pitchFamily="18" charset="0"/>
                <a:ea typeface="Times New Roman" panose="02020603050405020304" pitchFamily="18" charset="0"/>
              </a:rPr>
              <a:t>Trăng</a:t>
            </a:r>
            <a:r>
              <a:rPr lang="en-US" sz="3600" b="1" dirty="0">
                <a:solidFill>
                  <a:srgbClr val="0000FF"/>
                </a:solidFill>
                <a:effectLst/>
                <a:latin typeface="Times New Roman" panose="02020603050405020304" pitchFamily="18" charset="0"/>
                <a:ea typeface="Times New Roman" panose="02020603050405020304" pitchFamily="18" charset="0"/>
              </a:rPr>
              <a:t> </a:t>
            </a:r>
            <a:r>
              <a:rPr lang="nl-NL" sz="3600" b="1" dirty="0">
                <a:solidFill>
                  <a:srgbClr val="0000FF"/>
                </a:solidFill>
                <a:effectLst/>
                <a:latin typeface="Times New Roman" panose="02020603050405020304" pitchFamily="18" charset="0"/>
                <a:ea typeface="Times New Roman" panose="02020603050405020304" pitchFamily="18" charset="0"/>
              </a:rPr>
              <a:t>quay quanh Trái Đất ngược chiều kim đồng hồ. </a:t>
            </a:r>
            <a:endParaRPr lang="en-US" sz="3600" b="1" dirty="0">
              <a:solidFill>
                <a:srgbClr val="0000FF"/>
              </a:solidFill>
            </a:endParaRPr>
          </a:p>
        </p:txBody>
      </p:sp>
      <p:graphicFrame>
        <p:nvGraphicFramePr>
          <p:cNvPr id="23" name="Table 22">
            <a:extLst>
              <a:ext uri="{FF2B5EF4-FFF2-40B4-BE49-F238E27FC236}">
                <a16:creationId xmlns:a16="http://schemas.microsoft.com/office/drawing/2014/main" id="{91A9D190-653A-4F52-0E8F-C1C20878CE70}"/>
              </a:ext>
            </a:extLst>
          </p:cNvPr>
          <p:cNvGraphicFramePr>
            <a:graphicFrameLocks noGrp="1"/>
          </p:cNvGraphicFramePr>
          <p:nvPr>
            <p:extLst>
              <p:ext uri="{D42A27DB-BD31-4B8C-83A1-F6EECF244321}">
                <p14:modId xmlns:p14="http://schemas.microsoft.com/office/powerpoint/2010/main" val="2616590959"/>
              </p:ext>
            </p:extLst>
          </p:nvPr>
        </p:nvGraphicFramePr>
        <p:xfrm>
          <a:off x="9642890" y="6094812"/>
          <a:ext cx="5795548" cy="1259269"/>
        </p:xfrm>
        <a:graphic>
          <a:graphicData uri="http://schemas.openxmlformats.org/drawingml/2006/table">
            <a:tbl>
              <a:tblPr>
                <a:tableStyleId>{5C22544A-7EE6-4342-B048-85BDC9FD1C3A}</a:tableStyleId>
              </a:tblPr>
              <a:tblGrid>
                <a:gridCol w="5795548">
                  <a:extLst>
                    <a:ext uri="{9D8B030D-6E8A-4147-A177-3AD203B41FA5}">
                      <a16:colId xmlns:a16="http://schemas.microsoft.com/office/drawing/2014/main" val="2291393182"/>
                    </a:ext>
                  </a:extLst>
                </a:gridCol>
              </a:tblGrid>
              <a:tr h="542332">
                <a:tc>
                  <a:txBody>
                    <a:bodyPr/>
                    <a:lstStyle/>
                    <a:p>
                      <a:pPr algn="just">
                        <a:lnSpc>
                          <a:spcPct val="120000"/>
                        </a:lnSpc>
                      </a:pPr>
                      <a:r>
                        <a:rPr lang="en-US" sz="3600" b="1" dirty="0" err="1">
                          <a:solidFill>
                            <a:srgbClr val="FF0000"/>
                          </a:solidFill>
                          <a:effectLst/>
                          <a:latin typeface="Times New Roman" panose="02020603050405020304" pitchFamily="18" charset="0"/>
                          <a:cs typeface="Times New Roman" panose="02020603050405020304" pitchFamily="18" charset="0"/>
                        </a:rPr>
                        <a:t>Mặt</a:t>
                      </a:r>
                      <a:r>
                        <a:rPr lang="en-US" sz="3600" b="1" dirty="0">
                          <a:solidFill>
                            <a:srgbClr val="FF0000"/>
                          </a:solidFill>
                          <a:effectLst/>
                          <a:latin typeface="Times New Roman" panose="02020603050405020304" pitchFamily="18" charset="0"/>
                          <a:cs typeface="Times New Roman" panose="02020603050405020304" pitchFamily="18" charset="0"/>
                        </a:rPr>
                        <a:t> </a:t>
                      </a:r>
                      <a:r>
                        <a:rPr lang="en-US" sz="3600" b="1" dirty="0" err="1">
                          <a:solidFill>
                            <a:srgbClr val="FF0000"/>
                          </a:solidFill>
                          <a:effectLst/>
                          <a:latin typeface="Times New Roman" panose="02020603050405020304" pitchFamily="18" charset="0"/>
                          <a:cs typeface="Times New Roman" panose="02020603050405020304" pitchFamily="18" charset="0"/>
                        </a:rPr>
                        <a:t>Trăng</a:t>
                      </a:r>
                      <a:r>
                        <a:rPr lang="en-US" sz="3600" b="1" dirty="0">
                          <a:solidFill>
                            <a:srgbClr val="FF0000"/>
                          </a:solidFill>
                          <a:effectLst/>
                          <a:latin typeface="Times New Roman" panose="02020603050405020304" pitchFamily="18" charset="0"/>
                          <a:cs typeface="Times New Roman" panose="02020603050405020304" pitchFamily="18" charset="0"/>
                        </a:rPr>
                        <a:t> </a:t>
                      </a:r>
                      <a:r>
                        <a:rPr lang="nl-NL" sz="3600" b="1" dirty="0">
                          <a:solidFill>
                            <a:srgbClr val="FF0000"/>
                          </a:solidFill>
                          <a:effectLst/>
                          <a:latin typeface="Times New Roman" panose="02020603050405020304" pitchFamily="18" charset="0"/>
                          <a:cs typeface="Times New Roman" panose="02020603050405020304" pitchFamily="18" charset="0"/>
                        </a:rPr>
                        <a:t>quay quanh Trái Đất như thế nào?</a:t>
                      </a:r>
                      <a:endParaRPr lang="en-US" sz="3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2146681147"/>
                  </a:ext>
                </a:extLst>
              </a:tr>
            </a:tbl>
          </a:graphicData>
        </a:graphic>
      </p:graphicFrame>
    </p:spTree>
    <p:extLst>
      <p:ext uri="{BB962C8B-B14F-4D97-AF65-F5344CB8AC3E}">
        <p14:creationId xmlns:p14="http://schemas.microsoft.com/office/powerpoint/2010/main" val="218423648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 calcmode="lin" valueType="num">
                                      <p:cBhvr additive="base">
                                        <p:cTn id="15" dur="500" fill="hold"/>
                                        <p:tgtEl>
                                          <p:spTgt spid="20"/>
                                        </p:tgtEl>
                                        <p:attrNameLst>
                                          <p:attrName>ppt_x</p:attrName>
                                        </p:attrNameLst>
                                      </p:cBhvr>
                                      <p:tavLst>
                                        <p:tav tm="0">
                                          <p:val>
                                            <p:strVal val="#ppt_x"/>
                                          </p:val>
                                        </p:tav>
                                        <p:tav tm="100000">
                                          <p:val>
                                            <p:strVal val="#ppt_x"/>
                                          </p:val>
                                        </p:tav>
                                      </p:tavLst>
                                    </p:anim>
                                    <p:anim calcmode="lin" valueType="num">
                                      <p:cBhvr additive="base">
                                        <p:cTn id="1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additive="base">
                                        <p:cTn id="21" dur="500" fill="hold"/>
                                        <p:tgtEl>
                                          <p:spTgt spid="22"/>
                                        </p:tgtEl>
                                        <p:attrNameLst>
                                          <p:attrName>ppt_x</p:attrName>
                                        </p:attrNameLst>
                                      </p:cBhvr>
                                      <p:tavLst>
                                        <p:tav tm="0">
                                          <p:val>
                                            <p:strVal val="#ppt_x"/>
                                          </p:val>
                                        </p:tav>
                                        <p:tav tm="100000">
                                          <p:val>
                                            <p:strVal val="#ppt_x"/>
                                          </p:val>
                                        </p:tav>
                                      </p:tavLst>
                                    </p:anim>
                                    <p:anim calcmode="lin" valueType="num">
                                      <p:cBhvr additive="base">
                                        <p:cTn id="2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anim calcmode="lin" valueType="num">
                                      <p:cBhvr additive="base">
                                        <p:cTn id="27" dur="500" fill="hold"/>
                                        <p:tgtEl>
                                          <p:spTgt spid="23"/>
                                        </p:tgtEl>
                                        <p:attrNameLst>
                                          <p:attrName>ppt_x</p:attrName>
                                        </p:attrNameLst>
                                      </p:cBhvr>
                                      <p:tavLst>
                                        <p:tav tm="0">
                                          <p:val>
                                            <p:strVal val="#ppt_x"/>
                                          </p:val>
                                        </p:tav>
                                        <p:tav tm="100000">
                                          <p:val>
                                            <p:strVal val="#ppt_x"/>
                                          </p:val>
                                        </p:tav>
                                      </p:tavLst>
                                    </p:anim>
                                    <p:anim calcmode="lin" valueType="num">
                                      <p:cBhvr additive="base">
                                        <p:cTn id="2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20"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aphicFrame>
        <p:nvGraphicFramePr>
          <p:cNvPr id="2" name="Table 1">
            <a:extLst>
              <a:ext uri="{FF2B5EF4-FFF2-40B4-BE49-F238E27FC236}">
                <a16:creationId xmlns:a16="http://schemas.microsoft.com/office/drawing/2014/main" id="{184C389D-956D-62D2-72B5-18016FAC91FE}"/>
              </a:ext>
            </a:extLst>
          </p:cNvPr>
          <p:cNvGraphicFramePr>
            <a:graphicFrameLocks noGrp="1"/>
          </p:cNvGraphicFramePr>
          <p:nvPr>
            <p:extLst>
              <p:ext uri="{D42A27DB-BD31-4B8C-83A1-F6EECF244321}">
                <p14:modId xmlns:p14="http://schemas.microsoft.com/office/powerpoint/2010/main" val="965060585"/>
              </p:ext>
            </p:extLst>
          </p:nvPr>
        </p:nvGraphicFramePr>
        <p:xfrm>
          <a:off x="1813719" y="1981200"/>
          <a:ext cx="12039600" cy="1152716"/>
        </p:xfrm>
        <a:graphic>
          <a:graphicData uri="http://schemas.openxmlformats.org/drawingml/2006/table">
            <a:tbl>
              <a:tblPr/>
              <a:tblGrid>
                <a:gridCol w="12039600">
                  <a:extLst>
                    <a:ext uri="{9D8B030D-6E8A-4147-A177-3AD203B41FA5}">
                      <a16:colId xmlns:a16="http://schemas.microsoft.com/office/drawing/2014/main" val="3817762010"/>
                    </a:ext>
                  </a:extLst>
                </a:gridCol>
              </a:tblGrid>
              <a:tr h="1152716">
                <a:tc>
                  <a:txBody>
                    <a:bodyPr/>
                    <a:lstStyle/>
                    <a:p>
                      <a:pPr algn="just">
                        <a:lnSpc>
                          <a:spcPct val="120000"/>
                        </a:lnSpc>
                      </a:pPr>
                      <a:r>
                        <a:rPr lang="nl-NL" sz="3600" b="1" dirty="0">
                          <a:solidFill>
                            <a:srgbClr val="FF0000"/>
                          </a:solidFill>
                          <a:effectLst/>
                          <a:latin typeface="Times New Roman" panose="02020603050405020304" pitchFamily="18" charset="0"/>
                          <a:ea typeface="Times New Roman" panose="02020603050405020304" pitchFamily="18" charset="0"/>
                        </a:rPr>
                        <a:t>+ Vì sao Trái Đất được gọi là hành tinh trong hệ Mặt Trời?</a:t>
                      </a:r>
                      <a:endParaRPr lang="en-US" sz="3600" b="1" dirty="0">
                        <a:solidFill>
                          <a:srgbClr val="FF0000"/>
                        </a:solidFill>
                        <a:effectLst/>
                        <a:latin typeface="Times New Roman" panose="02020603050405020304" pitchFamily="18" charset="0"/>
                        <a:ea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2604087048"/>
                  </a:ext>
                </a:extLst>
              </a:tr>
            </a:tbl>
          </a:graphicData>
        </a:graphic>
      </p:graphicFrame>
      <p:graphicFrame>
        <p:nvGraphicFramePr>
          <p:cNvPr id="3" name="Table 2">
            <a:extLst>
              <a:ext uri="{FF2B5EF4-FFF2-40B4-BE49-F238E27FC236}">
                <a16:creationId xmlns:a16="http://schemas.microsoft.com/office/drawing/2014/main" id="{61F0D579-D311-6012-6B2F-BA467A93CE29}"/>
              </a:ext>
            </a:extLst>
          </p:cNvPr>
          <p:cNvGraphicFramePr>
            <a:graphicFrameLocks noGrp="1"/>
          </p:cNvGraphicFramePr>
          <p:nvPr>
            <p:extLst>
              <p:ext uri="{D42A27DB-BD31-4B8C-83A1-F6EECF244321}">
                <p14:modId xmlns:p14="http://schemas.microsoft.com/office/powerpoint/2010/main" val="3863492813"/>
              </p:ext>
            </p:extLst>
          </p:nvPr>
        </p:nvGraphicFramePr>
        <p:xfrm>
          <a:off x="1998574" y="2633681"/>
          <a:ext cx="12456191" cy="1097280"/>
        </p:xfrm>
        <a:graphic>
          <a:graphicData uri="http://schemas.openxmlformats.org/drawingml/2006/table">
            <a:tbl>
              <a:tblPr>
                <a:tableStyleId>{2D5ABB26-0587-4C30-8999-92F81FD0307C}</a:tableStyleId>
              </a:tblPr>
              <a:tblGrid>
                <a:gridCol w="12456191">
                  <a:extLst>
                    <a:ext uri="{9D8B030D-6E8A-4147-A177-3AD203B41FA5}">
                      <a16:colId xmlns:a16="http://schemas.microsoft.com/office/drawing/2014/main" val="148553149"/>
                    </a:ext>
                  </a:extLst>
                </a:gridCol>
              </a:tblGrid>
              <a:tr h="685324">
                <a:tc>
                  <a:txBody>
                    <a:bodyPr/>
                    <a:lstStyle/>
                    <a:p>
                      <a:pPr algn="l"/>
                      <a:r>
                        <a:rPr lang="nl-NL" sz="3600" b="1" dirty="0">
                          <a:solidFill>
                            <a:srgbClr val="0000FF"/>
                          </a:solidFill>
                          <a:effectLst/>
                        </a:rPr>
                        <a:t> </a:t>
                      </a:r>
                      <a:r>
                        <a:rPr lang="nl-NL" sz="3600" b="1" dirty="0">
                          <a:solidFill>
                            <a:srgbClr val="0000FF"/>
                          </a:solidFill>
                          <a:effectLst/>
                          <a:latin typeface="Times New Roman" panose="02020603050405020304" pitchFamily="18" charset="0"/>
                          <a:cs typeface="Times New Roman" panose="02020603050405020304" pitchFamily="18" charset="0"/>
                        </a:rPr>
                        <a:t>Do Trái Đất chuyển động quanh Mặt Trời nên gọi là hành tinh( hành = chuyển động; tinh=sao).</a:t>
                      </a:r>
                      <a:endParaRPr lang="en-US" sz="36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2857282664"/>
                  </a:ext>
                </a:extLst>
              </a:tr>
            </a:tbl>
          </a:graphicData>
        </a:graphic>
      </p:graphicFrame>
      <p:graphicFrame>
        <p:nvGraphicFramePr>
          <p:cNvPr id="11" name="Table 10">
            <a:extLst>
              <a:ext uri="{FF2B5EF4-FFF2-40B4-BE49-F238E27FC236}">
                <a16:creationId xmlns:a16="http://schemas.microsoft.com/office/drawing/2014/main" id="{84D184D2-7DF1-6E36-04AA-EBADF6067310}"/>
              </a:ext>
            </a:extLst>
          </p:cNvPr>
          <p:cNvGraphicFramePr>
            <a:graphicFrameLocks noGrp="1"/>
          </p:cNvGraphicFramePr>
          <p:nvPr>
            <p:extLst>
              <p:ext uri="{D42A27DB-BD31-4B8C-83A1-F6EECF244321}">
                <p14:modId xmlns:p14="http://schemas.microsoft.com/office/powerpoint/2010/main" val="1596448291"/>
              </p:ext>
            </p:extLst>
          </p:nvPr>
        </p:nvGraphicFramePr>
        <p:xfrm>
          <a:off x="1960816" y="3948451"/>
          <a:ext cx="12039600" cy="685800"/>
        </p:xfrm>
        <a:graphic>
          <a:graphicData uri="http://schemas.openxmlformats.org/drawingml/2006/table">
            <a:tbl>
              <a:tblPr/>
              <a:tblGrid>
                <a:gridCol w="12039600">
                  <a:extLst>
                    <a:ext uri="{9D8B030D-6E8A-4147-A177-3AD203B41FA5}">
                      <a16:colId xmlns:a16="http://schemas.microsoft.com/office/drawing/2014/main" val="3817762010"/>
                    </a:ext>
                  </a:extLst>
                </a:gridCol>
              </a:tblGrid>
              <a:tr h="685800">
                <a:tc>
                  <a:txBody>
                    <a:bodyPr/>
                    <a:lstStyle/>
                    <a:p>
                      <a:pPr algn="just">
                        <a:lnSpc>
                          <a:spcPct val="120000"/>
                        </a:lnSpc>
                      </a:pPr>
                      <a:r>
                        <a:rPr lang="nl-NL" sz="3600" b="1" dirty="0">
                          <a:solidFill>
                            <a:srgbClr val="FF0000"/>
                          </a:solidFill>
                          <a:effectLst/>
                          <a:latin typeface="Times New Roman" panose="02020603050405020304" pitchFamily="18" charset="0"/>
                          <a:ea typeface="Times New Roman" panose="02020603050405020304" pitchFamily="18" charset="0"/>
                        </a:rPr>
                        <a:t>+Vì sao </a:t>
                      </a:r>
                      <a:r>
                        <a:rPr lang="en-US" sz="3600" b="1" dirty="0" err="1">
                          <a:solidFill>
                            <a:srgbClr val="FF0000"/>
                          </a:solidFill>
                          <a:effectLst/>
                          <a:latin typeface="Times New Roman" panose="02020603050405020304" pitchFamily="18" charset="0"/>
                          <a:ea typeface="Times New Roman" panose="02020603050405020304" pitchFamily="18" charset="0"/>
                        </a:rPr>
                        <a:t>Mặt</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Trăng</a:t>
                      </a:r>
                      <a:r>
                        <a:rPr lang="en-US" sz="3600" b="1" dirty="0">
                          <a:solidFill>
                            <a:srgbClr val="FF0000"/>
                          </a:solidFill>
                          <a:effectLst/>
                          <a:latin typeface="Times New Roman" panose="02020603050405020304" pitchFamily="18" charset="0"/>
                          <a:ea typeface="Times New Roman" panose="02020603050405020304" pitchFamily="18" charset="0"/>
                        </a:rPr>
                        <a:t> </a:t>
                      </a:r>
                      <a:r>
                        <a:rPr lang="nl-NL" sz="3600" b="1" dirty="0">
                          <a:solidFill>
                            <a:srgbClr val="FF0000"/>
                          </a:solidFill>
                          <a:effectLst/>
                          <a:latin typeface="Times New Roman" panose="02020603050405020304" pitchFamily="18" charset="0"/>
                          <a:ea typeface="Times New Roman" panose="02020603050405020304" pitchFamily="18" charset="0"/>
                        </a:rPr>
                        <a:t>được gọi là vệ tinh của Trái Đất ?</a:t>
                      </a:r>
                      <a:endParaRPr lang="en-US" sz="3600" b="1" dirty="0">
                        <a:solidFill>
                          <a:srgbClr val="FF0000"/>
                        </a:solidFill>
                        <a:effectLst/>
                        <a:latin typeface="Times New Roman" panose="02020603050405020304" pitchFamily="18" charset="0"/>
                        <a:ea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2604087048"/>
                  </a:ext>
                </a:extLst>
              </a:tr>
            </a:tbl>
          </a:graphicData>
        </a:graphic>
      </p:graphicFrame>
      <p:graphicFrame>
        <p:nvGraphicFramePr>
          <p:cNvPr id="4" name="Table 3">
            <a:extLst>
              <a:ext uri="{FF2B5EF4-FFF2-40B4-BE49-F238E27FC236}">
                <a16:creationId xmlns:a16="http://schemas.microsoft.com/office/drawing/2014/main" id="{3804D51F-4A67-3FDF-2E7C-CC2CE457F65C}"/>
              </a:ext>
            </a:extLst>
          </p:cNvPr>
          <p:cNvGraphicFramePr>
            <a:graphicFrameLocks noGrp="1"/>
          </p:cNvGraphicFramePr>
          <p:nvPr>
            <p:extLst>
              <p:ext uri="{D42A27DB-BD31-4B8C-83A1-F6EECF244321}">
                <p14:modId xmlns:p14="http://schemas.microsoft.com/office/powerpoint/2010/main" val="4092082861"/>
              </p:ext>
            </p:extLst>
          </p:nvPr>
        </p:nvGraphicFramePr>
        <p:xfrm>
          <a:off x="1960816" y="4851741"/>
          <a:ext cx="12266974" cy="1219200"/>
        </p:xfrm>
        <a:graphic>
          <a:graphicData uri="http://schemas.openxmlformats.org/drawingml/2006/table">
            <a:tbl>
              <a:tblPr>
                <a:tableStyleId>{2D5ABB26-0587-4C30-8999-92F81FD0307C}</a:tableStyleId>
              </a:tblPr>
              <a:tblGrid>
                <a:gridCol w="12266974">
                  <a:extLst>
                    <a:ext uri="{9D8B030D-6E8A-4147-A177-3AD203B41FA5}">
                      <a16:colId xmlns:a16="http://schemas.microsoft.com/office/drawing/2014/main" val="225777348"/>
                    </a:ext>
                  </a:extLst>
                </a:gridCol>
              </a:tblGrid>
              <a:tr h="1219200">
                <a:tc>
                  <a:txBody>
                    <a:bodyPr/>
                    <a:lstStyle/>
                    <a:p>
                      <a:pPr algn="l"/>
                      <a:r>
                        <a:rPr lang="nl-NL" sz="1400" b="1" dirty="0">
                          <a:solidFill>
                            <a:srgbClr val="0000FF"/>
                          </a:solidFill>
                          <a:effectLst/>
                          <a:latin typeface="Times New Roman" panose="02020603050405020304" pitchFamily="18" charset="0"/>
                          <a:cs typeface="Times New Roman" panose="02020603050405020304" pitchFamily="18" charset="0"/>
                        </a:rPr>
                        <a:t>     </a:t>
                      </a:r>
                      <a:r>
                        <a:rPr lang="en-US" sz="3600" b="1" dirty="0" err="1">
                          <a:solidFill>
                            <a:srgbClr val="0000FF"/>
                          </a:solidFill>
                          <a:effectLst/>
                          <a:latin typeface="Times New Roman" panose="02020603050405020304" pitchFamily="18" charset="0"/>
                          <a:cs typeface="Times New Roman" panose="02020603050405020304" pitchFamily="18" charset="0"/>
                        </a:rPr>
                        <a:t>Mặt</a:t>
                      </a:r>
                      <a:r>
                        <a:rPr lang="en-US" sz="3600" b="1" dirty="0">
                          <a:solidFill>
                            <a:srgbClr val="0000FF"/>
                          </a:solidFill>
                          <a:effectLst/>
                          <a:latin typeface="Times New Roman" panose="02020603050405020304" pitchFamily="18" charset="0"/>
                          <a:cs typeface="Times New Roman" panose="02020603050405020304" pitchFamily="18" charset="0"/>
                        </a:rPr>
                        <a:t> </a:t>
                      </a:r>
                      <a:r>
                        <a:rPr lang="en-US" sz="3600" b="1" dirty="0" err="1">
                          <a:solidFill>
                            <a:srgbClr val="0000FF"/>
                          </a:solidFill>
                          <a:effectLst/>
                          <a:latin typeface="Times New Roman" panose="02020603050405020304" pitchFamily="18" charset="0"/>
                          <a:cs typeface="Times New Roman" panose="02020603050405020304" pitchFamily="18" charset="0"/>
                        </a:rPr>
                        <a:t>Trăng</a:t>
                      </a:r>
                      <a:r>
                        <a:rPr lang="en-US" sz="3600" b="1" dirty="0">
                          <a:solidFill>
                            <a:srgbClr val="0000FF"/>
                          </a:solidFill>
                          <a:effectLst/>
                          <a:latin typeface="Times New Roman" panose="02020603050405020304" pitchFamily="18" charset="0"/>
                          <a:cs typeface="Times New Roman" panose="02020603050405020304" pitchFamily="18" charset="0"/>
                        </a:rPr>
                        <a:t> </a:t>
                      </a:r>
                      <a:r>
                        <a:rPr lang="nl-NL" sz="3600" b="1" dirty="0">
                          <a:solidFill>
                            <a:srgbClr val="0000FF"/>
                          </a:solidFill>
                          <a:effectLst/>
                          <a:latin typeface="Times New Roman" panose="02020603050405020304" pitchFamily="18" charset="0"/>
                          <a:cs typeface="Times New Roman" panose="02020603050405020304" pitchFamily="18" charset="0"/>
                        </a:rPr>
                        <a:t>chuyển động xung quanh Trái Đất nên gọi là vệ tinh của Trái Đất.</a:t>
                      </a:r>
                      <a:endParaRPr lang="en-US" sz="36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a16="http://schemas.microsoft.com/office/drawing/2014/main" val="1941056280"/>
                  </a:ext>
                </a:extLst>
              </a:tr>
            </a:tbl>
          </a:graphicData>
        </a:graphic>
      </p:graphicFrame>
      <p:sp>
        <p:nvSpPr>
          <p:cNvPr id="14" name="TextBox 13">
            <a:extLst>
              <a:ext uri="{FF2B5EF4-FFF2-40B4-BE49-F238E27FC236}">
                <a16:creationId xmlns:a16="http://schemas.microsoft.com/office/drawing/2014/main" id="{3CD84793-67C5-1292-744A-9F4D2C2E0DB2}"/>
              </a:ext>
            </a:extLst>
          </p:cNvPr>
          <p:cNvSpPr txBox="1"/>
          <p:nvPr/>
        </p:nvSpPr>
        <p:spPr>
          <a:xfrm>
            <a:off x="2620331" y="6302286"/>
            <a:ext cx="12909388" cy="2308324"/>
          </a:xfrm>
          <a:prstGeom prst="rect">
            <a:avLst/>
          </a:prstGeom>
          <a:noFill/>
        </p:spPr>
        <p:txBody>
          <a:bodyPr wrap="square">
            <a:spAutoFit/>
          </a:bodyPr>
          <a:lstStyle/>
          <a:p>
            <a:r>
              <a:rPr lang="nl-NL" sz="3600" b="1" i="1" dirty="0">
                <a:solidFill>
                  <a:srgbClr val="FF0000"/>
                </a:solidFill>
                <a:effectLst/>
                <a:latin typeface="Times New Roman" panose="02020603050405020304" pitchFamily="18" charset="0"/>
                <a:ea typeface="Times New Roman" panose="02020603050405020304" pitchFamily="18" charset="0"/>
              </a:rPr>
              <a:t>Trái Đất là một hành tinh trong hệ Mặt Trời. Từ Mặt Trời ra xa dần, Trái Đất là hành tinh thứ ba. Trái Đất chuyển động quanh mình nó,đồng thời chuyển động quanh Mặt Trời. Mặt Trăng chuyển động quanh Trái Đất, Mặt Trăng là vệ tinh của Trái Đất.</a:t>
            </a:r>
            <a:endParaRPr lang="en-US" sz="3600" b="1" i="1" dirty="0">
              <a:solidFill>
                <a:srgbClr val="FF0000"/>
              </a:solidFill>
            </a:endParaRPr>
          </a:p>
        </p:txBody>
      </p:sp>
    </p:spTree>
    <p:extLst>
      <p:ext uri="{BB962C8B-B14F-4D97-AF65-F5344CB8AC3E}">
        <p14:creationId xmlns:p14="http://schemas.microsoft.com/office/powerpoint/2010/main" val="1143363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7280" y="111473"/>
            <a:ext cx="6255239"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9" name="TextBox 18">
            <a:extLst>
              <a:ext uri="{FF2B5EF4-FFF2-40B4-BE49-F238E27FC236}">
                <a16:creationId xmlns:a16="http://schemas.microsoft.com/office/drawing/2014/main" id="{40022E61-64BF-77B6-8054-3E365F357909}"/>
              </a:ext>
            </a:extLst>
          </p:cNvPr>
          <p:cNvSpPr txBox="1"/>
          <p:nvPr/>
        </p:nvSpPr>
        <p:spPr>
          <a:xfrm>
            <a:off x="5852319" y="696248"/>
            <a:ext cx="4800600" cy="584775"/>
          </a:xfrm>
          <a:prstGeom prst="rect">
            <a:avLst/>
          </a:prstGeom>
          <a:noFill/>
        </p:spPr>
        <p:txBody>
          <a:bodyPr wrap="square">
            <a:spAutoFit/>
          </a:bodyPr>
          <a:lstStyle/>
          <a:p>
            <a:r>
              <a:rPr lang="en-US" sz="3200" b="1" u="sng" dirty="0">
                <a:solidFill>
                  <a:srgbClr val="FF0066"/>
                </a:solidFill>
                <a:latin typeface="Times New Roman" pitchFamily="18" charset="0"/>
                <a:cs typeface="Times New Roman" pitchFamily="18" charset="0"/>
              </a:rPr>
              <a:t>TỰ NHIÊN VÀ XÃ HỘI </a:t>
            </a:r>
          </a:p>
        </p:txBody>
      </p:sp>
      <p:sp>
        <p:nvSpPr>
          <p:cNvPr id="11" name="TextBox 10">
            <a:extLst>
              <a:ext uri="{FF2B5EF4-FFF2-40B4-BE49-F238E27FC236}">
                <a16:creationId xmlns:a16="http://schemas.microsoft.com/office/drawing/2014/main" id="{B81B6BB5-D197-5E96-1729-CF055F5D3DBE}"/>
              </a:ext>
            </a:extLst>
          </p:cNvPr>
          <p:cNvSpPr txBox="1"/>
          <p:nvPr/>
        </p:nvSpPr>
        <p:spPr>
          <a:xfrm>
            <a:off x="2118519" y="2102628"/>
            <a:ext cx="9982200" cy="646331"/>
          </a:xfrm>
          <a:prstGeom prst="rect">
            <a:avLst/>
          </a:prstGeom>
          <a:noFill/>
          <a:ln>
            <a:noFill/>
          </a:ln>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Thực hành theo gợi ý trong hình 5 và hình 6:</a:t>
            </a:r>
          </a:p>
        </p:txBody>
      </p:sp>
      <p:sp>
        <p:nvSpPr>
          <p:cNvPr id="12" name="TextBox 11">
            <a:extLst>
              <a:ext uri="{FF2B5EF4-FFF2-40B4-BE49-F238E27FC236}">
                <a16:creationId xmlns:a16="http://schemas.microsoft.com/office/drawing/2014/main" id="{A3BEA25A-D861-95B5-09C7-A56D093FC9BC}"/>
              </a:ext>
            </a:extLst>
          </p:cNvPr>
          <p:cNvSpPr txBox="1"/>
          <p:nvPr/>
        </p:nvSpPr>
        <p:spPr>
          <a:xfrm>
            <a:off x="9348225" y="2764251"/>
            <a:ext cx="6333894" cy="646331"/>
          </a:xfrm>
          <a:prstGeom prst="rect">
            <a:avLst/>
          </a:prstGeom>
          <a:noFill/>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Trái Đất quay quanh Mặt Trời</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403DA180-C710-D061-8EAA-371EF275E06A}"/>
              </a:ext>
            </a:extLst>
          </p:cNvPr>
          <p:cNvSpPr txBox="1"/>
          <p:nvPr/>
        </p:nvSpPr>
        <p:spPr>
          <a:xfrm>
            <a:off x="3174010" y="1299615"/>
            <a:ext cx="10877612" cy="631711"/>
          </a:xfrm>
          <a:prstGeom prst="rect">
            <a:avLst/>
          </a:prstGeom>
          <a:noFill/>
        </p:spPr>
        <p:txBody>
          <a:bodyPr wrap="square">
            <a:spAutoFit/>
          </a:bodyPr>
          <a:lstStyle/>
          <a:p>
            <a:pPr marL="457200" indent="-457200" algn="ctr">
              <a:lnSpc>
                <a:spcPct val="120000"/>
              </a:lnSpc>
            </a:pPr>
            <a:r>
              <a:rPr lang="nl-NL" sz="3200" b="1" dirty="0">
                <a:solidFill>
                  <a:srgbClr val="FF0000"/>
                </a:solidFill>
                <a:effectLst/>
                <a:latin typeface="Times New Roman" panose="02020603050405020304" pitchFamily="18" charset="0"/>
                <a:ea typeface="Times New Roman" panose="02020603050405020304" pitchFamily="18" charset="0"/>
              </a:rPr>
              <a:t>Bài 29: MẶT TRỜI, TRÁI ĐẤT, MẶT TRĂNG (T1) </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pic>
        <p:nvPicPr>
          <p:cNvPr id="3" name="Picture 2">
            <a:extLst>
              <a:ext uri="{FF2B5EF4-FFF2-40B4-BE49-F238E27FC236}">
                <a16:creationId xmlns:a16="http://schemas.microsoft.com/office/drawing/2014/main" id="{91F5CD85-610D-6994-19EC-96D25BE16136}"/>
              </a:ext>
            </a:extLst>
          </p:cNvPr>
          <p:cNvPicPr>
            <a:picLocks noChangeAspect="1"/>
          </p:cNvPicPr>
          <p:nvPr/>
        </p:nvPicPr>
        <p:blipFill rotWithShape="1">
          <a:blip r:embed="rId2"/>
          <a:srcRect l="50039" t="33926" r="1741" b="3148"/>
          <a:stretch/>
        </p:blipFill>
        <p:spPr>
          <a:xfrm>
            <a:off x="8709819" y="3998701"/>
            <a:ext cx="6781800" cy="4449051"/>
          </a:xfrm>
          <a:prstGeom prst="rect">
            <a:avLst/>
          </a:prstGeom>
        </p:spPr>
      </p:pic>
      <p:sp>
        <p:nvSpPr>
          <p:cNvPr id="10" name="TextBox 9">
            <a:extLst>
              <a:ext uri="{FF2B5EF4-FFF2-40B4-BE49-F238E27FC236}">
                <a16:creationId xmlns:a16="http://schemas.microsoft.com/office/drawing/2014/main" id="{5ABB5056-6587-0209-E802-8CC2FDE65BAF}"/>
              </a:ext>
            </a:extLst>
          </p:cNvPr>
          <p:cNvSpPr txBox="1"/>
          <p:nvPr/>
        </p:nvSpPr>
        <p:spPr>
          <a:xfrm>
            <a:off x="1585119" y="2740904"/>
            <a:ext cx="9982200" cy="646331"/>
          </a:xfrm>
          <a:prstGeom prst="rect">
            <a:avLst/>
          </a:prstGeom>
          <a:noFill/>
          <a:ln>
            <a:noFill/>
          </a:ln>
        </p:spPr>
        <p:txBody>
          <a:bodyPr wrap="square" rtlCol="0">
            <a:spAutoFit/>
          </a:bodyPr>
          <a:lstStyle/>
          <a:p>
            <a:r>
              <a:rPr lang="nl-NL" sz="3600" b="1" dirty="0">
                <a:solidFill>
                  <a:srgbClr val="0000FF"/>
                </a:solidFill>
                <a:latin typeface="Times New Roman" panose="02020603050405020304" pitchFamily="18" charset="0"/>
                <a:cs typeface="Times New Roman" panose="02020603050405020304" pitchFamily="18" charset="0"/>
              </a:rPr>
              <a:t>Mặt trăng quay quanh Trái Đất</a:t>
            </a:r>
            <a:endParaRPr lang="en-US" sz="4400" b="1" dirty="0">
              <a:solidFill>
                <a:srgbClr val="0000FF"/>
              </a:solidFill>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9A8011A2-E785-A4E2-430F-0D41667E6CED}"/>
              </a:ext>
            </a:extLst>
          </p:cNvPr>
          <p:cNvPicPr>
            <a:picLocks noChangeAspect="1"/>
          </p:cNvPicPr>
          <p:nvPr/>
        </p:nvPicPr>
        <p:blipFill>
          <a:blip r:embed="rId3"/>
          <a:stretch>
            <a:fillRect/>
          </a:stretch>
        </p:blipFill>
        <p:spPr>
          <a:xfrm>
            <a:off x="870950" y="2102628"/>
            <a:ext cx="949299" cy="646331"/>
          </a:xfrm>
          <a:prstGeom prst="rect">
            <a:avLst/>
          </a:prstGeom>
        </p:spPr>
      </p:pic>
      <p:pic>
        <p:nvPicPr>
          <p:cNvPr id="14" name="Picture 13">
            <a:extLst>
              <a:ext uri="{FF2B5EF4-FFF2-40B4-BE49-F238E27FC236}">
                <a16:creationId xmlns:a16="http://schemas.microsoft.com/office/drawing/2014/main" id="{C2D4B107-8892-C14D-66BE-BC5800EDD4F2}"/>
              </a:ext>
            </a:extLst>
          </p:cNvPr>
          <p:cNvPicPr>
            <a:picLocks noChangeAspect="1"/>
          </p:cNvPicPr>
          <p:nvPr/>
        </p:nvPicPr>
        <p:blipFill rotWithShape="1">
          <a:blip r:embed="rId2"/>
          <a:srcRect l="3142" t="28622" r="51630" b="-178"/>
          <a:stretch/>
        </p:blipFill>
        <p:spPr>
          <a:xfrm>
            <a:off x="1345600" y="3810000"/>
            <a:ext cx="7026538" cy="4827683"/>
          </a:xfrm>
          <a:prstGeom prst="rect">
            <a:avLst/>
          </a:prstGeom>
        </p:spPr>
      </p:pic>
    </p:spTree>
    <p:extLst>
      <p:ext uri="{BB962C8B-B14F-4D97-AF65-F5344CB8AC3E}">
        <p14:creationId xmlns:p14="http://schemas.microsoft.com/office/powerpoint/2010/main" val="217000627"/>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ppt_x"/>
                                          </p:val>
                                        </p:tav>
                                        <p:tav tm="100000">
                                          <p:val>
                                            <p:strVal val="#ppt_x"/>
                                          </p:val>
                                        </p:tav>
                                      </p:tavLst>
                                    </p:anim>
                                    <p:anim calcmode="lin" valueType="num">
                                      <p:cBhvr additive="base">
                                        <p:cTn id="2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965</TotalTime>
  <Words>1050</Words>
  <Application>Microsoft Office PowerPoint</Application>
  <PresentationFormat>Custom</PresentationFormat>
  <Paragraphs>90</Paragraphs>
  <Slides>11</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Times New Roman</vt: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Lê Tuấn Minh</cp:lastModifiedBy>
  <cp:revision>104</cp:revision>
  <dcterms:created xsi:type="dcterms:W3CDTF">2022-07-10T01:37:20Z</dcterms:created>
  <dcterms:modified xsi:type="dcterms:W3CDTF">2022-07-19T10:38:15Z</dcterms:modified>
</cp:coreProperties>
</file>