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9" r:id="rId4"/>
    <p:sldMasterId id="2147483702" r:id="rId5"/>
    <p:sldMasterId id="2147483715" r:id="rId6"/>
    <p:sldMasterId id="2147483739" r:id="rId7"/>
  </p:sldMasterIdLst>
  <p:notesMasterIdLst>
    <p:notesMasterId r:id="rId25"/>
  </p:notesMasterIdLst>
  <p:sldIdLst>
    <p:sldId id="289" r:id="rId8"/>
    <p:sldId id="334" r:id="rId9"/>
    <p:sldId id="333" r:id="rId10"/>
    <p:sldId id="329" r:id="rId11"/>
    <p:sldId id="344" r:id="rId12"/>
    <p:sldId id="335" r:id="rId13"/>
    <p:sldId id="400" r:id="rId14"/>
    <p:sldId id="337" r:id="rId15"/>
    <p:sldId id="343" r:id="rId16"/>
    <p:sldId id="401" r:id="rId17"/>
    <p:sldId id="402" r:id="rId18"/>
    <p:sldId id="306" r:id="rId19"/>
    <p:sldId id="345" r:id="rId20"/>
    <p:sldId id="328" r:id="rId21"/>
    <p:sldId id="295" r:id="rId22"/>
    <p:sldId id="302" r:id="rId23"/>
    <p:sldId id="33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B9AD0-F4E4-40EF-B396-60A689F07E7A}"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5BC39-EDD7-4C45-A1E3-E4E5F8192521}" type="slidenum">
              <a:rPr lang="en-US" smtClean="0"/>
              <a:t>‹#›</a:t>
            </a:fld>
            <a:endParaRPr lang="en-US"/>
          </a:p>
        </p:txBody>
      </p:sp>
    </p:spTree>
    <p:extLst>
      <p:ext uri="{BB962C8B-B14F-4D97-AF65-F5344CB8AC3E}">
        <p14:creationId xmlns:p14="http://schemas.microsoft.com/office/powerpoint/2010/main" val="330712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38271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9635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nối</a:t>
            </a:r>
            <a:r>
              <a:rPr lang="en-US" baseline="0" dirty="0"/>
              <a:t> </a:t>
            </a:r>
            <a:r>
              <a:rPr lang="en-US" baseline="0" dirty="0" err="1"/>
              <a:t>đuôi</a:t>
            </a:r>
            <a:r>
              <a:rPr lang="en-US" baseline="0" dirty="0"/>
              <a:t> </a:t>
            </a:r>
            <a:r>
              <a:rPr lang="en-US" baseline="0" dirty="0" err="1"/>
              <a:t>nhau</a:t>
            </a:r>
            <a:r>
              <a:rPr lang="en-US" baseline="0" dirty="0"/>
              <a:t> </a:t>
            </a:r>
            <a:r>
              <a:rPr lang="en-US" baseline="0" dirty="0" err="1"/>
              <a:t>và</a:t>
            </a:r>
            <a:r>
              <a:rPr lang="en-US" baseline="0" dirty="0"/>
              <a:t> </a:t>
            </a:r>
            <a:r>
              <a:rPr lang="en-US" baseline="0" dirty="0" err="1"/>
              <a:t>hát</a:t>
            </a:r>
            <a:r>
              <a:rPr lang="en-US" baseline="0" dirty="0"/>
              <a:t> </a:t>
            </a:r>
            <a:r>
              <a:rPr lang="en-US" baseline="0" dirty="0" err="1"/>
              <a:t>bài</a:t>
            </a:r>
            <a:r>
              <a:rPr lang="en-US" baseline="0" dirty="0"/>
              <a:t> </a:t>
            </a:r>
            <a:r>
              <a:rPr lang="en-US" baseline="0" dirty="0" err="1"/>
              <a:t>hát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9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15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Trong hoạt động “Kí ức vui vẻ”, GV chia lớp thành các nhóm 4, nhóm trưởng mỗi nhóm sẽ là người dẫn dắt hoạt động trong nhóm mình, cho các thành viên chia sẻ với các thành viên khác, nhóm trưởng tập hợp lại những việc đã làm thể hiện sự thân thiện với bạn bè và ghi vào phần ý kiến chung của cá nhóm.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9680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1614838"/>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252156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1177196"/>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5919269"/>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441198"/>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7729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164201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589231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272855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0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0383376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97071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38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507094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8048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986289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73135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22206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22938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97791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96067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5828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378583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26905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077002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342644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177410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95083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928426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100807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851286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096208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9236833"/>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903824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2022/11/17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2044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t>2022/11/17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37028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792205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t>2022/11/17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337918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2022/11/17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9420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2022/11/17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358344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52218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2022/11/17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769235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t>2022/11/17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97261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287843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918188993"/>
      </p:ext>
    </p:extLst>
  </p:cSld>
  <p:clrMapOvr>
    <a:masterClrMapping/>
  </p:clrMapOvr>
  <p:transition spd="slow" advTm="12737">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097296743"/>
      </p:ext>
    </p:extLst>
  </p:cSld>
  <p:clrMapOvr>
    <a:masterClrMapping/>
  </p:clrMapOvr>
  <p:transition spd="slow" advTm="12737">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06351951"/>
      </p:ext>
    </p:extLst>
  </p:cSld>
  <p:clrMapOvr>
    <a:masterClrMapping/>
  </p:clrMapOvr>
  <p:transition spd="slow" advTm="12737">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05585351"/>
      </p:ext>
    </p:extLst>
  </p:cSld>
  <p:clrMapOvr>
    <a:masterClrMapping/>
  </p:clrMapOvr>
  <p:transition spd="slow" advTm="12737">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90632668"/>
      </p:ext>
    </p:extLst>
  </p:cSld>
  <p:clrMapOvr>
    <a:masterClrMapping/>
  </p:clrMapOvr>
  <p:transition spd="slow" advTm="12737">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54652224"/>
      </p:ext>
    </p:extLst>
  </p:cSld>
  <p:clrMapOvr>
    <a:masterClrMapping/>
  </p:clrMapOvr>
  <p:transition spd="slow" advTm="12737">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27165406"/>
      </p:ext>
    </p:extLst>
  </p:cSld>
  <p:clrMapOvr>
    <a:masterClrMapping/>
  </p:clrMapOvr>
  <p:transition spd="slow" advTm="12737">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826828814"/>
      </p:ext>
    </p:extLst>
  </p:cSld>
  <p:clrMapOvr>
    <a:masterClrMapping/>
  </p:clrMapOvr>
  <p:transition spd="slow" advTm="12737">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327405426"/>
      </p:ext>
    </p:extLst>
  </p:cSld>
  <p:clrMapOvr>
    <a:masterClrMapping/>
  </p:clrMapOvr>
  <p:transition spd="slow" advTm="12737">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50160329"/>
      </p:ext>
    </p:extLst>
  </p:cSld>
  <p:clrMapOvr>
    <a:masterClrMapping/>
  </p:clrMapOvr>
  <p:transition spd="slow" advTm="12737">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6241706"/>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45990923"/>
      </p:ext>
    </p:extLst>
  </p:cSld>
  <p:clrMapOvr>
    <a:masterClrMapping/>
  </p:clrMapOvr>
  <p:transition spd="slow" advTm="12737">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32483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013797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4011748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4966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063872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4710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21619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831131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3980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5857316"/>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79839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762827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6781728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1978213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193900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0317590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11239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68306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4303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678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8597912"/>
      </p:ext>
    </p:extLst>
  </p:cSld>
  <p:clrMapOvr>
    <a:masterClrMapping/>
  </p:clrMapOvr>
  <p:transition spd="slow" advTm="12737">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1356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975532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52703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504012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124455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041479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391242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9972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53348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17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8349686"/>
      </p:ext>
    </p:extLst>
  </p:cSld>
  <p:clrMapOvr>
    <a:masterClrMapping/>
  </p:clrMapOvr>
  <p:transition spd="slow" advTm="12737">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77437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413359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3700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8795199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782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7609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theme" Target="../theme/theme7.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FBBA1585-7051-464F-BF47-53E08BF780F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00176" y="266699"/>
            <a:ext cx="1266825" cy="1266825"/>
          </a:xfrm>
          <a:prstGeom prst="rect">
            <a:avLst/>
          </a:prstGeom>
        </p:spPr>
      </p:pic>
    </p:spTree>
    <p:extLst>
      <p:ext uri="{BB962C8B-B14F-4D97-AF65-F5344CB8AC3E}">
        <p14:creationId xmlns:p14="http://schemas.microsoft.com/office/powerpoint/2010/main" val="183549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1176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0210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Tree>
    <p:extLst>
      <p:ext uri="{BB962C8B-B14F-4D97-AF65-F5344CB8AC3E}">
        <p14:creationId xmlns:p14="http://schemas.microsoft.com/office/powerpoint/2010/main" val="197952242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4162956-5CB0-4FEB-A743-0729203F5A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2022/11/17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
        <p:nvSpPr>
          <p:cNvPr id="9" name="9Slide.vn - 2019">
            <a:extLst>
              <a:ext uri="{FF2B5EF4-FFF2-40B4-BE49-F238E27FC236}">
                <a16:creationId xmlns:a16="http://schemas.microsoft.com/office/drawing/2014/main" id="{E69135EB-F06C-42EA-9937-7D246FBC9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12147337-90D2-454E-8601-9C12BF72CD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3AC29EEB-FD6D-463B-82F3-7264B4E63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B16623D5-CDF8-443C-9985-A11B0503A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2ADBEF88-6CC1-41F3-8D0B-C7A499F1AD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974026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E6B442-8D74-4D36-9D91-F9BDC58BF8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2022/11/17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9Slide.vn - 2019">
            <a:extLst>
              <a:ext uri="{FF2B5EF4-FFF2-40B4-BE49-F238E27FC236}">
                <a16:creationId xmlns:a16="http://schemas.microsoft.com/office/drawing/2014/main" id="{20AD8AFF-AC97-47F2-BD76-8CBC06CCC2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D1DE8E48-2F17-48C7-9AD3-A9A5C3EDB1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FA1929B-8B4D-4467-839F-93513E1474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74CAC870-1617-4E0B-A131-810AE21533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00030813-5892-4A14-9AB2-E260D573BB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177413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99838823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1.png"/><Relationship Id="rId2"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jpg"/></Relationships>
</file>

<file path=ppt/slides/_rels/slide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75.png"/><Relationship Id="rId5" Type="http://schemas.microsoft.com/office/2007/relationships/hdphoto" Target="../media/hdphoto4.wdp"/><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3.png"/><Relationship Id="rId2" Type="http://schemas.openxmlformats.org/officeDocument/2006/relationships/slideLayout" Target="../slideLayouts/slideLayout66.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image" Target="../media/image41.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0.png"/><Relationship Id="rId2" Type="http://schemas.openxmlformats.org/officeDocument/2006/relationships/image" Target="../media/image44.emf"/><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227715" y="1385255"/>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4679" y="3115285"/>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4" name="Google Shape;961;p9"/>
          <p:cNvSpPr/>
          <p:nvPr/>
        </p:nvSpPr>
        <p:spPr>
          <a:xfrm>
            <a:off x="4110232" y="234231"/>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ngày</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tháng</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a:t>
            </a:r>
            <a:endParaRPr kumimoji="0" sz="3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961;p9">
            <a:extLst>
              <a:ext uri="{FF2B5EF4-FFF2-40B4-BE49-F238E27FC236}">
                <a16:creationId xmlns:a16="http://schemas.microsoft.com/office/drawing/2014/main" id="{54285490-B3CA-4238-8F72-37AECC567B86}"/>
              </a:ext>
            </a:extLst>
          </p:cNvPr>
          <p:cNvSpPr/>
          <p:nvPr/>
        </p:nvSpPr>
        <p:spPr>
          <a:xfrm>
            <a:off x="3980276" y="914597"/>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32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32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71729CB0-88F8-4AD0-BB89-2D84F45F1087}"/>
              </a:ext>
            </a:extLst>
          </p:cNvPr>
          <p:cNvPicPr>
            <a:picLocks noChangeAspect="1"/>
          </p:cNvPicPr>
          <p:nvPr/>
        </p:nvPicPr>
        <p:blipFill>
          <a:blip r:embed="rId10"/>
          <a:stretch>
            <a:fillRect/>
          </a:stretch>
        </p:blipFill>
        <p:spPr>
          <a:xfrm>
            <a:off x="3859652" y="1442120"/>
            <a:ext cx="7407282" cy="1847248"/>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cấp</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cảnh</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phía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trước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63"/>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dùng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thiết</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nhằm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giúp</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phương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tiện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trên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thuận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lợi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đảm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toàn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9666" b="3333"/>
          <a:stretch/>
        </p:blipFill>
        <p:spPr>
          <a:xfrm>
            <a:off x="0" y="-1"/>
            <a:ext cx="12332494" cy="6923314"/>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1049735" y="3223024"/>
            <a:ext cx="8165389" cy="3700289"/>
          </a:xfrm>
          <a:prstGeom prst="rect">
            <a:avLst/>
          </a:prstGeom>
        </p:spPr>
      </p:pic>
      <p:pic>
        <p:nvPicPr>
          <p:cNvPr id="6" name="图片 1">
            <a:extLst>
              <a:ext uri="{FF2B5EF4-FFF2-40B4-BE49-F238E27FC236}">
                <a16:creationId xmlns:a16="http://schemas.microsoft.com/office/drawing/2014/main" id="{27E80DB1-5E32-4DD6-BDAE-3C7C54501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009" y="-241492"/>
            <a:ext cx="9762566" cy="4089591"/>
          </a:xfrm>
          <a:prstGeom prst="rect">
            <a:avLst/>
          </a:prstGeom>
        </p:spPr>
      </p:pic>
      <p:pic>
        <p:nvPicPr>
          <p:cNvPr id="4" name="Picture 3">
            <a:extLst>
              <a:ext uri="{FF2B5EF4-FFF2-40B4-BE49-F238E27FC236}">
                <a16:creationId xmlns:a16="http://schemas.microsoft.com/office/drawing/2014/main" id="{3D8348EA-3A5C-4482-B6C5-205EBB6A0DCC}"/>
              </a:ext>
            </a:extLst>
          </p:cNvPr>
          <p:cNvPicPr>
            <a:picLocks noChangeAspect="1"/>
          </p:cNvPicPr>
          <p:nvPr/>
        </p:nvPicPr>
        <p:blipFill>
          <a:blip r:embed="rId7"/>
          <a:stretch>
            <a:fillRect/>
          </a:stretch>
        </p:blipFill>
        <p:spPr>
          <a:xfrm>
            <a:off x="2398809" y="1663754"/>
            <a:ext cx="8023031" cy="1682642"/>
          </a:xfrm>
          <a:prstGeom prst="rect">
            <a:avLst/>
          </a:prstGeom>
        </p:spPr>
      </p:pic>
    </p:spTree>
    <p:extLst>
      <p:ext uri="{BB962C8B-B14F-4D97-AF65-F5344CB8AC3E}">
        <p14:creationId xmlns:p14="http://schemas.microsoft.com/office/powerpoint/2010/main" val="4140222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2" y="934671"/>
            <a:ext cx="11220576" cy="560067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538" y="1027511"/>
            <a:ext cx="10361468" cy="536207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8343" y="3260669"/>
            <a:ext cx="2275493" cy="3558572"/>
          </a:xfrm>
          <a:prstGeom prst="rect">
            <a:avLst/>
          </a:prstGeom>
        </p:spPr>
      </p:pic>
      <p:sp>
        <p:nvSpPr>
          <p:cNvPr id="15" name="Google Shape;1045;p15"/>
          <p:cNvSpPr/>
          <p:nvPr/>
        </p:nvSpPr>
        <p:spPr>
          <a:xfrm>
            <a:off x="1712461" y="1282149"/>
            <a:ext cx="8952225" cy="2454964"/>
          </a:xfrm>
          <a:prstGeom prst="wedgeRoundRectCallout">
            <a:avLst>
              <a:gd name="adj1" fmla="val -57613"/>
              <a:gd name="adj2" fmla="val 6820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GV chia nhóm, phát biển báo cho từng nhóm.</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Yêu cầu HS gắn đúng biển báo giao thông vào đúng vị trí thích hợp của nhóm mình.</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Nhóm nào gắn xong trước, đúng là nhóm thắng cuộc.</a:t>
            </a:r>
          </a:p>
        </p:txBody>
      </p:sp>
      <p:pic>
        <p:nvPicPr>
          <p:cNvPr id="3" name="Picture 2">
            <a:extLst>
              <a:ext uri="{FF2B5EF4-FFF2-40B4-BE49-F238E27FC236}">
                <a16:creationId xmlns:a16="http://schemas.microsoft.com/office/drawing/2014/main" id="{778588C6-4F18-4297-B80A-0FCD6537BD52}"/>
              </a:ext>
            </a:extLst>
          </p:cNvPr>
          <p:cNvPicPr>
            <a:picLocks noChangeAspect="1"/>
          </p:cNvPicPr>
          <p:nvPr/>
        </p:nvPicPr>
        <p:blipFill>
          <a:blip r:embed="rId7"/>
          <a:stretch>
            <a:fillRect/>
          </a:stretch>
        </p:blipFill>
        <p:spPr>
          <a:xfrm>
            <a:off x="4333031" y="-136288"/>
            <a:ext cx="3804234" cy="1286367"/>
          </a:xfrm>
          <a:prstGeom prst="rect">
            <a:avLst/>
          </a:prstGeom>
        </p:spPr>
      </p:pic>
      <p:pic>
        <p:nvPicPr>
          <p:cNvPr id="5" name="Picture 4">
            <a:extLst>
              <a:ext uri="{FF2B5EF4-FFF2-40B4-BE49-F238E27FC236}">
                <a16:creationId xmlns:a16="http://schemas.microsoft.com/office/drawing/2014/main" id="{665EB0A3-A54B-40D9-841B-F1E70F5F7F4D}"/>
              </a:ext>
            </a:extLst>
          </p:cNvPr>
          <p:cNvPicPr>
            <a:picLocks noChangeAspect="1"/>
          </p:cNvPicPr>
          <p:nvPr/>
        </p:nvPicPr>
        <p:blipFill>
          <a:blip r:embed="rId8"/>
          <a:stretch>
            <a:fillRect/>
          </a:stretch>
        </p:blipFill>
        <p:spPr>
          <a:xfrm>
            <a:off x="3446806" y="4178782"/>
            <a:ext cx="6814045" cy="1913905"/>
          </a:xfrm>
          <a:prstGeom prst="rect">
            <a:avLst/>
          </a:prstGeom>
        </p:spPr>
      </p:pic>
    </p:spTree>
    <p:extLst>
      <p:ext uri="{BB962C8B-B14F-4D97-AF65-F5344CB8AC3E}">
        <p14:creationId xmlns:p14="http://schemas.microsoft.com/office/powerpoint/2010/main" val="1940473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thường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các</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vừa</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tìm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ở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đâu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12"/>
          <a:stretch>
            <a:fillRect/>
          </a:stretch>
        </p:blipFill>
        <p:spPr>
          <a:xfrm>
            <a:off x="2805667" y="384862"/>
            <a:ext cx="5828281" cy="1609483"/>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èn giao thông">
            <a:hlinkClick r:id="" action="ppaction://media"/>
            <a:extLst>
              <a:ext uri="{FF2B5EF4-FFF2-40B4-BE49-F238E27FC236}">
                <a16:creationId xmlns:a16="http://schemas.microsoft.com/office/drawing/2014/main" id="{C634239C-785A-4DEC-8108-C15928B439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3957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15" name="Picture 14">
            <a:extLst>
              <a:ext uri="{FF2B5EF4-FFF2-40B4-BE49-F238E27FC236}">
                <a16:creationId xmlns:a16="http://schemas.microsoft.com/office/drawing/2014/main" id="{0522204A-D356-4B06-BF74-54820E191E04}"/>
              </a:ext>
            </a:extLst>
          </p:cNvPr>
          <p:cNvPicPr>
            <a:picLocks noChangeAspect="1"/>
          </p:cNvPicPr>
          <p:nvPr/>
        </p:nvPicPr>
        <p:blipFill>
          <a:blip r:embed="rId12"/>
          <a:stretch>
            <a:fillRect/>
          </a:stretch>
        </p:blipFill>
        <p:spPr>
          <a:xfrm>
            <a:off x="1519732" y="1395993"/>
            <a:ext cx="9386188" cy="1761877"/>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2381694" y="338853"/>
            <a:ext cx="9260958" cy="180892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5400" b="1"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hiểu</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biển</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báo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giao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thông</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CA2B3CB6-3229-4C46-91C3-B13D47062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085" y="5740616"/>
            <a:ext cx="8254314" cy="1117384"/>
          </a:xfrm>
          <a:prstGeom prst="rect">
            <a:avLst/>
          </a:prstGeom>
        </p:spPr>
      </p:pic>
      <p:pic>
        <p:nvPicPr>
          <p:cNvPr id="17" name="图片 4">
            <a:extLst>
              <a:ext uri="{FF2B5EF4-FFF2-40B4-BE49-F238E27FC236}">
                <a16:creationId xmlns:a16="http://schemas.microsoft.com/office/drawing/2014/main" id="{9BF9EAA9-5901-4F17-B80A-6E4B82565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82" y="5740616"/>
            <a:ext cx="8254314" cy="1117384"/>
          </a:xfrm>
          <a:prstGeom prst="rect">
            <a:avLst/>
          </a:prstGeom>
        </p:spPr>
      </p:pic>
      <p:sp>
        <p:nvSpPr>
          <p:cNvPr id="18" name="Google Shape;973;p10">
            <a:extLst>
              <a:ext uri="{FF2B5EF4-FFF2-40B4-BE49-F238E27FC236}">
                <a16:creationId xmlns:a16="http://schemas.microsoft.com/office/drawing/2014/main" id="{F87B5C5F-6498-4504-A160-C076C3526339}"/>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Calibri"/>
                <a:ea typeface="Calibri"/>
                <a:cs typeface="Calibri"/>
                <a:sym typeface="Calibri"/>
              </a:rPr>
              <a:t>Em cùng bạn thảo luận:</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Biển báo giao thông dùng để làm gì?</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Các biển báo giao thông trong Hình 1 có hình dáng, màu sắc và ý nghĩa như thế nào?</a:t>
            </a:r>
            <a:endParaRPr kumimoji="0" sz="28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EDA69C42-5B1D-4422-B2DD-2918F32B1035}"/>
              </a:ext>
            </a:extLst>
          </p:cNvPr>
          <p:cNvPicPr>
            <a:picLocks noChangeAspect="1"/>
          </p:cNvPicPr>
          <p:nvPr/>
        </p:nvPicPr>
        <p:blipFill>
          <a:blip r:embed="rId4"/>
          <a:stretch>
            <a:fillRect/>
          </a:stretch>
        </p:blipFill>
        <p:spPr>
          <a:xfrm>
            <a:off x="2440947" y="241181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883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grpSp>
        <p:nvGrpSpPr>
          <p:cNvPr id="35" name="Group 34"/>
          <p:cNvGrpSpPr/>
          <p:nvPr/>
        </p:nvGrpSpPr>
        <p:grpSpPr>
          <a:xfrm>
            <a:off x="483447" y="369994"/>
            <a:ext cx="10451253" cy="6387253"/>
            <a:chOff x="-3118" y="-343"/>
            <a:chExt cx="13043" cy="8100"/>
          </a:xfrm>
        </p:grpSpPr>
        <p:graphicFrame>
          <p:nvGraphicFramePr>
            <p:cNvPr id="14" name="Object 13"/>
            <p:cNvGraphicFramePr/>
            <p:nvPr/>
          </p:nvGraphicFramePr>
          <p:xfrm>
            <a:off x="-388" y="1131"/>
            <a:ext cx="8230" cy="4132"/>
          </p:xfrm>
          <a:graphic>
            <a:graphicData uri="http://schemas.openxmlformats.org/presentationml/2006/ole">
              <mc:AlternateContent xmlns:mc="http://schemas.openxmlformats.org/markup-compatibility/2006">
                <mc:Choice xmlns:v="urn:schemas-microsoft-com:vml" Requires="v">
                  <p:oleObj spid="_x0000_s1041" r:id="rId4" imgW="3028950" imgH="2178050" progId="Paint.Picture">
                    <p:embed/>
                  </p:oleObj>
                </mc:Choice>
                <mc:Fallback>
                  <p:oleObj r:id="rId4" imgW="3028950" imgH="2178050" progId="Paint.Picture">
                    <p:embed/>
                    <p:pic>
                      <p:nvPicPr>
                        <p:cNvPr id="14" name="Object 13"/>
                        <p:cNvPicPr/>
                        <p:nvPr/>
                      </p:nvPicPr>
                      <p:blipFill>
                        <a:blip r:embed="rId5"/>
                        <a:stretch>
                          <a:fillRect/>
                        </a:stretch>
                      </p:blipFill>
                      <p:spPr>
                        <a:xfrm>
                          <a:off x="-388" y="1131"/>
                          <a:ext cx="8230" cy="4132"/>
                        </a:xfrm>
                        <a:prstGeom prst="rect">
                          <a:avLst/>
                        </a:prstGeom>
                      </p:spPr>
                    </p:pic>
                  </p:oleObj>
                </mc:Fallback>
              </mc:AlternateContent>
            </a:graphicData>
          </a:graphic>
        </p:graphicFrame>
        <p:pic>
          <p:nvPicPr>
            <p:cNvPr id="12" name="Picture 11" descr="Welcome to Math Class Google Classroom Header"/>
            <p:cNvPicPr>
              <a:picLocks noChangeAspect="1"/>
            </p:cNvPicPr>
            <p:nvPr/>
          </p:nvPicPr>
          <p:blipFill>
            <a:blip r:embed="rId6">
              <a:clrChange>
                <a:clrFrom>
                  <a:srgbClr val="FFFFFF">
                    <a:alpha val="100000"/>
                  </a:srgbClr>
                </a:clrFrom>
                <a:clrTo>
                  <a:srgbClr val="FFFFFF">
                    <a:alpha val="100000"/>
                    <a:alpha val="0"/>
                  </a:srgbClr>
                </a:clrTo>
              </a:clrChange>
            </a:blip>
            <a:srcRect r="9424"/>
            <a:stretch>
              <a:fillRect/>
            </a:stretch>
          </p:blipFill>
          <p:spPr>
            <a:xfrm>
              <a:off x="-3118" y="-343"/>
              <a:ext cx="13043" cy="8100"/>
            </a:xfrm>
            <a:prstGeom prst="rect">
              <a:avLst/>
            </a:prstGeom>
          </p:spPr>
        </p:pic>
      </p:grpSp>
      <p:sp>
        <p:nvSpPr>
          <p:cNvPr id="31" name="Rounded Rectangle 30"/>
          <p:cNvSpPr/>
          <p:nvPr/>
        </p:nvSpPr>
        <p:spPr>
          <a:xfrm>
            <a:off x="283633" y="5499947"/>
            <a:ext cx="11704320" cy="930487"/>
          </a:xfrm>
          <a:prstGeom prst="roundRect">
            <a:avLst/>
          </a:prstGeom>
          <a:solidFill>
            <a:schemeClr val="accent1">
              <a:lumMod val="20000"/>
              <a:lumOff val="80000"/>
            </a:schemeClr>
          </a:solid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u="sng" kern="0" dirty="0" err="1">
                <a:solidFill>
                  <a:srgbClr val="FF0000"/>
                </a:solidFill>
                <a:latin typeface="Calibri" panose="020F0502020204030204" charset="0"/>
                <a:cs typeface="Calibri" panose="020F0502020204030204" charset="0"/>
                <a:sym typeface="Arial" panose="020B0604020202020204"/>
              </a:rPr>
              <a:t>Lưu ý:</a:t>
            </a:r>
            <a:r>
              <a:rPr lang="en-US" sz="3733" b="1" kern="0" dirty="0" err="1">
                <a:solidFill>
                  <a:srgbClr val="000000"/>
                </a:solidFill>
                <a:latin typeface="Calibri" panose="020F0502020204030204" charset="0"/>
                <a:cs typeface="Calibri" panose="020F0502020204030204" charset="0"/>
                <a:sym typeface="Arial" panose="020B0604020202020204"/>
              </a:rPr>
              <a:t> Không ghi trùng lặp các ý kiến ở phần ý kiến chung</a:t>
            </a:r>
          </a:p>
        </p:txBody>
      </p:sp>
      <p:sp>
        <p:nvSpPr>
          <p:cNvPr id="36" name="Rounded Rectangle 35"/>
          <p:cNvSpPr/>
          <p:nvPr/>
        </p:nvSpPr>
        <p:spPr>
          <a:xfrm>
            <a:off x="7951894" y="259080"/>
            <a:ext cx="4036060" cy="7620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kern="0" dirty="0" err="1">
                <a:solidFill>
                  <a:srgbClr val="00B050"/>
                </a:solidFill>
                <a:latin typeface="Calibri" panose="020F0502020204030204" charset="0"/>
                <a:cs typeface="Calibri" panose="020F0502020204030204" charset="0"/>
                <a:sym typeface="Arial" panose="020B0604020202020204"/>
              </a:rPr>
              <a:t>Hoạt</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động</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nhóm</a:t>
            </a:r>
            <a:r>
              <a:rPr lang="en-US" sz="3733" b="1" kern="0" dirty="0">
                <a:solidFill>
                  <a:srgbClr val="00B050"/>
                </a:solidFill>
                <a:latin typeface="Calibri" panose="020F0502020204030204" charset="0"/>
                <a:cs typeface="Calibri" panose="020F0502020204030204" charset="0"/>
                <a:sym typeface="Arial" panose="020B0604020202020204"/>
              </a:rPr>
              <a:t> 4</a:t>
            </a:r>
          </a:p>
        </p:txBody>
      </p:sp>
      <p:pic>
        <p:nvPicPr>
          <p:cNvPr id="3" name="Picture 2">
            <a:extLst>
              <a:ext uri="{FF2B5EF4-FFF2-40B4-BE49-F238E27FC236}">
                <a16:creationId xmlns:a16="http://schemas.microsoft.com/office/drawing/2014/main" id="{2942B43B-E66A-408D-B46A-1555D65E0CE0}"/>
              </a:ext>
            </a:extLst>
          </p:cNvPr>
          <p:cNvPicPr>
            <a:picLocks noChangeAspect="1"/>
          </p:cNvPicPr>
          <p:nvPr/>
        </p:nvPicPr>
        <p:blipFill>
          <a:blip r:embed="rId7"/>
          <a:stretch>
            <a:fillRect/>
          </a:stretch>
        </p:blipFill>
        <p:spPr>
          <a:xfrm>
            <a:off x="5439549" y="2832913"/>
            <a:ext cx="1195167" cy="2930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3"/>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471449"/>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dirty="0">
                <a:solidFill>
                  <a:srgbClr val="C00000"/>
                </a:solidFill>
                <a:latin typeface="Calibri" panose="020F0502020204030204" pitchFamily="34" charset="0"/>
                <a:cs typeface="Calibri" panose="020F0502020204030204" pitchFamily="34" charset="0"/>
              </a:rPr>
              <a:t>Biển báo hiệu giao thông là hiệu lệnh cảnh báo và chỉ dẫn giao thông trên đường.</a:t>
            </a:r>
            <a:endPar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325069" y="2231065"/>
            <a:ext cx="5331450" cy="3393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cs typeface="+mn-e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thị</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phạm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Dấu hiệu chủ yếu nhận biết của biển báo cấm:</a:t>
            </a:r>
            <a:endParaRPr lang="en-US" sz="3200" b="1" dirty="0">
              <a:solidFill>
                <a:srgbClr val="FF000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cấm chủ yếu có dạng hình tròn, viền đỏ, nền màu trắng, trên nền có hình vẽ hoặc chữ số, chữ viết màu đen thể hiện điều cấm, trừ một số trường hợp đặc biệt.</a:t>
            </a:r>
            <a:endParaRPr lang="en-US" sz="3200" b="1" dirty="0">
              <a:solidFill>
                <a:srgbClr val="FF000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516</Words>
  <Application>Microsoft Office PowerPoint</Application>
  <PresentationFormat>Widescreen</PresentationFormat>
  <Paragraphs>42</Paragraphs>
  <Slides>17</Slides>
  <Notes>13</Notes>
  <HiddenSlides>0</HiddenSlides>
  <MMClips>1</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17</vt:i4>
      </vt:variant>
    </vt:vector>
  </HeadingPairs>
  <TitlesOfParts>
    <vt:vector size="36" baseType="lpstr">
      <vt:lpstr>等线</vt:lpstr>
      <vt:lpstr>字魂36号-正文宋楷</vt:lpstr>
      <vt:lpstr>Arial</vt:lpstr>
      <vt:lpstr>Calibri</vt:lpstr>
      <vt:lpstr>Calibri Light</vt:lpstr>
      <vt:lpstr>Coiny</vt:lpstr>
      <vt:lpstr>Georgia</vt:lpstr>
      <vt:lpstr>Helvetica</vt:lpstr>
      <vt:lpstr>Lato</vt:lpstr>
      <vt:lpstr>Patrick Hand</vt:lpstr>
      <vt:lpstr>Roboto Condensed Light</vt:lpstr>
      <vt:lpstr>4_Office 主题​​</vt:lpstr>
      <vt:lpstr>Office 主题</vt:lpstr>
      <vt:lpstr>1_Office 主题​​</vt:lpstr>
      <vt:lpstr>1_Simple Light</vt:lpstr>
      <vt:lpstr>Office 主题​​</vt:lpstr>
      <vt:lpstr>3_Office 主题</vt:lpstr>
      <vt:lpstr>End of Course Jeopardy by Slidesgo</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23</cp:revision>
  <dcterms:created xsi:type="dcterms:W3CDTF">2022-11-16T11:44:59Z</dcterms:created>
  <dcterms:modified xsi:type="dcterms:W3CDTF">2022-11-17T07:23:01Z</dcterms:modified>
</cp:coreProperties>
</file>