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35"/>
  </p:notesMasterIdLst>
  <p:sldIdLst>
    <p:sldId id="342" r:id="rId2"/>
    <p:sldId id="344" r:id="rId3"/>
    <p:sldId id="343" r:id="rId4"/>
    <p:sldId id="361" r:id="rId5"/>
    <p:sldId id="405" r:id="rId6"/>
    <p:sldId id="406" r:id="rId7"/>
    <p:sldId id="407" r:id="rId8"/>
    <p:sldId id="408" r:id="rId9"/>
    <p:sldId id="559" r:id="rId10"/>
    <p:sldId id="409" r:id="rId11"/>
    <p:sldId id="335" r:id="rId12"/>
    <p:sldId id="256" r:id="rId13"/>
    <p:sldId id="392" r:id="rId14"/>
    <p:sldId id="352" r:id="rId15"/>
    <p:sldId id="393" r:id="rId16"/>
    <p:sldId id="346" r:id="rId17"/>
    <p:sldId id="347" r:id="rId18"/>
    <p:sldId id="394" r:id="rId19"/>
    <p:sldId id="395" r:id="rId20"/>
    <p:sldId id="350" r:id="rId21"/>
    <p:sldId id="351" r:id="rId22"/>
    <p:sldId id="397" r:id="rId23"/>
    <p:sldId id="353" r:id="rId24"/>
    <p:sldId id="398" r:id="rId25"/>
    <p:sldId id="399" r:id="rId26"/>
    <p:sldId id="357" r:id="rId27"/>
    <p:sldId id="555" r:id="rId28"/>
    <p:sldId id="556" r:id="rId29"/>
    <p:sldId id="557" r:id="rId30"/>
    <p:sldId id="558" r:id="rId31"/>
    <p:sldId id="359" r:id="rId32"/>
    <p:sldId id="360" r:id="rId33"/>
    <p:sldId id="363" r:id="rId34"/>
  </p:sldIdLst>
  <p:sldSz cx="12161838" cy="6858000"/>
  <p:notesSz cx="6858000" cy="9144000"/>
  <p:embeddedFontLst>
    <p:embeddedFont>
      <p:font typeface="Amatic SC" panose="00000500000000000000" pitchFamily="2" charset="-79"/>
      <p:regular r:id="rId36"/>
      <p:bold r:id="rId37"/>
    </p:embeddedFont>
    <p:embeddedFont>
      <p:font typeface="Bebas Neue" panose="020B0606020202050201" pitchFamily="34" charset="0"/>
      <p:regular r:id="rId38"/>
    </p:embeddedFont>
    <p:embeddedFont>
      <p:font typeface="Chewy" panose="02000000000000000000" pitchFamily="2" charset="0"/>
      <p:regular r:id="rId39"/>
    </p:embeddedFont>
    <p:embeddedFont>
      <p:font typeface="HP001 4 hàng" panose="020B0603050302020204" pitchFamily="34" charset="0"/>
      <p:regular r:id="rId40"/>
      <p:bold r:id="rId41"/>
    </p:embeddedFont>
    <p:embeddedFont>
      <p:font typeface="KV-CooperBlack" pitchFamily="2" charset="0"/>
      <p:regular r:id="rId42"/>
    </p:embeddedFont>
    <p:embeddedFont>
      <p:font typeface="Nunito"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7477" autoAdjust="0"/>
  </p:normalViewPr>
  <p:slideViewPr>
    <p:cSldViewPr snapToGrid="0">
      <p:cViewPr varScale="1">
        <p:scale>
          <a:sx n="63" d="100"/>
          <a:sy n="63" d="100"/>
        </p:scale>
        <p:origin x="450" y="48"/>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2718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gì về hình thức trình bày?</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13244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những từ ngữ nào dễ nhầm lẫn khi viết?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solidFill>
                <a:srgbClr val="FF0000"/>
              </a:solidFill>
              <a:latin typeface="+mj-lt"/>
            </a:endParaRP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417259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359023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22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các quả chuối để tới câu hỏi</a:t>
            </a:r>
          </a:p>
          <a:p>
            <a:r>
              <a:rPr lang="en-US"/>
              <a:t>Tại câu hỏi, click vào quả chuối để quay lại slide này</a:t>
            </a:r>
          </a:p>
        </p:txBody>
      </p:sp>
    </p:spTree>
    <p:extLst>
      <p:ext uri="{BB962C8B-B14F-4D97-AF65-F5344CB8AC3E}">
        <p14:creationId xmlns:p14="http://schemas.microsoft.com/office/powerpoint/2010/main" val="253167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001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Khi nào thì mình ngoắc tay?</a:t>
            </a:r>
          </a:p>
          <a:p>
            <a:pPr marL="0" lvl="0" indent="0" algn="l" rtl="0">
              <a:spcBef>
                <a:spcPts val="0"/>
              </a:spcBef>
              <a:spcAft>
                <a:spcPts val="0"/>
              </a:spcAft>
              <a:buNone/>
            </a:pPr>
            <a:r>
              <a:rPr lang="en-US"/>
              <a:t>HS có thể tìm những từ ngữ khác có nghĩa phù hợp ạ</a:t>
            </a:r>
            <a:endParaRPr/>
          </a:p>
        </p:txBody>
      </p:sp>
    </p:spTree>
    <p:extLst>
      <p:ext uri="{BB962C8B-B14F-4D97-AF65-F5344CB8AC3E}">
        <p14:creationId xmlns:p14="http://schemas.microsoft.com/office/powerpoint/2010/main" val="4151286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KL kiến thức</a:t>
            </a:r>
          </a:p>
        </p:txBody>
      </p:sp>
    </p:spTree>
    <p:extLst>
      <p:ext uri="{BB962C8B-B14F-4D97-AF65-F5344CB8AC3E}">
        <p14:creationId xmlns:p14="http://schemas.microsoft.com/office/powerpoint/2010/main" val="163834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KL kiến thức</a:t>
            </a:r>
          </a:p>
        </p:txBody>
      </p:sp>
    </p:spTree>
    <p:extLst>
      <p:ext uri="{BB962C8B-B14F-4D97-AF65-F5344CB8AC3E}">
        <p14:creationId xmlns:p14="http://schemas.microsoft.com/office/powerpoint/2010/main" val="2869180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KL kiến thức</a:t>
            </a:r>
          </a:p>
        </p:txBody>
      </p:sp>
    </p:spTree>
    <p:extLst>
      <p:ext uri="{BB962C8B-B14F-4D97-AF65-F5344CB8AC3E}">
        <p14:creationId xmlns:p14="http://schemas.microsoft.com/office/powerpoint/2010/main" val="2235857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KL kiến thức</a:t>
            </a:r>
          </a:p>
        </p:txBody>
      </p:sp>
    </p:spTree>
    <p:extLst>
      <p:ext uri="{BB962C8B-B14F-4D97-AF65-F5344CB8AC3E}">
        <p14:creationId xmlns:p14="http://schemas.microsoft.com/office/powerpoint/2010/main" val="318444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quả chuối để ra kết quả</a:t>
            </a:r>
          </a:p>
        </p:txBody>
      </p:sp>
    </p:spTree>
    <p:extLst>
      <p:ext uri="{BB962C8B-B14F-4D97-AF65-F5344CB8AC3E}">
        <p14:creationId xmlns:p14="http://schemas.microsoft.com/office/powerpoint/2010/main" val="242515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Chỗ này GV nói them về sự thông minh sáng tạo của MAT</a:t>
            </a:r>
          </a:p>
        </p:txBody>
      </p:sp>
    </p:spTree>
    <p:extLst>
      <p:ext uri="{BB962C8B-B14F-4D97-AF65-F5344CB8AC3E}">
        <p14:creationId xmlns:p14="http://schemas.microsoft.com/office/powerpoint/2010/main" val="84572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7911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thơ</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6.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8.gif"/><Relationship Id="rId4" Type="http://schemas.openxmlformats.org/officeDocument/2006/relationships/image" Target="../media/image22.gif"/><Relationship Id="rId9" Type="http://schemas.openxmlformats.org/officeDocument/2006/relationships/image" Target="../media/image27.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2.jpeg"/><Relationship Id="rId7" Type="http://schemas.openxmlformats.org/officeDocument/2006/relationships/slide" Target="slide8.xml"/><Relationship Id="rId12" Type="http://schemas.openxmlformats.org/officeDocument/2006/relationships/image" Target="../media/image16.t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slide" Target="slide10.xml"/><Relationship Id="rId5" Type="http://schemas.openxmlformats.org/officeDocument/2006/relationships/slide" Target="slide6.xml"/><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16.t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slide" Target="slide5.xml"/><Relationship Id="rId5" Type="http://schemas.openxmlformats.org/officeDocument/2006/relationships/audio" Target="../media/audio3.wav"/><Relationship Id="rId10" Type="http://schemas.microsoft.com/office/2007/relationships/hdphoto" Target="../media/hdphoto4.wdp"/><Relationship Id="rId4" Type="http://schemas.openxmlformats.org/officeDocument/2006/relationships/audio" Target="../media/audio2.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2.jpeg"/><Relationship Id="rId10" Type="http://schemas.openxmlformats.org/officeDocument/2006/relationships/image" Target="../media/image16.tif"/><Relationship Id="rId4" Type="http://schemas.openxmlformats.org/officeDocument/2006/relationships/audio" Target="../media/audio3.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6.tif"/><Relationship Id="rId5" Type="http://schemas.openxmlformats.org/officeDocument/2006/relationships/image" Target="../media/image12.jpeg"/><Relationship Id="rId10" Type="http://schemas.openxmlformats.org/officeDocument/2006/relationships/slide" Target="slide5.xml"/><Relationship Id="rId4" Type="http://schemas.openxmlformats.org/officeDocument/2006/relationships/audio" Target="../media/audio3.wav"/><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2.jpeg"/><Relationship Id="rId10" Type="http://schemas.openxmlformats.org/officeDocument/2006/relationships/image" Target="../media/image16.tif"/><Relationship Id="rId4" Type="http://schemas.openxmlformats.org/officeDocument/2006/relationships/audio" Target="../media/audio3.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Nhớ</a:t>
            </a:r>
            <a:r>
              <a:rPr lang="el-GR"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4038183" y="4174390"/>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Đi hǌ </a:t>
            </a:r>
            <a:r>
              <a:rPr lang="el-GR" sz="4974" b="1" kern="1200">
                <a:solidFill>
                  <a:srgbClr val="7030A0"/>
                </a:solidFill>
                <a:latin typeface="HP001 4 hàng" panose="020B0603050302020204" pitchFamily="34" charset="0"/>
                <a:ea typeface="+mn-ea"/>
                <a:cs typeface="HP001 5H Normal" panose="020B0603050302020204" pitchFamily="34" charset="0"/>
              </a:rPr>
              <a:t>νί</a:t>
            </a:r>
            <a:r>
              <a:rPr lang="en-US" sz="4974" b="1" kern="1200">
                <a:solidFill>
                  <a:srgbClr val="7030A0"/>
                </a:solidFill>
                <a:latin typeface="HP001 4 hàng" panose="020B0603050302020204" pitchFamily="34" charset="0"/>
                <a:ea typeface="+mn-ea"/>
                <a:cs typeface="HP001 5H Normal" panose="020B0603050302020204" pitchFamily="34" charset="0"/>
              </a:rPr>
              <a:t>i sao</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A7080CC-304B-4EF1-A786-B635C3AD52A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658749" y="2370311"/>
            <a:ext cx="4419575" cy="4018251"/>
          </a:xfrm>
          <a:prstGeom prst="rect">
            <a:avLst/>
          </a:prstGeom>
        </p:spPr>
      </p:pic>
      <p:pic>
        <p:nvPicPr>
          <p:cNvPr id="18" name="Picture 6" descr="Banana Fruit Cartoon, Resolution:1920x964 HD Png Download - CPPNG.com">
            <a:extLst>
              <a:ext uri="{FF2B5EF4-FFF2-40B4-BE49-F238E27FC236}">
                <a16:creationId xmlns:a16="http://schemas.microsoft.com/office/drawing/2014/main" id="{25E9F8B0-8D8E-4DD2-9784-9C317C3A26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32" y="5219143"/>
            <a:ext cx="2723623" cy="1367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Banana Fruit Cartoon, Resolution:1920x964 HD Png Download - CPPNG.com">
            <a:extLst>
              <a:ext uri="{FF2B5EF4-FFF2-40B4-BE49-F238E27FC236}">
                <a16:creationId xmlns:a16="http://schemas.microsoft.com/office/drawing/2014/main" id="{FEBD8FCE-8274-40F4-9F83-C939570F4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23691">
            <a:off x="3093943" y="806727"/>
            <a:ext cx="2064111" cy="10362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Banana Fruit Cartoon, Resolution:1920x964 HD Png Download - CPPNG.com">
            <a:extLst>
              <a:ext uri="{FF2B5EF4-FFF2-40B4-BE49-F238E27FC236}">
                <a16:creationId xmlns:a16="http://schemas.microsoft.com/office/drawing/2014/main" id="{FE631710-6D96-4596-9B35-0EEBADA4D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636797">
            <a:off x="8846194" y="782696"/>
            <a:ext cx="2064111" cy="10362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nana Fruit Cartoon, Resolution:1920x964 HD Png Download - CPPNG.com">
            <a:extLst>
              <a:ext uri="{FF2B5EF4-FFF2-40B4-BE49-F238E27FC236}">
                <a16:creationId xmlns:a16="http://schemas.microsoft.com/office/drawing/2014/main" id="{155782D7-537B-4798-B12A-FB5072F7A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73472" y="5902804"/>
            <a:ext cx="1284514" cy="64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ana Fruit Cartoon, Resolution:1920x964 HD Png Download - CPPNG.com">
            <a:extLst>
              <a:ext uri="{FF2B5EF4-FFF2-40B4-BE49-F238E27FC236}">
                <a16:creationId xmlns:a16="http://schemas.microsoft.com/office/drawing/2014/main" id="{A1E1B72C-3B7F-4C9A-8E76-396A21A3C8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94" y="923065"/>
            <a:ext cx="2046298" cy="102728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Banana Fruit Cartoon, Resolution:1920x964 HD Png Download - CPPNG.com">
            <a:extLst>
              <a:ext uri="{FF2B5EF4-FFF2-40B4-BE49-F238E27FC236}">
                <a16:creationId xmlns:a16="http://schemas.microsoft.com/office/drawing/2014/main" id="{6964A24E-CF5F-4865-AA8B-F41AD5FD18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0926" y="4574287"/>
            <a:ext cx="1284514" cy="6448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2AE503BD-99F8-4DD2-9BC7-E03FB6EE139E}"/>
              </a:ext>
            </a:extLst>
          </p:cNvPr>
          <p:cNvPicPr>
            <a:picLocks noChangeAspect="1"/>
          </p:cNvPicPr>
          <p:nvPr/>
        </p:nvPicPr>
        <p:blipFill>
          <a:blip r:embed="rId7"/>
          <a:stretch>
            <a:fillRect/>
          </a:stretch>
        </p:blipFill>
        <p:spPr>
          <a:xfrm>
            <a:off x="7003985" y="3694052"/>
            <a:ext cx="2874264" cy="3429000"/>
          </a:xfrm>
          <a:prstGeom prst="rect">
            <a:avLst/>
          </a:prstGeom>
        </p:spPr>
      </p:pic>
      <p:pic>
        <p:nvPicPr>
          <p:cNvPr id="4" name="Picture 2" descr="Funny tasks | Baamboozle">
            <a:extLst>
              <a:ext uri="{FF2B5EF4-FFF2-40B4-BE49-F238E27FC236}">
                <a16:creationId xmlns:a16="http://schemas.microsoft.com/office/drawing/2014/main" id="{49C371DF-17A5-FCA0-D791-3E4D7B18A0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418" y="4152453"/>
            <a:ext cx="3238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82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par>
                                <p:cTn id="8" presetID="0" presetClass="path" presetSubtype="0" repeatCount="indefinite" accel="50000" decel="50000" fill="hold" nodeType="withEffect">
                                  <p:stCondLst>
                                    <p:cond delay="0"/>
                                  </p:stCondLst>
                                  <p:childTnLst>
                                    <p:animMotion origin="layout" path="M -0.01409 -0.01644 L -0.01409 -0.01621 C -0.01331 -0.05209 -0.01331 -0.0882 -0.01148 -0.12385 C -0.00757 -0.20047 0.00301 -0.35301 0.00301 -0.35278 C 0.00679 -0.2963 0.01045 -0.24352 0.01214 -0.18473 C 0.01358 -0.13959 0.01306 -0.09422 0.01358 -0.04908 C 0.01397 -0.07014 0.01449 -0.09121 0.01488 -0.11227 C 0.0158 -0.18311 0.0158 -0.39607 0.0175 -0.325 C 0.01958 -0.23542 0.01658 -0.14584 0.01619 -0.05602 C 0.01306 -0.0757 0.00914 -0.09468 0.00692 -0.11459 C 0.00261 -0.15324 -0.00065 -0.27061 -0.00365 -0.23149 C -0.01135 -0.13033 -0.00626 -0.02732 -0.00757 0.075 C -0.00718 -0.02176 -0.00718 -0.11852 -0.00626 -0.21505 C -0.00613 -0.22385 -0.00509 -0.19792 -0.00496 -0.18936 C -0.00104 0.06088 -0.00574 -0.1257 -0.00235 0.00231 C -0.00274 -0.04445 -0.00365 -0.09121 -0.00365 -0.13797 C -0.00365 -0.16459 -0.00352 -0.08496 -0.00235 -0.05834 C -0.00221 -0.05625 -0.00026 -0.05186 0.0004 -0.05371 C 0.00157 -0.05787 0.0004 -0.0632 0.0004 -0.06783 L 0.0004 -0.0676 " pathEditMode="relative" rAng="0" ptsTypes="AAAAAAAAAAAAAAAAAAAA">
                                      <p:cBhvr>
                                        <p:cTn id="9" dur="2000" fill="hold"/>
                                        <p:tgtEl>
                                          <p:spTgt spid="3"/>
                                        </p:tgtEl>
                                        <p:attrNameLst>
                                          <p:attrName>ppt_x</p:attrName>
                                          <p:attrName>ppt_y</p:attrName>
                                        </p:attrNameLst>
                                      </p:cBhvr>
                                      <p:rCtr x="1606" y="-12269"/>
                                    </p:animMotion>
                                  </p:childTnLst>
                                  <p:subTnLst>
                                    <p:audio>
                                      <p:cMediaNode>
                                        <p:cTn display="0" masterRel="sameClick">
                                          <p:stCondLst>
                                            <p:cond evt="begin" delay="0">
                                              <p:tn val="8"/>
                                            </p:cond>
                                          </p:stCondLst>
                                          <p:endCondLst>
                                            <p:cond evt="onStopAudio" delay="0">
                                              <p:tgtEl>
                                                <p:sldTgt/>
                                              </p:tgtEl>
                                            </p:cond>
                                          </p:endCondLst>
                                        </p:cTn>
                                        <p:tgtEl>
                                          <p:sndTgt r:embed="rId2" name="Tieng-yeah-tre-con-www_nhacchuongvui_com.wav"/>
                                        </p:tgtEl>
                                      </p:cMediaNode>
                                    </p:audio>
                                  </p:sub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9"/>
                                        </p:tgtEl>
                                        <p:attrNameLst>
                                          <p:attrName>r</p:attrName>
                                        </p:attrNameLst>
                                      </p:cBhvr>
                                    </p:animRot>
                                    <p:animRot by="-240000">
                                      <p:cBhvr>
                                        <p:cTn id="18" dur="200" fill="hold">
                                          <p:stCondLst>
                                            <p:cond delay="200"/>
                                          </p:stCondLst>
                                        </p:cTn>
                                        <p:tgtEl>
                                          <p:spTgt spid="19"/>
                                        </p:tgtEl>
                                        <p:attrNameLst>
                                          <p:attrName>r</p:attrName>
                                        </p:attrNameLst>
                                      </p:cBhvr>
                                    </p:animRot>
                                    <p:animRot by="240000">
                                      <p:cBhvr>
                                        <p:cTn id="19" dur="200" fill="hold">
                                          <p:stCondLst>
                                            <p:cond delay="400"/>
                                          </p:stCondLst>
                                        </p:cTn>
                                        <p:tgtEl>
                                          <p:spTgt spid="19"/>
                                        </p:tgtEl>
                                        <p:attrNameLst>
                                          <p:attrName>r</p:attrName>
                                        </p:attrNameLst>
                                      </p:cBhvr>
                                    </p:animRot>
                                    <p:animRot by="-240000">
                                      <p:cBhvr>
                                        <p:cTn id="20" dur="200" fill="hold">
                                          <p:stCondLst>
                                            <p:cond delay="600"/>
                                          </p:stCondLst>
                                        </p:cTn>
                                        <p:tgtEl>
                                          <p:spTgt spid="19"/>
                                        </p:tgtEl>
                                        <p:attrNameLst>
                                          <p:attrName>r</p:attrName>
                                        </p:attrNameLst>
                                      </p:cBhvr>
                                    </p:animRot>
                                    <p:animRot by="120000">
                                      <p:cBhvr>
                                        <p:cTn id="21" dur="200" fill="hold">
                                          <p:stCondLst>
                                            <p:cond delay="800"/>
                                          </p:stCondLst>
                                        </p:cTn>
                                        <p:tgtEl>
                                          <p:spTgt spid="19"/>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0"/>
                                        </p:tgtEl>
                                        <p:attrNameLst>
                                          <p:attrName>r</p:attrName>
                                        </p:attrNameLst>
                                      </p:cBhvr>
                                    </p:animRot>
                                    <p:animRot by="-240000">
                                      <p:cBhvr>
                                        <p:cTn id="24" dur="200" fill="hold">
                                          <p:stCondLst>
                                            <p:cond delay="200"/>
                                          </p:stCondLst>
                                        </p:cTn>
                                        <p:tgtEl>
                                          <p:spTgt spid="20"/>
                                        </p:tgtEl>
                                        <p:attrNameLst>
                                          <p:attrName>r</p:attrName>
                                        </p:attrNameLst>
                                      </p:cBhvr>
                                    </p:animRot>
                                    <p:animRot by="240000">
                                      <p:cBhvr>
                                        <p:cTn id="25" dur="200" fill="hold">
                                          <p:stCondLst>
                                            <p:cond delay="400"/>
                                          </p:stCondLst>
                                        </p:cTn>
                                        <p:tgtEl>
                                          <p:spTgt spid="20"/>
                                        </p:tgtEl>
                                        <p:attrNameLst>
                                          <p:attrName>r</p:attrName>
                                        </p:attrNameLst>
                                      </p:cBhvr>
                                    </p:animRot>
                                    <p:animRot by="-240000">
                                      <p:cBhvr>
                                        <p:cTn id="26" dur="200" fill="hold">
                                          <p:stCondLst>
                                            <p:cond delay="600"/>
                                          </p:stCondLst>
                                        </p:cTn>
                                        <p:tgtEl>
                                          <p:spTgt spid="20"/>
                                        </p:tgtEl>
                                        <p:attrNameLst>
                                          <p:attrName>r</p:attrName>
                                        </p:attrNameLst>
                                      </p:cBhvr>
                                    </p:animRot>
                                    <p:animRot by="120000">
                                      <p:cBhvr>
                                        <p:cTn id="27" dur="200" fill="hold">
                                          <p:stCondLst>
                                            <p:cond delay="800"/>
                                          </p:stCondLst>
                                        </p:cTn>
                                        <p:tgtEl>
                                          <p:spTgt spid="2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1"/>
                                        </p:tgtEl>
                                        <p:attrNameLst>
                                          <p:attrName>r</p:attrName>
                                        </p:attrNameLst>
                                      </p:cBhvr>
                                    </p:animRot>
                                    <p:animRot by="-240000">
                                      <p:cBhvr>
                                        <p:cTn id="30" dur="200" fill="hold">
                                          <p:stCondLst>
                                            <p:cond delay="200"/>
                                          </p:stCondLst>
                                        </p:cTn>
                                        <p:tgtEl>
                                          <p:spTgt spid="21"/>
                                        </p:tgtEl>
                                        <p:attrNameLst>
                                          <p:attrName>r</p:attrName>
                                        </p:attrNameLst>
                                      </p:cBhvr>
                                    </p:animRot>
                                    <p:animRot by="240000">
                                      <p:cBhvr>
                                        <p:cTn id="31" dur="200" fill="hold">
                                          <p:stCondLst>
                                            <p:cond delay="400"/>
                                          </p:stCondLst>
                                        </p:cTn>
                                        <p:tgtEl>
                                          <p:spTgt spid="21"/>
                                        </p:tgtEl>
                                        <p:attrNameLst>
                                          <p:attrName>r</p:attrName>
                                        </p:attrNameLst>
                                      </p:cBhvr>
                                    </p:animRot>
                                    <p:animRot by="-240000">
                                      <p:cBhvr>
                                        <p:cTn id="32" dur="200" fill="hold">
                                          <p:stCondLst>
                                            <p:cond delay="600"/>
                                          </p:stCondLst>
                                        </p:cTn>
                                        <p:tgtEl>
                                          <p:spTgt spid="21"/>
                                        </p:tgtEl>
                                        <p:attrNameLst>
                                          <p:attrName>r</p:attrName>
                                        </p:attrNameLst>
                                      </p:cBhvr>
                                    </p:animRot>
                                    <p:animRot by="120000">
                                      <p:cBhvr>
                                        <p:cTn id="33" dur="200" fill="hold">
                                          <p:stCondLst>
                                            <p:cond delay="800"/>
                                          </p:stCondLst>
                                        </p:cTn>
                                        <p:tgtEl>
                                          <p:spTgt spid="21"/>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22"/>
                                        </p:tgtEl>
                                        <p:attrNameLst>
                                          <p:attrName>r</p:attrName>
                                        </p:attrNameLst>
                                      </p:cBhvr>
                                    </p:animRot>
                                    <p:animRot by="-240000">
                                      <p:cBhvr>
                                        <p:cTn id="36" dur="200" fill="hold">
                                          <p:stCondLst>
                                            <p:cond delay="200"/>
                                          </p:stCondLst>
                                        </p:cTn>
                                        <p:tgtEl>
                                          <p:spTgt spid="22"/>
                                        </p:tgtEl>
                                        <p:attrNameLst>
                                          <p:attrName>r</p:attrName>
                                        </p:attrNameLst>
                                      </p:cBhvr>
                                    </p:animRot>
                                    <p:animRot by="240000">
                                      <p:cBhvr>
                                        <p:cTn id="37" dur="200" fill="hold">
                                          <p:stCondLst>
                                            <p:cond delay="400"/>
                                          </p:stCondLst>
                                        </p:cTn>
                                        <p:tgtEl>
                                          <p:spTgt spid="22"/>
                                        </p:tgtEl>
                                        <p:attrNameLst>
                                          <p:attrName>r</p:attrName>
                                        </p:attrNameLst>
                                      </p:cBhvr>
                                    </p:animRot>
                                    <p:animRot by="-240000">
                                      <p:cBhvr>
                                        <p:cTn id="38" dur="200" fill="hold">
                                          <p:stCondLst>
                                            <p:cond delay="600"/>
                                          </p:stCondLst>
                                        </p:cTn>
                                        <p:tgtEl>
                                          <p:spTgt spid="22"/>
                                        </p:tgtEl>
                                        <p:attrNameLst>
                                          <p:attrName>r</p:attrName>
                                        </p:attrNameLst>
                                      </p:cBhvr>
                                    </p:animRot>
                                    <p:animRot by="120000">
                                      <p:cBhvr>
                                        <p:cTn id="39" dur="200" fill="hold">
                                          <p:stCondLst>
                                            <p:cond delay="800"/>
                                          </p:stCondLst>
                                        </p:cTn>
                                        <p:tgtEl>
                                          <p:spTgt spid="22"/>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par>
                                <p:cTn id="46" presetID="0" presetClass="path" presetSubtype="0" repeatCount="indefinite" accel="50000" decel="50000" fill="hold" nodeType="withEffect">
                                  <p:stCondLst>
                                    <p:cond delay="0"/>
                                  </p:stCondLst>
                                  <p:childTnLst>
                                    <p:animMotion origin="layout" path="M 0.00679 -0.05417 L 0.00679 -0.05417 C 0.0051 -0.07755 0.00131 -0.1007 0.0017 -0.12431 C 0.00183 -0.12917 0.00731 -0.13797 0.0081 -0.13334 C 0.01188 -0.11088 0.01071 -0.08658 0.01188 -0.0632 C 0.0111 -0.09792 0.01006 -0.13264 0.0094 -0.16736 C 0.00875 -0.19815 -0.00417 -0.28172 0.0081 -0.25996 C 0.02102 -0.23704 0.0128 -0.19514 0.01188 -0.16273 C 0.01175 -0.1544 0.00483 -0.23565 0.00431 -0.2419 C 0.00092 -0.19977 -0.00169 -0.15718 -0.00587 -0.11528 C -0.00809 -0.09306 -0.00352 -0.03959 -0.01488 -0.04977 C -0.02741 -0.06088 -0.01566 -0.09954 -0.01618 -0.12431 C -0.01657 -0.10162 -0.00509 -0.05023 -0.01736 -0.05648 C -0.03067 -0.0632 -0.02297 -0.10463 -0.02506 -0.12894 C -0.02636 -0.14375 -0.03002 -0.18866 -0.02767 -0.17408 C -0.02271 -0.14375 -0.01527 -0.05023 -0.01736 -0.08148 C -0.02023 -0.12385 -0.01723 -0.10787 -0.02245 -0.13102 L -0.01866 -0.09491 L -0.01866 -0.09491 " pathEditMode="relative" ptsTypes="AAAAAAAAAAAAAAAAAAA">
                                      <p:cBhvr>
                                        <p:cTn id="47" dur="2000" fill="hold"/>
                                        <p:tgtEl>
                                          <p:spTgt spid="26"/>
                                        </p:tgtEl>
                                        <p:attrNameLst>
                                          <p:attrName>ppt_x</p:attrName>
                                          <p:attrName>ppt_y</p:attrName>
                                        </p:attrNameLst>
                                      </p:cBhvr>
                                    </p:animMotion>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6" y="2019749"/>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Nhớ – viết:</a:t>
            </a:r>
            <a:br>
              <a:rPr lang="en-US" sz="7137" b="1">
                <a:latin typeface="+mj-lt"/>
              </a:rPr>
            </a:br>
            <a:r>
              <a:rPr lang="en-US" sz="7785" b="1">
                <a:solidFill>
                  <a:srgbClr val="0070C0"/>
                </a:solidFill>
                <a:latin typeface="+mj-lt"/>
              </a:rPr>
              <a:t>Mùa hè lấp lánh</a:t>
            </a:r>
          </a:p>
          <a:p>
            <a:pPr algn="ctr"/>
            <a:r>
              <a:rPr lang="en-US" sz="3600">
                <a:solidFill>
                  <a:srgbClr val="0070C0"/>
                </a:solidFill>
                <a:latin typeface="+mj-lt"/>
              </a:rPr>
              <a:t>(3 khổ thơ đầu)</a:t>
            </a:r>
            <a:endParaRPr lang="en-US" sz="3200">
              <a:solidFill>
                <a:srgbClr val="0070C0"/>
              </a:solidFill>
              <a:latin typeface="+mj-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53603" y="179378"/>
            <a:ext cx="11654633" cy="6365894"/>
            <a:chOff x="239149" y="171319"/>
            <a:chExt cx="11683537" cy="6381681"/>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3234139" y="171319"/>
              <a:ext cx="4112576" cy="58500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3" name="Table 2">
            <a:extLst>
              <a:ext uri="{FF2B5EF4-FFF2-40B4-BE49-F238E27FC236}">
                <a16:creationId xmlns:a16="http://schemas.microsoft.com/office/drawing/2014/main" id="{598CBD19-3892-F44A-D610-0EB83093CF42}"/>
              </a:ext>
            </a:extLst>
          </p:cNvPr>
          <p:cNvGraphicFramePr>
            <a:graphicFrameLocks noGrp="1"/>
          </p:cNvGraphicFramePr>
          <p:nvPr>
            <p:extLst>
              <p:ext uri="{D42A27DB-BD31-4B8C-83A1-F6EECF244321}">
                <p14:modId xmlns:p14="http://schemas.microsoft.com/office/powerpoint/2010/main" val="2520784999"/>
              </p:ext>
            </p:extLst>
          </p:nvPr>
        </p:nvGraphicFramePr>
        <p:xfrm>
          <a:off x="3660284" y="896354"/>
          <a:ext cx="5119687" cy="6757905"/>
        </p:xfrm>
        <a:graphic>
          <a:graphicData uri="http://schemas.openxmlformats.org/drawingml/2006/table">
            <a:tbl>
              <a:tblPr/>
              <a:tblGrid>
                <a:gridCol w="5119687">
                  <a:extLst>
                    <a:ext uri="{9D8B030D-6E8A-4147-A177-3AD203B41FA5}">
                      <a16:colId xmlns:a16="http://schemas.microsoft.com/office/drawing/2014/main" val="1198295054"/>
                    </a:ext>
                  </a:extLst>
                </a:gridCol>
              </a:tblGrid>
              <a:tr h="1879117">
                <a:tc>
                  <a:txBody>
                    <a:bodyPr/>
                    <a:lstStyle/>
                    <a:p>
                      <a:r>
                        <a:rPr lang="vi-VN" sz="2800" b="0" i="0" u="none" strike="noStrike" cap="none">
                          <a:solidFill>
                            <a:schemeClr val="tx1"/>
                          </a:solidFill>
                          <a:effectLst/>
                          <a:latin typeface="+mn-lt"/>
                          <a:ea typeface="+mn-ea"/>
                          <a:cs typeface="+mn-cs"/>
                          <a:sym typeface="Arial"/>
                        </a:rPr>
                        <a:t>Sáng nay em đi học</a:t>
                      </a:r>
                    </a:p>
                    <a:p>
                      <a:r>
                        <a:rPr lang="vi-VN" sz="2800" b="0" i="0" u="none" strike="noStrike" cap="none">
                          <a:solidFill>
                            <a:schemeClr val="tx1"/>
                          </a:solidFill>
                          <a:effectLst/>
                          <a:latin typeface="+mn-lt"/>
                          <a:ea typeface="+mn-ea"/>
                          <a:cs typeface="+mn-cs"/>
                          <a:sym typeface="Arial"/>
                        </a:rPr>
                        <a:t>Bình minh nắng xôn xao</a:t>
                      </a:r>
                    </a:p>
                    <a:p>
                      <a:r>
                        <a:rPr lang="vi-VN" sz="2800" b="0" i="0" u="none" strike="noStrike" cap="none">
                          <a:solidFill>
                            <a:schemeClr val="tx1"/>
                          </a:solidFill>
                          <a:effectLst/>
                          <a:latin typeface="+mn-lt"/>
                          <a:ea typeface="+mn-ea"/>
                          <a:cs typeface="+mn-cs"/>
                          <a:sym typeface="Arial"/>
                        </a:rPr>
                        <a:t>Trong lành làn gió mát</a:t>
                      </a:r>
                    </a:p>
                    <a:p>
                      <a:r>
                        <a:rPr lang="vi-VN" sz="2800" b="0" i="0" u="none" strike="noStrike" cap="none">
                          <a:solidFill>
                            <a:schemeClr val="tx1"/>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37987"/>
                  </a:ext>
                </a:extLst>
              </a:tr>
              <a:tr h="1899138">
                <a:tc>
                  <a:txBody>
                    <a:bodyPr/>
                    <a:lstStyle/>
                    <a:p>
                      <a:r>
                        <a:rPr lang="vi-VN" sz="2800" b="0" i="0" u="none" strike="noStrike" cap="none">
                          <a:solidFill>
                            <a:schemeClr val="tx1"/>
                          </a:solidFill>
                          <a:effectLst/>
                          <a:latin typeface="+mn-lt"/>
                          <a:ea typeface="+mn-ea"/>
                          <a:cs typeface="+mn-cs"/>
                          <a:sym typeface="Arial"/>
                        </a:rPr>
                        <a:t>Lật từng trang sách mới</a:t>
                      </a:r>
                    </a:p>
                    <a:p>
                      <a:r>
                        <a:rPr lang="vi-VN" sz="2800" b="0" i="0" u="none" strike="noStrike" cap="none">
                          <a:solidFill>
                            <a:schemeClr val="tx1"/>
                          </a:solidFill>
                          <a:effectLst/>
                          <a:latin typeface="+mn-lt"/>
                          <a:ea typeface="+mn-ea"/>
                          <a:cs typeface="+mn-cs"/>
                          <a:sym typeface="Arial"/>
                        </a:rPr>
                        <a:t>Chao ôi là thơm tho</a:t>
                      </a:r>
                    </a:p>
                    <a:p>
                      <a:r>
                        <a:rPr lang="vi-VN" sz="2800" b="0" i="0" u="none" strike="noStrike" cap="none">
                          <a:solidFill>
                            <a:schemeClr val="tx1"/>
                          </a:solidFill>
                          <a:effectLst/>
                          <a:latin typeface="+mn-lt"/>
                          <a:ea typeface="+mn-ea"/>
                          <a:cs typeface="+mn-cs"/>
                          <a:sym typeface="Arial"/>
                        </a:rPr>
                        <a:t>Này đây là nương lúa</a:t>
                      </a:r>
                    </a:p>
                    <a:p>
                      <a:r>
                        <a:rPr lang="vi-VN" sz="2800" b="0" i="0" u="none" strike="noStrike" cap="none">
                          <a:solidFill>
                            <a:schemeClr val="tx1"/>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039578"/>
                  </a:ext>
                </a:extLst>
              </a:tr>
              <a:tr h="2979650">
                <a:tc>
                  <a:txBody>
                    <a:bodyPr/>
                    <a:lstStyle/>
                    <a:p>
                      <a:r>
                        <a:rPr lang="vi-VN" sz="2800" b="0" i="0" u="none" strike="noStrike" cap="none">
                          <a:solidFill>
                            <a:schemeClr val="tx1"/>
                          </a:solidFill>
                          <a:effectLst/>
                          <a:latin typeface="+mn-lt"/>
                          <a:ea typeface="+mn-ea"/>
                          <a:cs typeface="+mn-cs"/>
                          <a:sym typeface="Arial"/>
                        </a:rPr>
                        <a:t>Bao nhiêu chuyện cổ tích</a:t>
                      </a:r>
                    </a:p>
                    <a:p>
                      <a:r>
                        <a:rPr lang="vi-VN" sz="2800" b="0" i="0" u="none" strike="noStrike" cap="none">
                          <a:solidFill>
                            <a:schemeClr val="tx1"/>
                          </a:solidFill>
                          <a:effectLst/>
                          <a:latin typeface="+mn-lt"/>
                          <a:ea typeface="+mn-ea"/>
                          <a:cs typeface="+mn-cs"/>
                          <a:sym typeface="Arial"/>
                        </a:rPr>
                        <a:t>Cũng có trong sách hay</a:t>
                      </a:r>
                    </a:p>
                    <a:p>
                      <a:r>
                        <a:rPr lang="vi-VN" sz="2800" b="0" i="0" u="none" strike="noStrike" cap="none">
                          <a:solidFill>
                            <a:schemeClr val="tx1"/>
                          </a:solidFill>
                          <a:effectLst/>
                          <a:latin typeface="+mn-lt"/>
                          <a:ea typeface="+mn-ea"/>
                          <a:cs typeface="+mn-cs"/>
                          <a:sym typeface="Arial"/>
                        </a:rPr>
                        <a:t>Cô dạy múa, dạy hát</a:t>
                      </a:r>
                    </a:p>
                    <a:p>
                      <a:r>
                        <a:rPr lang="vi-VN" sz="2800" b="0" i="0" u="none" strike="noStrike" cap="none">
                          <a:solidFill>
                            <a:schemeClr val="tx1"/>
                          </a:solidFill>
                          <a:effectLst/>
                          <a:latin typeface="+mn-lt"/>
                          <a:ea typeface="+mn-ea"/>
                          <a:cs typeface="+mn-cs"/>
                          <a:sym typeface="Arial"/>
                        </a:rPr>
                        <a:t>Làm đồ chơi khéo tay.</a:t>
                      </a:r>
                      <a:endParaRPr lang="en-US" sz="2800" b="0" i="0" u="none" strike="noStrike" cap="none">
                        <a:solidFill>
                          <a:schemeClr val="tx1"/>
                        </a:solidFill>
                        <a:effectLst/>
                        <a:latin typeface="+mn-lt"/>
                        <a:ea typeface="+mn-ea"/>
                        <a:cs typeface="+mn-cs"/>
                        <a:sym typeface="Arial"/>
                      </a:endParaRPr>
                    </a:p>
                    <a:p>
                      <a:pPr algn="r"/>
                      <a:r>
                        <a:rPr lang="en-US" sz="2800" b="0" i="0" u="none" strike="noStrike" cap="none">
                          <a:solidFill>
                            <a:schemeClr val="tx1"/>
                          </a:solidFill>
                          <a:effectLst/>
                          <a:latin typeface="+mn-lt"/>
                          <a:ea typeface="+mn-ea"/>
                          <a:cs typeface="+mn-cs"/>
                          <a:sym typeface="Arial"/>
                        </a:rPr>
                        <a:t>(Phạm Anh Xuân)</a:t>
                      </a:r>
                      <a:endParaRPr lang="vi-VN" sz="2800" b="0" i="0" u="none" strike="noStrike" cap="none">
                        <a:solidFill>
                          <a:schemeClr val="tx1"/>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pic>
        <p:nvPicPr>
          <p:cNvPr id="3" name="Picture 2">
            <a:extLst>
              <a:ext uri="{FF2B5EF4-FFF2-40B4-BE49-F238E27FC236}">
                <a16:creationId xmlns:a16="http://schemas.microsoft.com/office/drawing/2014/main" id="{F63C123B-2D52-CA21-8A11-BD4EBA52E4A9}"/>
              </a:ext>
            </a:extLst>
          </p:cNvPr>
          <p:cNvPicPr>
            <a:picLocks noChangeAspect="1"/>
          </p:cNvPicPr>
          <p:nvPr/>
        </p:nvPicPr>
        <p:blipFill>
          <a:blip r:embed="rId3"/>
          <a:stretch>
            <a:fillRect/>
          </a:stretch>
        </p:blipFill>
        <p:spPr>
          <a:xfrm>
            <a:off x="6820425" y="1206713"/>
            <a:ext cx="2733675" cy="4876800"/>
          </a:xfrm>
          <a:prstGeom prst="rect">
            <a:avLst/>
          </a:prstGeom>
        </p:spPr>
      </p:pic>
    </p:spTree>
    <p:extLst>
      <p:ext uri="{BB962C8B-B14F-4D97-AF65-F5344CB8AC3E}">
        <p14:creationId xmlns:p14="http://schemas.microsoft.com/office/powerpoint/2010/main" val="1342150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C3DBED7E-A3BF-E8EB-C9F1-B1E07907D498}"/>
              </a:ext>
            </a:extLst>
          </p:cNvPr>
          <p:cNvGrpSpPr/>
          <p:nvPr/>
        </p:nvGrpSpPr>
        <p:grpSpPr>
          <a:xfrm>
            <a:off x="253603" y="179378"/>
            <a:ext cx="11654633" cy="6365894"/>
            <a:chOff x="239149" y="171319"/>
            <a:chExt cx="11683537" cy="6381681"/>
          </a:xfrm>
          <a:solidFill>
            <a:srgbClr val="FFFFFF"/>
          </a:solidFill>
        </p:grpSpPr>
        <p:sp>
          <p:nvSpPr>
            <p:cNvPr id="4" name="TextBox 3">
              <a:extLst>
                <a:ext uri="{FF2B5EF4-FFF2-40B4-BE49-F238E27FC236}">
                  <a16:creationId xmlns:a16="http://schemas.microsoft.com/office/drawing/2014/main" id="{5F2D85C2-0BDF-F8B1-A0D3-1CB1D3D50B07}"/>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5" name="TextBox 4">
              <a:extLst>
                <a:ext uri="{FF2B5EF4-FFF2-40B4-BE49-F238E27FC236}">
                  <a16:creationId xmlns:a16="http://schemas.microsoft.com/office/drawing/2014/main" id="{1ED3AD45-D1BF-6CD0-EA01-C8AA0A043E23}"/>
                </a:ext>
              </a:extLst>
            </p:cNvPr>
            <p:cNvSpPr txBox="1"/>
            <p:nvPr/>
          </p:nvSpPr>
          <p:spPr>
            <a:xfrm>
              <a:off x="3234139" y="171319"/>
              <a:ext cx="4112576" cy="58500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8" name="Table 7">
            <a:extLst>
              <a:ext uri="{FF2B5EF4-FFF2-40B4-BE49-F238E27FC236}">
                <a16:creationId xmlns:a16="http://schemas.microsoft.com/office/drawing/2014/main" id="{A54DE9EE-1F07-93FE-354E-28D120C375D3}"/>
              </a:ext>
            </a:extLst>
          </p:cNvPr>
          <p:cNvGraphicFramePr>
            <a:graphicFrameLocks noGrp="1"/>
          </p:cNvGraphicFramePr>
          <p:nvPr>
            <p:extLst>
              <p:ext uri="{D42A27DB-BD31-4B8C-83A1-F6EECF244321}">
                <p14:modId xmlns:p14="http://schemas.microsoft.com/office/powerpoint/2010/main" val="1904723082"/>
              </p:ext>
            </p:extLst>
          </p:nvPr>
        </p:nvGraphicFramePr>
        <p:xfrm>
          <a:off x="3660284" y="896354"/>
          <a:ext cx="5119687" cy="6757905"/>
        </p:xfrm>
        <a:graphic>
          <a:graphicData uri="http://schemas.openxmlformats.org/drawingml/2006/table">
            <a:tbl>
              <a:tblPr/>
              <a:tblGrid>
                <a:gridCol w="5119687">
                  <a:extLst>
                    <a:ext uri="{9D8B030D-6E8A-4147-A177-3AD203B41FA5}">
                      <a16:colId xmlns:a16="http://schemas.microsoft.com/office/drawing/2014/main" val="1198295054"/>
                    </a:ext>
                  </a:extLst>
                </a:gridCol>
              </a:tblGrid>
              <a:tr h="1879117">
                <a:tc>
                  <a:txBody>
                    <a:bodyPr/>
                    <a:lstStyle/>
                    <a:p>
                      <a:r>
                        <a:rPr lang="vi-VN" sz="2800" b="0" i="0" u="none" strike="noStrike" cap="none">
                          <a:solidFill>
                            <a:schemeClr val="tx1"/>
                          </a:solidFill>
                          <a:effectLst/>
                          <a:latin typeface="+mn-lt"/>
                          <a:ea typeface="+mn-ea"/>
                          <a:cs typeface="+mn-cs"/>
                          <a:sym typeface="Arial"/>
                        </a:rPr>
                        <a:t>Sáng nay em đi học</a:t>
                      </a:r>
                    </a:p>
                    <a:p>
                      <a:r>
                        <a:rPr lang="vi-VN" sz="2800" b="0" i="0" u="none" strike="noStrike" cap="none">
                          <a:solidFill>
                            <a:schemeClr val="tx1"/>
                          </a:solidFill>
                          <a:effectLst/>
                          <a:latin typeface="+mn-lt"/>
                          <a:ea typeface="+mn-ea"/>
                          <a:cs typeface="+mn-cs"/>
                          <a:sym typeface="Arial"/>
                        </a:rPr>
                        <a:t>Bình minh nắng xôn xao</a:t>
                      </a:r>
                    </a:p>
                    <a:p>
                      <a:r>
                        <a:rPr lang="vi-VN" sz="2800" b="0" i="0" u="none" strike="noStrike" cap="none">
                          <a:solidFill>
                            <a:schemeClr val="tx1"/>
                          </a:solidFill>
                          <a:effectLst/>
                          <a:latin typeface="+mn-lt"/>
                          <a:ea typeface="+mn-ea"/>
                          <a:cs typeface="+mn-cs"/>
                          <a:sym typeface="Arial"/>
                        </a:rPr>
                        <a:t>Trong lành làn gió mát</a:t>
                      </a:r>
                    </a:p>
                    <a:p>
                      <a:r>
                        <a:rPr lang="vi-VN" sz="2800" b="0" i="0" u="none" strike="noStrike" cap="none">
                          <a:solidFill>
                            <a:schemeClr val="tx1"/>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37987"/>
                  </a:ext>
                </a:extLst>
              </a:tr>
              <a:tr h="1899138">
                <a:tc>
                  <a:txBody>
                    <a:bodyPr/>
                    <a:lstStyle/>
                    <a:p>
                      <a:r>
                        <a:rPr lang="vi-VN" sz="2800" b="0" i="0" u="none" strike="noStrike" cap="none">
                          <a:solidFill>
                            <a:schemeClr val="tx1"/>
                          </a:solidFill>
                          <a:effectLst/>
                          <a:latin typeface="+mn-lt"/>
                          <a:ea typeface="+mn-ea"/>
                          <a:cs typeface="+mn-cs"/>
                          <a:sym typeface="Arial"/>
                        </a:rPr>
                        <a:t>Lật từng trang sách mới</a:t>
                      </a:r>
                    </a:p>
                    <a:p>
                      <a:r>
                        <a:rPr lang="vi-VN" sz="2800" b="0" i="0" u="none" strike="noStrike" cap="none">
                          <a:solidFill>
                            <a:schemeClr val="tx1"/>
                          </a:solidFill>
                          <a:effectLst/>
                          <a:latin typeface="+mn-lt"/>
                          <a:ea typeface="+mn-ea"/>
                          <a:cs typeface="+mn-cs"/>
                          <a:sym typeface="Arial"/>
                        </a:rPr>
                        <a:t>Chao ôi là thơm tho</a:t>
                      </a:r>
                    </a:p>
                    <a:p>
                      <a:r>
                        <a:rPr lang="vi-VN" sz="2800" b="0" i="0" u="none" strike="noStrike" cap="none">
                          <a:solidFill>
                            <a:schemeClr val="tx1"/>
                          </a:solidFill>
                          <a:effectLst/>
                          <a:latin typeface="+mn-lt"/>
                          <a:ea typeface="+mn-ea"/>
                          <a:cs typeface="+mn-cs"/>
                          <a:sym typeface="Arial"/>
                        </a:rPr>
                        <a:t>Này đây là nương lúa</a:t>
                      </a:r>
                    </a:p>
                    <a:p>
                      <a:r>
                        <a:rPr lang="vi-VN" sz="2800" b="0" i="0" u="none" strike="noStrike" cap="none">
                          <a:solidFill>
                            <a:schemeClr val="tx1"/>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039578"/>
                  </a:ext>
                </a:extLst>
              </a:tr>
              <a:tr h="2979650">
                <a:tc>
                  <a:txBody>
                    <a:bodyPr/>
                    <a:lstStyle/>
                    <a:p>
                      <a:r>
                        <a:rPr lang="vi-VN" sz="2800" b="0" i="0" u="none" strike="noStrike" cap="none">
                          <a:solidFill>
                            <a:schemeClr val="tx1"/>
                          </a:solidFill>
                          <a:effectLst/>
                          <a:latin typeface="+mn-lt"/>
                          <a:ea typeface="+mn-ea"/>
                          <a:cs typeface="+mn-cs"/>
                          <a:sym typeface="Arial"/>
                        </a:rPr>
                        <a:t>Bao nhiêu chuyện cổ tích</a:t>
                      </a:r>
                    </a:p>
                    <a:p>
                      <a:r>
                        <a:rPr lang="vi-VN" sz="2800" b="0" i="0" u="none" strike="noStrike" cap="none">
                          <a:solidFill>
                            <a:schemeClr val="tx1"/>
                          </a:solidFill>
                          <a:effectLst/>
                          <a:latin typeface="+mn-lt"/>
                          <a:ea typeface="+mn-ea"/>
                          <a:cs typeface="+mn-cs"/>
                          <a:sym typeface="Arial"/>
                        </a:rPr>
                        <a:t>Cũng có trong sách hay</a:t>
                      </a:r>
                    </a:p>
                    <a:p>
                      <a:r>
                        <a:rPr lang="vi-VN" sz="2800" b="0" i="0" u="none" strike="noStrike" cap="none">
                          <a:solidFill>
                            <a:schemeClr val="tx1"/>
                          </a:solidFill>
                          <a:effectLst/>
                          <a:latin typeface="+mn-lt"/>
                          <a:ea typeface="+mn-ea"/>
                          <a:cs typeface="+mn-cs"/>
                          <a:sym typeface="Arial"/>
                        </a:rPr>
                        <a:t>Cô dạy múa, dạy hát</a:t>
                      </a:r>
                    </a:p>
                    <a:p>
                      <a:r>
                        <a:rPr lang="vi-VN" sz="2800" b="0" i="0" u="none" strike="noStrike" cap="none">
                          <a:solidFill>
                            <a:schemeClr val="tx1"/>
                          </a:solidFill>
                          <a:effectLst/>
                          <a:latin typeface="+mn-lt"/>
                          <a:ea typeface="+mn-ea"/>
                          <a:cs typeface="+mn-cs"/>
                          <a:sym typeface="Arial"/>
                        </a:rPr>
                        <a:t>Làm đồ chơi khéo tay.</a:t>
                      </a:r>
                      <a:endParaRPr lang="en-US" sz="2800" b="0" i="0" u="none" strike="noStrike" cap="none">
                        <a:solidFill>
                          <a:schemeClr val="tx1"/>
                        </a:solidFill>
                        <a:effectLst/>
                        <a:latin typeface="+mn-lt"/>
                        <a:ea typeface="+mn-ea"/>
                        <a:cs typeface="+mn-cs"/>
                        <a:sym typeface="Arial"/>
                      </a:endParaRPr>
                    </a:p>
                    <a:p>
                      <a:pPr algn="r"/>
                      <a:r>
                        <a:rPr lang="en-US" sz="2800" b="0" i="0" u="none" strike="noStrike" cap="none">
                          <a:solidFill>
                            <a:schemeClr val="tx1"/>
                          </a:solidFill>
                          <a:effectLst/>
                          <a:latin typeface="+mn-lt"/>
                          <a:ea typeface="+mn-ea"/>
                          <a:cs typeface="+mn-cs"/>
                          <a:sym typeface="Arial"/>
                        </a:rPr>
                        <a:t>(Phạm Anh Xuân)</a:t>
                      </a:r>
                      <a:endParaRPr lang="vi-VN" sz="2800" b="0" i="0" u="none" strike="noStrike" cap="none">
                        <a:solidFill>
                          <a:schemeClr val="tx1"/>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bl>
          </a:graphicData>
        </a:graphic>
      </p:graphicFrame>
    </p:spTree>
    <p:extLst>
      <p:ext uri="{BB962C8B-B14F-4D97-AF65-F5344CB8AC3E}">
        <p14:creationId xmlns:p14="http://schemas.microsoft.com/office/powerpoint/2010/main" val="2757077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038599" y="612844"/>
            <a:ext cx="6154681" cy="5632311"/>
          </a:xfrm>
          <a:prstGeom prst="rect">
            <a:avLst/>
          </a:prstGeom>
          <a:noFill/>
        </p:spPr>
        <p:txBody>
          <a:bodyPr wrap="square" rtlCol="0">
            <a:spAutoFit/>
          </a:bodyPr>
          <a:lstStyle/>
          <a:p>
            <a:pPr algn="just"/>
            <a:r>
              <a:rPr lang="en-US" sz="3600">
                <a:solidFill>
                  <a:srgbClr val="00B050"/>
                </a:solidFill>
              </a:rPr>
              <a:t>	Bài thơ nói về những điều thú vị, vui vẻ của bạn nhỏ mỗi ngày đến trường. Con đường đến trường, từng trang sách thơm, những bài học hay, những buổi ra chơi vui nhộn và cả những giờ ra về vui xốn xang đều làm bạn nhỏ thấy mỗi ngày đi học là một ngày vui.</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3 học sinh đọc nối tiếp 3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072C90C6-88C1-86D5-7E8B-636A1460C325}"/>
              </a:ext>
            </a:extLst>
          </p:cNvPr>
          <p:cNvGrpSpPr/>
          <p:nvPr/>
        </p:nvGrpSpPr>
        <p:grpSpPr>
          <a:xfrm>
            <a:off x="253603" y="179378"/>
            <a:ext cx="11654633" cy="6365894"/>
            <a:chOff x="239149" y="171319"/>
            <a:chExt cx="11683537" cy="6381681"/>
          </a:xfrm>
          <a:solidFill>
            <a:srgbClr val="FFFFFF"/>
          </a:solidFill>
        </p:grpSpPr>
        <p:sp>
          <p:nvSpPr>
            <p:cNvPr id="4" name="TextBox 3">
              <a:extLst>
                <a:ext uri="{FF2B5EF4-FFF2-40B4-BE49-F238E27FC236}">
                  <a16:creationId xmlns:a16="http://schemas.microsoft.com/office/drawing/2014/main" id="{445DA75E-BDC0-85A1-D74B-8DAA8AD40B04}"/>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5" name="TextBox 4">
              <a:extLst>
                <a:ext uri="{FF2B5EF4-FFF2-40B4-BE49-F238E27FC236}">
                  <a16:creationId xmlns:a16="http://schemas.microsoft.com/office/drawing/2014/main" id="{5BA69423-5F72-F536-6A3B-C19338FDEA51}"/>
                </a:ext>
              </a:extLst>
            </p:cNvPr>
            <p:cNvSpPr txBox="1"/>
            <p:nvPr/>
          </p:nvSpPr>
          <p:spPr>
            <a:xfrm>
              <a:off x="3234139" y="171319"/>
              <a:ext cx="4112576" cy="58500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8" name="Table 7">
            <a:extLst>
              <a:ext uri="{FF2B5EF4-FFF2-40B4-BE49-F238E27FC236}">
                <a16:creationId xmlns:a16="http://schemas.microsoft.com/office/drawing/2014/main" id="{821FA3E1-252F-C5C1-B99E-DB4168E98B82}"/>
              </a:ext>
            </a:extLst>
          </p:cNvPr>
          <p:cNvGraphicFramePr>
            <a:graphicFrameLocks noGrp="1"/>
          </p:cNvGraphicFramePr>
          <p:nvPr>
            <p:extLst>
              <p:ext uri="{D42A27DB-BD31-4B8C-83A1-F6EECF244321}">
                <p14:modId xmlns:p14="http://schemas.microsoft.com/office/powerpoint/2010/main" val="1813434810"/>
              </p:ext>
            </p:extLst>
          </p:nvPr>
        </p:nvGraphicFramePr>
        <p:xfrm>
          <a:off x="3660284" y="896354"/>
          <a:ext cx="5119687" cy="6757905"/>
        </p:xfrm>
        <a:graphic>
          <a:graphicData uri="http://schemas.openxmlformats.org/drawingml/2006/table">
            <a:tbl>
              <a:tblPr/>
              <a:tblGrid>
                <a:gridCol w="5119687">
                  <a:extLst>
                    <a:ext uri="{9D8B030D-6E8A-4147-A177-3AD203B41FA5}">
                      <a16:colId xmlns:a16="http://schemas.microsoft.com/office/drawing/2014/main" val="1198295054"/>
                    </a:ext>
                  </a:extLst>
                </a:gridCol>
              </a:tblGrid>
              <a:tr h="1879117">
                <a:tc>
                  <a:txBody>
                    <a:bodyPr/>
                    <a:lstStyle/>
                    <a:p>
                      <a:r>
                        <a:rPr lang="vi-VN" sz="2800" b="0" i="0" u="none" strike="noStrike" cap="none">
                          <a:solidFill>
                            <a:srgbClr val="000000"/>
                          </a:solidFill>
                          <a:effectLst/>
                          <a:latin typeface="+mn-lt"/>
                          <a:ea typeface="+mn-ea"/>
                          <a:cs typeface="+mn-cs"/>
                          <a:sym typeface="Arial"/>
                        </a:rPr>
                        <a:t>Sáng nay em đi học</a:t>
                      </a:r>
                    </a:p>
                    <a:p>
                      <a:r>
                        <a:rPr lang="vi-VN" sz="2800" b="0" i="0" u="none" strike="noStrike" cap="none">
                          <a:solidFill>
                            <a:srgbClr val="000000"/>
                          </a:solidFill>
                          <a:effectLst/>
                          <a:latin typeface="+mn-lt"/>
                          <a:ea typeface="+mn-ea"/>
                          <a:cs typeface="+mn-cs"/>
                          <a:sym typeface="Arial"/>
                        </a:rPr>
                        <a:t>Bình minh nắng xôn xao</a:t>
                      </a:r>
                    </a:p>
                    <a:p>
                      <a:r>
                        <a:rPr lang="vi-VN" sz="2800" b="0" i="0" u="none" strike="noStrike" cap="none">
                          <a:solidFill>
                            <a:srgbClr val="000000"/>
                          </a:solidFill>
                          <a:effectLst/>
                          <a:latin typeface="+mn-lt"/>
                          <a:ea typeface="+mn-ea"/>
                          <a:cs typeface="+mn-cs"/>
                          <a:sym typeface="Arial"/>
                        </a:rPr>
                        <a:t>Trong lành làn gió mát</a:t>
                      </a:r>
                    </a:p>
                    <a:p>
                      <a:r>
                        <a:rPr lang="vi-VN" sz="2800" b="0" i="0" u="none" strike="noStrike" cap="none">
                          <a:solidFill>
                            <a:srgbClr val="000000"/>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37987"/>
                  </a:ext>
                </a:extLst>
              </a:tr>
              <a:tr h="1899138">
                <a:tc>
                  <a:txBody>
                    <a:bodyPr/>
                    <a:lstStyle/>
                    <a:p>
                      <a:r>
                        <a:rPr lang="vi-VN" sz="2800" b="0" i="0" u="none" strike="noStrike" cap="none">
                          <a:solidFill>
                            <a:srgbClr val="000000"/>
                          </a:solidFill>
                          <a:effectLst/>
                          <a:latin typeface="+mn-lt"/>
                          <a:ea typeface="+mn-ea"/>
                          <a:cs typeface="+mn-cs"/>
                          <a:sym typeface="Arial"/>
                        </a:rPr>
                        <a:t>Lật từng trang sách mới</a:t>
                      </a:r>
                    </a:p>
                    <a:p>
                      <a:r>
                        <a:rPr lang="vi-VN" sz="2800" b="0" i="0" u="none" strike="noStrike" cap="none">
                          <a:solidFill>
                            <a:srgbClr val="000000"/>
                          </a:solidFill>
                          <a:effectLst/>
                          <a:latin typeface="+mn-lt"/>
                          <a:ea typeface="+mn-ea"/>
                          <a:cs typeface="+mn-cs"/>
                          <a:sym typeface="Arial"/>
                        </a:rPr>
                        <a:t>Chao ôi là thơm tho</a:t>
                      </a:r>
                    </a:p>
                    <a:p>
                      <a:r>
                        <a:rPr lang="vi-VN" sz="2800" b="0" i="0" u="none" strike="noStrike" cap="none">
                          <a:solidFill>
                            <a:srgbClr val="000000"/>
                          </a:solidFill>
                          <a:effectLst/>
                          <a:latin typeface="+mn-lt"/>
                          <a:ea typeface="+mn-ea"/>
                          <a:cs typeface="+mn-cs"/>
                          <a:sym typeface="Arial"/>
                        </a:rPr>
                        <a:t>Này đây là nương lúa</a:t>
                      </a:r>
                    </a:p>
                    <a:p>
                      <a:r>
                        <a:rPr lang="vi-VN" sz="2800" b="0" i="0" u="none" strike="noStrike" cap="none">
                          <a:solidFill>
                            <a:srgbClr val="000000"/>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039578"/>
                  </a:ext>
                </a:extLst>
              </a:tr>
              <a:tr h="2979650">
                <a:tc>
                  <a:txBody>
                    <a:bodyPr/>
                    <a:lstStyle/>
                    <a:p>
                      <a:r>
                        <a:rPr lang="vi-VN" sz="2800" b="0" i="0" u="none" strike="noStrike" cap="none">
                          <a:solidFill>
                            <a:srgbClr val="000000"/>
                          </a:solidFill>
                          <a:effectLst/>
                          <a:latin typeface="+mn-lt"/>
                          <a:ea typeface="+mn-ea"/>
                          <a:cs typeface="+mn-cs"/>
                          <a:sym typeface="Arial"/>
                        </a:rPr>
                        <a:t>Bao nhiêu chuyện cổ tích</a:t>
                      </a:r>
                    </a:p>
                    <a:p>
                      <a:r>
                        <a:rPr lang="vi-VN" sz="2800" b="0" i="0" u="none" strike="noStrike" cap="none">
                          <a:solidFill>
                            <a:srgbClr val="000000"/>
                          </a:solidFill>
                          <a:effectLst/>
                          <a:latin typeface="+mn-lt"/>
                          <a:ea typeface="+mn-ea"/>
                          <a:cs typeface="+mn-cs"/>
                          <a:sym typeface="Arial"/>
                        </a:rPr>
                        <a:t>Cũng có trong sách hay</a:t>
                      </a:r>
                    </a:p>
                    <a:p>
                      <a:r>
                        <a:rPr lang="vi-VN" sz="2800" b="0" i="0" u="none" strike="noStrike" cap="none">
                          <a:solidFill>
                            <a:srgbClr val="000000"/>
                          </a:solidFill>
                          <a:effectLst/>
                          <a:latin typeface="+mn-lt"/>
                          <a:ea typeface="+mn-ea"/>
                          <a:cs typeface="+mn-cs"/>
                          <a:sym typeface="Arial"/>
                        </a:rPr>
                        <a:t>Cô dạy múa, dạy hát</a:t>
                      </a:r>
                    </a:p>
                    <a:p>
                      <a:r>
                        <a:rPr lang="vi-VN" sz="2800" b="0" i="0" u="none" strike="noStrike" cap="none">
                          <a:solidFill>
                            <a:srgbClr val="000000"/>
                          </a:solidFill>
                          <a:effectLst/>
                          <a:latin typeface="+mn-lt"/>
                          <a:ea typeface="+mn-ea"/>
                          <a:cs typeface="+mn-cs"/>
                          <a:sym typeface="Arial"/>
                        </a:rPr>
                        <a:t>Làm đồ chơi khéo tay.</a:t>
                      </a:r>
                      <a:endParaRPr lang="en-US" sz="2800" b="0" i="0" u="none" strike="noStrike" cap="none">
                        <a:solidFill>
                          <a:srgbClr val="000000"/>
                        </a:solidFill>
                        <a:effectLst/>
                        <a:latin typeface="+mn-lt"/>
                        <a:ea typeface="+mn-ea"/>
                        <a:cs typeface="+mn-cs"/>
                        <a:sym typeface="Arial"/>
                      </a:endParaRPr>
                    </a:p>
                    <a:p>
                      <a:pPr algn="r"/>
                      <a:r>
                        <a:rPr lang="en-US" sz="2800" b="0" i="0" u="none" strike="noStrike" cap="none">
                          <a:solidFill>
                            <a:srgbClr val="000000"/>
                          </a:solidFill>
                          <a:effectLst/>
                          <a:latin typeface="+mn-lt"/>
                          <a:ea typeface="+mn-ea"/>
                          <a:cs typeface="+mn-cs"/>
                          <a:sym typeface="Arial"/>
                        </a:rPr>
                        <a:t>(Phạm Anh Xuân)</a:t>
                      </a:r>
                      <a:endParaRPr lang="vi-VN" sz="28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bl>
          </a:graphicData>
        </a:graphic>
      </p:graphicFrame>
    </p:spTree>
    <p:extLst>
      <p:ext uri="{BB962C8B-B14F-4D97-AF65-F5344CB8AC3E}">
        <p14:creationId xmlns:p14="http://schemas.microsoft.com/office/powerpoint/2010/main" val="251748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10" name="Group 9">
            <a:extLst>
              <a:ext uri="{FF2B5EF4-FFF2-40B4-BE49-F238E27FC236}">
                <a16:creationId xmlns:a16="http://schemas.microsoft.com/office/drawing/2014/main" id="{221427FC-0E8D-16B7-9C38-0390156B2F3E}"/>
              </a:ext>
            </a:extLst>
          </p:cNvPr>
          <p:cNvGrpSpPr/>
          <p:nvPr/>
        </p:nvGrpSpPr>
        <p:grpSpPr>
          <a:xfrm>
            <a:off x="253603" y="179378"/>
            <a:ext cx="11654633" cy="6365894"/>
            <a:chOff x="239149" y="171319"/>
            <a:chExt cx="11683537" cy="6381681"/>
          </a:xfrm>
          <a:solidFill>
            <a:srgbClr val="FFFFFF"/>
          </a:solidFill>
        </p:grpSpPr>
        <p:sp>
          <p:nvSpPr>
            <p:cNvPr id="11" name="TextBox 10">
              <a:extLst>
                <a:ext uri="{FF2B5EF4-FFF2-40B4-BE49-F238E27FC236}">
                  <a16:creationId xmlns:a16="http://schemas.microsoft.com/office/drawing/2014/main" id="{BAF4753E-7C2F-6697-E35A-DAF29A21A681}"/>
                </a:ext>
              </a:extLst>
            </p:cNvPr>
            <p:cNvSpPr txBox="1"/>
            <p:nvPr/>
          </p:nvSpPr>
          <p:spPr>
            <a:xfrm>
              <a:off x="239149" y="305068"/>
              <a:ext cx="11683537" cy="6247932"/>
            </a:xfrm>
            <a:prstGeom prst="rect">
              <a:avLst/>
            </a:prstGeom>
            <a:grpFill/>
          </p:spPr>
          <p:txBody>
            <a:bodyPr wrap="square" rtlCol="0">
              <a:spAutoFit/>
            </a:bodyPr>
            <a:lstStyle/>
            <a:p>
              <a:pPr algn="just"/>
              <a:r>
                <a:rPr lang="en-US" sz="1995">
                  <a:latin typeface="+mn-lt"/>
                </a:rPr>
                <a:t>      </a:t>
              </a: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en-US" sz="1995">
                <a:latin typeface="+mn-lt"/>
              </a:endParaRPr>
            </a:p>
            <a:p>
              <a:pPr algn="just"/>
              <a:endParaRPr lang="vi-VN" sz="1995">
                <a:latin typeface="+mn-lt"/>
              </a:endParaRPr>
            </a:p>
          </p:txBody>
        </p:sp>
        <p:sp>
          <p:nvSpPr>
            <p:cNvPr id="12" name="TextBox 11">
              <a:extLst>
                <a:ext uri="{FF2B5EF4-FFF2-40B4-BE49-F238E27FC236}">
                  <a16:creationId xmlns:a16="http://schemas.microsoft.com/office/drawing/2014/main" id="{6D785FF9-038D-1F95-9D85-3C9746A050AF}"/>
                </a:ext>
              </a:extLst>
            </p:cNvPr>
            <p:cNvSpPr txBox="1"/>
            <p:nvPr/>
          </p:nvSpPr>
          <p:spPr>
            <a:xfrm>
              <a:off x="3234139" y="171319"/>
              <a:ext cx="4112576" cy="585005"/>
            </a:xfrm>
            <a:prstGeom prst="rect">
              <a:avLst/>
            </a:prstGeom>
            <a:grpFill/>
          </p:spPr>
          <p:txBody>
            <a:bodyPr wrap="square" rtlCol="0">
              <a:spAutoFit/>
            </a:bodyPr>
            <a:lstStyle/>
            <a:p>
              <a:pPr algn="ctr"/>
              <a:r>
                <a:rPr lang="en-US" sz="3200" b="1">
                  <a:solidFill>
                    <a:srgbClr val="0070C0"/>
                  </a:solidFill>
                  <a:latin typeface="+mn-lt"/>
                </a:rPr>
                <a:t>ĐI HỌC VUI SAO</a:t>
              </a:r>
              <a:endParaRPr lang="vi-VN" sz="3200" b="1">
                <a:solidFill>
                  <a:srgbClr val="0070C0"/>
                </a:solidFill>
                <a:latin typeface="+mn-lt"/>
              </a:endParaRPr>
            </a:p>
          </p:txBody>
        </p:sp>
      </p:grpSp>
      <p:graphicFrame>
        <p:nvGraphicFramePr>
          <p:cNvPr id="13" name="Table 12">
            <a:extLst>
              <a:ext uri="{FF2B5EF4-FFF2-40B4-BE49-F238E27FC236}">
                <a16:creationId xmlns:a16="http://schemas.microsoft.com/office/drawing/2014/main" id="{04F8BAEF-CCBC-E63E-AF9B-5DB8A8FF8756}"/>
              </a:ext>
            </a:extLst>
          </p:cNvPr>
          <p:cNvGraphicFramePr>
            <a:graphicFrameLocks noGrp="1"/>
          </p:cNvGraphicFramePr>
          <p:nvPr>
            <p:extLst>
              <p:ext uri="{D42A27DB-BD31-4B8C-83A1-F6EECF244321}">
                <p14:modId xmlns:p14="http://schemas.microsoft.com/office/powerpoint/2010/main" val="15755172"/>
              </p:ext>
            </p:extLst>
          </p:nvPr>
        </p:nvGraphicFramePr>
        <p:xfrm>
          <a:off x="3660284" y="896354"/>
          <a:ext cx="5119687" cy="6757905"/>
        </p:xfrm>
        <a:graphic>
          <a:graphicData uri="http://schemas.openxmlformats.org/drawingml/2006/table">
            <a:tbl>
              <a:tblPr/>
              <a:tblGrid>
                <a:gridCol w="5119687">
                  <a:extLst>
                    <a:ext uri="{9D8B030D-6E8A-4147-A177-3AD203B41FA5}">
                      <a16:colId xmlns:a16="http://schemas.microsoft.com/office/drawing/2014/main" val="1198295054"/>
                    </a:ext>
                  </a:extLst>
                </a:gridCol>
              </a:tblGrid>
              <a:tr h="1879117">
                <a:tc>
                  <a:txBody>
                    <a:bodyPr/>
                    <a:lstStyle/>
                    <a:p>
                      <a:r>
                        <a:rPr lang="vi-VN" sz="2800" b="0" i="0" u="none" strike="noStrike" cap="none">
                          <a:solidFill>
                            <a:srgbClr val="000000"/>
                          </a:solidFill>
                          <a:effectLst/>
                          <a:latin typeface="+mn-lt"/>
                          <a:ea typeface="+mn-ea"/>
                          <a:cs typeface="+mn-cs"/>
                          <a:sym typeface="Arial"/>
                        </a:rPr>
                        <a:t>Sáng nay em đi học</a:t>
                      </a:r>
                    </a:p>
                    <a:p>
                      <a:r>
                        <a:rPr lang="vi-VN" sz="2800" b="0" i="0" u="none" strike="noStrike" cap="none">
                          <a:solidFill>
                            <a:srgbClr val="000000"/>
                          </a:solidFill>
                          <a:effectLst/>
                          <a:latin typeface="+mn-lt"/>
                          <a:ea typeface="+mn-ea"/>
                          <a:cs typeface="+mn-cs"/>
                          <a:sym typeface="Arial"/>
                        </a:rPr>
                        <a:t>Bình minh nắng xôn xao</a:t>
                      </a:r>
                    </a:p>
                    <a:p>
                      <a:r>
                        <a:rPr lang="vi-VN" sz="2800" b="0" i="0" u="none" strike="noStrike" cap="none">
                          <a:solidFill>
                            <a:srgbClr val="000000"/>
                          </a:solidFill>
                          <a:effectLst/>
                          <a:latin typeface="+mn-lt"/>
                          <a:ea typeface="+mn-ea"/>
                          <a:cs typeface="+mn-cs"/>
                          <a:sym typeface="Arial"/>
                        </a:rPr>
                        <a:t>Trong lành làn gió mát</a:t>
                      </a:r>
                    </a:p>
                    <a:p>
                      <a:r>
                        <a:rPr lang="vi-VN" sz="2800" b="0" i="0" u="none" strike="noStrike" cap="none">
                          <a:solidFill>
                            <a:srgbClr val="000000"/>
                          </a:solidFill>
                          <a:effectLst/>
                          <a:latin typeface="+mn-lt"/>
                          <a:ea typeface="+mn-ea"/>
                          <a:cs typeface="+mn-cs"/>
                          <a:sym typeface="Arial"/>
                        </a:rPr>
                        <a:t>Mơn man đôi má đào.</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837987"/>
                  </a:ext>
                </a:extLst>
              </a:tr>
              <a:tr h="1899138">
                <a:tc>
                  <a:txBody>
                    <a:bodyPr/>
                    <a:lstStyle/>
                    <a:p>
                      <a:r>
                        <a:rPr lang="vi-VN" sz="2800" b="0" i="0" u="none" strike="noStrike" cap="none">
                          <a:solidFill>
                            <a:srgbClr val="000000"/>
                          </a:solidFill>
                          <a:effectLst/>
                          <a:latin typeface="+mn-lt"/>
                          <a:ea typeface="+mn-ea"/>
                          <a:cs typeface="+mn-cs"/>
                          <a:sym typeface="Arial"/>
                        </a:rPr>
                        <a:t>Lật từng trang sách mới</a:t>
                      </a:r>
                    </a:p>
                    <a:p>
                      <a:r>
                        <a:rPr lang="vi-VN" sz="2800" b="0" i="0" u="none" strike="noStrike" cap="none">
                          <a:solidFill>
                            <a:srgbClr val="000000"/>
                          </a:solidFill>
                          <a:effectLst/>
                          <a:latin typeface="+mn-lt"/>
                          <a:ea typeface="+mn-ea"/>
                          <a:cs typeface="+mn-cs"/>
                          <a:sym typeface="Arial"/>
                        </a:rPr>
                        <a:t>Chao ôi là thơm tho</a:t>
                      </a:r>
                    </a:p>
                    <a:p>
                      <a:r>
                        <a:rPr lang="vi-VN" sz="2800" b="0" i="0" u="none" strike="noStrike" cap="none">
                          <a:solidFill>
                            <a:srgbClr val="000000"/>
                          </a:solidFill>
                          <a:effectLst/>
                          <a:latin typeface="+mn-lt"/>
                          <a:ea typeface="+mn-ea"/>
                          <a:cs typeface="+mn-cs"/>
                          <a:sym typeface="Arial"/>
                        </a:rPr>
                        <a:t>Này đây là nương lúa</a:t>
                      </a:r>
                    </a:p>
                    <a:p>
                      <a:r>
                        <a:rPr lang="vi-VN" sz="2800" b="0" i="0" u="none" strike="noStrike" cap="none">
                          <a:solidFill>
                            <a:srgbClr val="000000"/>
                          </a:solidFill>
                          <a:effectLst/>
                          <a:latin typeface="+mn-lt"/>
                          <a:ea typeface="+mn-ea"/>
                          <a:cs typeface="+mn-cs"/>
                          <a:sym typeface="Arial"/>
                        </a:rPr>
                        <a:t>Dập dờn những cánh cò.</a:t>
                      </a: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039578"/>
                  </a:ext>
                </a:extLst>
              </a:tr>
              <a:tr h="2979650">
                <a:tc>
                  <a:txBody>
                    <a:bodyPr/>
                    <a:lstStyle/>
                    <a:p>
                      <a:r>
                        <a:rPr lang="vi-VN" sz="2800" b="0" i="0" u="none" strike="noStrike" cap="none">
                          <a:solidFill>
                            <a:srgbClr val="000000"/>
                          </a:solidFill>
                          <a:effectLst/>
                          <a:latin typeface="+mn-lt"/>
                          <a:ea typeface="+mn-ea"/>
                          <a:cs typeface="+mn-cs"/>
                          <a:sym typeface="Arial"/>
                        </a:rPr>
                        <a:t>Bao nhiêu chuyện cổ tích</a:t>
                      </a:r>
                    </a:p>
                    <a:p>
                      <a:r>
                        <a:rPr lang="vi-VN" sz="2800" b="0" i="0" u="none" strike="noStrike" cap="none">
                          <a:solidFill>
                            <a:srgbClr val="000000"/>
                          </a:solidFill>
                          <a:effectLst/>
                          <a:latin typeface="+mn-lt"/>
                          <a:ea typeface="+mn-ea"/>
                          <a:cs typeface="+mn-cs"/>
                          <a:sym typeface="Arial"/>
                        </a:rPr>
                        <a:t>Cũng có trong sách hay</a:t>
                      </a:r>
                    </a:p>
                    <a:p>
                      <a:r>
                        <a:rPr lang="vi-VN" sz="2800" b="0" i="0" u="none" strike="noStrike" cap="none">
                          <a:solidFill>
                            <a:srgbClr val="000000"/>
                          </a:solidFill>
                          <a:effectLst/>
                          <a:latin typeface="+mn-lt"/>
                          <a:ea typeface="+mn-ea"/>
                          <a:cs typeface="+mn-cs"/>
                          <a:sym typeface="Arial"/>
                        </a:rPr>
                        <a:t>Cô dạy múa, dạy hát</a:t>
                      </a:r>
                    </a:p>
                    <a:p>
                      <a:r>
                        <a:rPr lang="vi-VN" sz="2800" b="0" i="0" u="none" strike="noStrike" cap="none">
                          <a:solidFill>
                            <a:srgbClr val="000000"/>
                          </a:solidFill>
                          <a:effectLst/>
                          <a:latin typeface="+mn-lt"/>
                          <a:ea typeface="+mn-ea"/>
                          <a:cs typeface="+mn-cs"/>
                          <a:sym typeface="Arial"/>
                        </a:rPr>
                        <a:t>Làm đồ chơi khéo tay.</a:t>
                      </a:r>
                      <a:endParaRPr lang="en-US" sz="2800" b="0" i="0" u="none" strike="noStrike" cap="none">
                        <a:solidFill>
                          <a:srgbClr val="000000"/>
                        </a:solidFill>
                        <a:effectLst/>
                        <a:latin typeface="+mn-lt"/>
                        <a:ea typeface="+mn-ea"/>
                        <a:cs typeface="+mn-cs"/>
                        <a:sym typeface="Arial"/>
                      </a:endParaRPr>
                    </a:p>
                    <a:p>
                      <a:pPr algn="r"/>
                      <a:r>
                        <a:rPr lang="en-US" sz="2800" b="0" i="0" u="none" strike="noStrike" cap="none">
                          <a:solidFill>
                            <a:srgbClr val="000000"/>
                          </a:solidFill>
                          <a:effectLst/>
                          <a:latin typeface="+mn-lt"/>
                          <a:ea typeface="+mn-ea"/>
                          <a:cs typeface="+mn-cs"/>
                          <a:sym typeface="Arial"/>
                        </a:rPr>
                        <a:t>(Phạm Anh Xuân)</a:t>
                      </a:r>
                      <a:endParaRPr lang="vi-VN" sz="2800" b="0" i="0" u="none" strike="noStrike" cap="none">
                        <a:solidFill>
                          <a:srgbClr val="000000"/>
                        </a:solidFill>
                        <a:effectLst/>
                        <a:latin typeface="+mn-lt"/>
                        <a:ea typeface="+mn-ea"/>
                        <a:cs typeface="+mn-cs"/>
                        <a:sym typeface="Arial"/>
                      </a:endParaRPr>
                    </a:p>
                  </a:txBody>
                  <a:tcPr marL="0" marR="0"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1240097"/>
                  </a:ext>
                </a:extLst>
              </a:tr>
            </a:tbl>
          </a:graphicData>
        </a:graphic>
      </p:graphicFrame>
      <p:cxnSp>
        <p:nvCxnSpPr>
          <p:cNvPr id="3" name="Straight Connector 2">
            <a:extLst>
              <a:ext uri="{FF2B5EF4-FFF2-40B4-BE49-F238E27FC236}">
                <a16:creationId xmlns:a16="http://schemas.microsoft.com/office/drawing/2014/main" id="{B83E27D6-3B84-1ED7-AC85-DA0F2CDA0206}"/>
              </a:ext>
            </a:extLst>
          </p:cNvPr>
          <p:cNvCxnSpPr>
            <a:cxnSpLocks/>
          </p:cNvCxnSpPr>
          <p:nvPr/>
        </p:nvCxnSpPr>
        <p:spPr>
          <a:xfrm>
            <a:off x="5951744" y="716992"/>
            <a:ext cx="9063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8F4C839-71BB-40EE-AB08-E0D4F0AA8EBF}"/>
              </a:ext>
            </a:extLst>
          </p:cNvPr>
          <p:cNvCxnSpPr>
            <a:cxnSpLocks/>
          </p:cNvCxnSpPr>
          <p:nvPr/>
        </p:nvCxnSpPr>
        <p:spPr>
          <a:xfrm>
            <a:off x="3664955" y="1305670"/>
            <a:ext cx="9063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A267E66-6D56-83D8-5180-DCDFA1781E0C}"/>
              </a:ext>
            </a:extLst>
          </p:cNvPr>
          <p:cNvCxnSpPr>
            <a:cxnSpLocks/>
          </p:cNvCxnSpPr>
          <p:nvPr/>
        </p:nvCxnSpPr>
        <p:spPr>
          <a:xfrm>
            <a:off x="6254934" y="1743820"/>
            <a:ext cx="12064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C0A1C9-39A4-33AD-26DD-3A6822F3F980}"/>
              </a:ext>
            </a:extLst>
          </p:cNvPr>
          <p:cNvCxnSpPr>
            <a:cxnSpLocks/>
          </p:cNvCxnSpPr>
          <p:nvPr/>
        </p:nvCxnSpPr>
        <p:spPr>
          <a:xfrm>
            <a:off x="3628599" y="2582020"/>
            <a:ext cx="145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3BD01A3-6450-FA6D-AF22-468507B7430E}"/>
              </a:ext>
            </a:extLst>
          </p:cNvPr>
          <p:cNvCxnSpPr>
            <a:cxnSpLocks/>
          </p:cNvCxnSpPr>
          <p:nvPr/>
        </p:nvCxnSpPr>
        <p:spPr>
          <a:xfrm>
            <a:off x="5403373" y="5096620"/>
            <a:ext cx="10967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6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Nhớ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584775"/>
          </a:xfrm>
          <a:prstGeom prst="rect">
            <a:avLst/>
          </a:prstGeom>
          <a:noFill/>
        </p:spPr>
        <p:txBody>
          <a:bodyPr wrap="square" rtlCol="0">
            <a:spAutoFit/>
          </a:bodyPr>
          <a:lstStyle/>
          <a:p>
            <a:pPr defTabSz="739683">
              <a:buClrTx/>
              <a:defRPr/>
            </a:pPr>
            <a:r>
              <a:rPr lang="en-VN" sz="3200" b="1" kern="1200">
                <a:solidFill>
                  <a:schemeClr val="bg2"/>
                </a:solidFill>
                <a:latin typeface="HP001 4 hàng" panose="020B0603050302020204" pitchFamily="34" charset="0"/>
                <a:ea typeface="+mn-ea"/>
                <a:cs typeface="HP001 5H Normal" panose="020B0603050302020204" pitchFamily="34" charset="0"/>
              </a:rPr>
              <a:t>Thứ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dirty="0">
                <a:solidFill>
                  <a:schemeClr val="bg2"/>
                </a:solidFill>
                <a:latin typeface="HP001 4 hàng" panose="020B0603050302020204" pitchFamily="34" charset="0"/>
                <a:ea typeface="+mn-ea"/>
                <a:cs typeface="HP001 5H Normal" panose="020B0603050302020204" pitchFamily="34" charset="0"/>
              </a:rPr>
              <a:t>w</a:t>
            </a:r>
            <a:r>
              <a:rPr lang="en-VN" sz="3200" b="1" kern="1200" dirty="0">
                <a:solidFill>
                  <a:schemeClr val="bg2"/>
                </a:solidFill>
                <a:latin typeface="HP001 4 hàng" panose="020B0603050302020204" pitchFamily="34" charset="0"/>
                <a:ea typeface="+mn-ea"/>
                <a:cs typeface="HP001 5H Normal" panose="020B0603050302020204" pitchFamily="34" charset="0"/>
              </a:rPr>
              <a:t>gà</a:t>
            </a:r>
            <a:r>
              <a:rPr lang="en-US" sz="3200" b="1" kern="1200" err="1">
                <a:solidFill>
                  <a:schemeClr val="bg2"/>
                </a:solidFill>
                <a:latin typeface="HP001 4 hàng" panose="020B0603050302020204" pitchFamily="34" charset="0"/>
                <a:ea typeface="+mn-ea"/>
                <a:cs typeface="HP001 5H Normal" panose="020B0603050302020204" pitchFamily="34" charset="0"/>
              </a:rPr>
              <a:t>ǀ</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n-US" sz="3200" b="1">
                <a:solidFill>
                  <a:schemeClr val="bg2"/>
                </a:solidFill>
                <a:latin typeface="HP001 4 hàng" panose="020B0603050302020204" pitchFamily="34" charset="0"/>
                <a:cs typeface="HP001 5H Normal" panose="020B0603050302020204" pitchFamily="34" charset="0"/>
              </a:rPr>
              <a:t> </a:t>
            </a:r>
            <a:r>
              <a:rPr lang="el-GR" sz="3200" b="1" kern="1200" dirty="0">
                <a:solidFill>
                  <a:schemeClr val="bg2"/>
                </a:solidFill>
                <a:latin typeface="HP001 4 hàng" panose="020B0603050302020204" pitchFamily="34" charset="0"/>
                <a:ea typeface="+mn-ea"/>
                <a:cs typeface="HP001 5H Normal" panose="020B0603050302020204" pitchFamily="34" charset="0"/>
              </a:rPr>
              <a:t>κ</a:t>
            </a:r>
            <a:r>
              <a:rPr lang="en-VN" sz="3200" b="1" kern="1200" dirty="0">
                <a:solidFill>
                  <a:schemeClr val="bg2"/>
                </a:solidFill>
                <a:latin typeface="HP001 4 hàng" panose="020B0603050302020204" pitchFamily="34" charset="0"/>
                <a:ea typeface="+mn-ea"/>
                <a:cs typeface="HP001 5H Normal" panose="020B0603050302020204" pitchFamily="34" charset="0"/>
              </a:rPr>
              <a:t>án</a:t>
            </a:r>
            <a:r>
              <a:rPr lang="en-US" sz="3200" b="1" kern="1200" err="1">
                <a:solidFill>
                  <a:schemeClr val="bg2"/>
                </a:solidFill>
                <a:latin typeface="HP001 4 hàng" panose="020B0603050302020204" pitchFamily="34" charset="0"/>
                <a:ea typeface="+mn-ea"/>
                <a:cs typeface="HP001 5H Normal" panose="020B0603050302020204" pitchFamily="34" charset="0"/>
              </a:rPr>
              <a:t>Ƒ</a:t>
            </a:r>
            <a:r>
              <a:rPr lang="en-US" sz="3200" b="1">
                <a:solidFill>
                  <a:schemeClr val="bg2"/>
                </a:solidFill>
                <a:latin typeface="HP001 4 hàng" panose="020B0603050302020204" pitchFamily="34" charset="0"/>
                <a:cs typeface="HP001 5H Normal" panose="020B0603050302020204" pitchFamily="34" charset="0"/>
              </a:rPr>
              <a:t> 9</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dirty="0">
                <a:solidFill>
                  <a:schemeClr val="bg2"/>
                </a:solidFill>
                <a:latin typeface="HP001 4 hàng" panose="020B0603050302020204" pitchFamily="34" charset="0"/>
                <a:ea typeface="+mn-ea"/>
                <a:cs typeface="HP001 5H Normal" panose="020B0603050302020204" pitchFamily="34" charset="0"/>
              </a:rPr>
              <a:t>w</a:t>
            </a:r>
            <a:r>
              <a:rPr lang="en-VN" sz="3200" b="1" kern="1200" dirty="0">
                <a:solidFill>
                  <a:schemeClr val="bg2"/>
                </a:solidFill>
                <a:latin typeface="HP001 4 hàng" panose="020B0603050302020204" pitchFamily="34" charset="0"/>
                <a:ea typeface="+mn-ea"/>
                <a:cs typeface="HP001 5H Normal" panose="020B0603050302020204" pitchFamily="34" charset="0"/>
              </a:rPr>
              <a:t>ăm 202</a:t>
            </a:r>
            <a:r>
              <a:rPr lang="en-US" sz="3200" b="1" kern="1200" dirty="0">
                <a:solidFill>
                  <a:schemeClr val="bg2"/>
                </a:solidFill>
                <a:latin typeface="HP001 4 hàng" panose="020B0603050302020204" pitchFamily="34" charset="0"/>
                <a:ea typeface="+mn-ea"/>
                <a:cs typeface="HP001 5H Normal" panose="020B0603050302020204" pitchFamily="34" charset="0"/>
              </a:rPr>
              <a:t>2</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1011270" y="1146366"/>
            <a:ext cx="3901127" cy="584775"/>
          </a:xfrm>
          <a:prstGeom prst="rect">
            <a:avLst/>
          </a:prstGeom>
          <a:noFill/>
        </p:spPr>
        <p:txBody>
          <a:bodyPr wrap="square" rtlCol="0">
            <a:spAutoFit/>
          </a:bodyPr>
          <a:lstStyle/>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Nhớ</a:t>
            </a:r>
            <a:r>
              <a:rPr lang="el-GR"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l-GR" sz="3200" b="1" kern="1200">
                <a:solidFill>
                  <a:schemeClr val="bg2"/>
                </a:solidFill>
                <a:latin typeface="HP001 4 hàng" panose="020B0603050302020204" pitchFamily="34" charset="0"/>
                <a:ea typeface="+mn-ea"/>
                <a:cs typeface="HP001 5H Normal" panose="020B0603050302020204" pitchFamily="34" charset="0"/>
              </a:rPr>
              <a:t> νμ</a:t>
            </a:r>
            <a:r>
              <a:rPr lang="en-US" sz="3200" b="1" kern="1200">
                <a:solidFill>
                  <a:schemeClr val="bg2"/>
                </a:solidFill>
                <a:latin typeface="HP001 4 hàng" panose="020B0603050302020204" pitchFamily="34" charset="0"/>
                <a:ea typeface="+mn-ea"/>
                <a:cs typeface="HP001 5H Normal" panose="020B0603050302020204" pitchFamily="34" charset="0"/>
              </a:rPr>
              <a:t>Ğt: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533458" y="760312"/>
            <a:ext cx="3011090" cy="584775"/>
          </a:xfrm>
          <a:prstGeom prst="rect">
            <a:avLst/>
          </a:prstGeom>
          <a:noFill/>
        </p:spPr>
        <p:txBody>
          <a:bodyPr wrap="square">
            <a:spAutoFit/>
          </a:bodyPr>
          <a:lstStyle/>
          <a:p>
            <a:r>
              <a:rPr lang="en-US" sz="3200" b="1">
                <a:solidFill>
                  <a:schemeClr val="bg2"/>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3166821" y="1731141"/>
            <a:ext cx="7983747" cy="584775"/>
          </a:xfrm>
          <a:prstGeom prst="rect">
            <a:avLst/>
          </a:prstGeom>
          <a:noFill/>
        </p:spPr>
        <p:txBody>
          <a:bodyPr wrap="square" rtlCol="0">
            <a:spAutoFit/>
          </a:bodyPr>
          <a:lstStyle/>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Đi hǌ </a:t>
            </a:r>
            <a:r>
              <a:rPr lang="el-GR" sz="3200" b="1" kern="1200">
                <a:solidFill>
                  <a:schemeClr val="bg2"/>
                </a:solidFill>
                <a:latin typeface="HP001 4 hàng" panose="020B0603050302020204" pitchFamily="34" charset="0"/>
                <a:ea typeface="+mn-ea"/>
                <a:cs typeface="HP001 5H Normal" panose="020B0603050302020204" pitchFamily="34" charset="0"/>
              </a:rPr>
              <a:t>νί</a:t>
            </a:r>
            <a:r>
              <a:rPr lang="en-US" sz="3200" b="1" kern="1200">
                <a:solidFill>
                  <a:schemeClr val="bg2"/>
                </a:solidFill>
                <a:latin typeface="HP001 4 hàng" panose="020B0603050302020204" pitchFamily="34" charset="0"/>
                <a:ea typeface="+mn-ea"/>
                <a:cs typeface="HP001 5H Normal" panose="020B0603050302020204" pitchFamily="34" charset="0"/>
              </a:rPr>
              <a:t>i sao</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2" name="TextBox 1">
            <a:extLst>
              <a:ext uri="{FF2B5EF4-FFF2-40B4-BE49-F238E27FC236}">
                <a16:creationId xmlns:a16="http://schemas.microsoft.com/office/drawing/2014/main" id="{06C5A5DF-3AF5-0214-F98A-EB8F090F0695}"/>
              </a:ext>
            </a:extLst>
          </p:cNvPr>
          <p:cNvSpPr txBox="1"/>
          <p:nvPr/>
        </p:nvSpPr>
        <p:spPr>
          <a:xfrm>
            <a:off x="2790384" y="2397948"/>
            <a:ext cx="7983747" cy="2062103"/>
          </a:xfrm>
          <a:prstGeom prst="rect">
            <a:avLst/>
          </a:prstGeom>
          <a:noFill/>
        </p:spPr>
        <p:txBody>
          <a:bodyPr wrap="square" rtlCol="0">
            <a:spAutoFit/>
          </a:bodyPr>
          <a:lstStyle/>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Sáng way em đi hǌ</a:t>
            </a:r>
          </a:p>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Bì</a:t>
            </a:r>
            <a:r>
              <a:rPr lang="el-GR" sz="3200" b="1" kern="1200">
                <a:solidFill>
                  <a:schemeClr val="bg2"/>
                </a:solidFill>
                <a:latin typeface="HP001 4 hàng" panose="020B0603050302020204" pitchFamily="34" charset="0"/>
                <a:ea typeface="+mn-ea"/>
                <a:cs typeface="HP001 5H Normal" panose="020B0603050302020204" pitchFamily="34" charset="0"/>
              </a:rPr>
              <a:t>ζ </a:t>
            </a:r>
            <a:r>
              <a:rPr lang="en-US" sz="3200" b="1" kern="1200">
                <a:solidFill>
                  <a:schemeClr val="bg2"/>
                </a:solidFill>
                <a:latin typeface="HP001 4 hàng" panose="020B0603050302020204" pitchFamily="34" charset="0"/>
                <a:ea typeface="+mn-ea"/>
                <a:cs typeface="HP001 5H Normal" panose="020B0603050302020204" pitchFamily="34" charset="0"/>
              </a:rPr>
              <a:t>ji</a:t>
            </a:r>
            <a:r>
              <a:rPr lang="el-GR" sz="3200" b="1" kern="1200">
                <a:solidFill>
                  <a:schemeClr val="bg2"/>
                </a:solidFill>
                <a:latin typeface="HP001 4 hàng" panose="020B0603050302020204" pitchFamily="34" charset="0"/>
                <a:ea typeface="+mn-ea"/>
                <a:cs typeface="HP001 5H Normal" panose="020B0603050302020204" pitchFamily="34" charset="0"/>
              </a:rPr>
              <a:t>ζ </a:t>
            </a:r>
            <a:r>
              <a:rPr lang="en-US" sz="3200" b="1" kern="1200">
                <a:solidFill>
                  <a:schemeClr val="bg2"/>
                </a:solidFill>
                <a:latin typeface="HP001 4 hàng" panose="020B0603050302020204" pitchFamily="34" charset="0"/>
                <a:ea typeface="+mn-ea"/>
                <a:cs typeface="HP001 5H Normal" panose="020B0603050302020204" pitchFamily="34" charset="0"/>
              </a:rPr>
              <a:t>wắng xŪ xao</a:t>
            </a:r>
          </a:p>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Tǟ</a:t>
            </a:r>
            <a:r>
              <a:rPr lang="el-GR" sz="3200" b="1" kern="1200">
                <a:solidFill>
                  <a:schemeClr val="bg2"/>
                </a:solidFill>
                <a:latin typeface="HP001 4 hàng" panose="020B0603050302020204" pitchFamily="34" charset="0"/>
                <a:ea typeface="+mn-ea"/>
                <a:cs typeface="HP001 5H Normal" panose="020B0603050302020204" pitchFamily="34" charset="0"/>
              </a:rPr>
              <a:t>Ϊ</a:t>
            </a:r>
            <a:r>
              <a:rPr lang="en-US" sz="3200" b="1" kern="1200">
                <a:solidFill>
                  <a:schemeClr val="bg2"/>
                </a:solidFill>
                <a:latin typeface="HP001 4 hàng" panose="020B0603050302020204" pitchFamily="34" charset="0"/>
                <a:ea typeface="+mn-ea"/>
                <a:cs typeface="HP001 5H Normal" panose="020B0603050302020204" pitchFamily="34" charset="0"/>
              </a:rPr>
              <a:t>g là</a:t>
            </a:r>
            <a:r>
              <a:rPr lang="el-GR" sz="3200" b="1" kern="1200">
                <a:solidFill>
                  <a:schemeClr val="bg2"/>
                </a:solidFill>
                <a:latin typeface="HP001 4 hàng" panose="020B0603050302020204" pitchFamily="34" charset="0"/>
                <a:ea typeface="+mn-ea"/>
                <a:cs typeface="HP001 5H Normal" panose="020B0603050302020204" pitchFamily="34" charset="0"/>
              </a:rPr>
              <a:t>ζ </a:t>
            </a:r>
            <a:r>
              <a:rPr lang="en-US" sz="3200" b="1" kern="1200">
                <a:solidFill>
                  <a:schemeClr val="bg2"/>
                </a:solidFill>
                <a:latin typeface="HP001 4 hàng" panose="020B0603050302020204" pitchFamily="34" charset="0"/>
                <a:ea typeface="+mn-ea"/>
                <a:cs typeface="HP001 5H Normal" panose="020B0603050302020204" pitchFamily="34" charset="0"/>
              </a:rPr>
              <a:t>làn gió ját</a:t>
            </a:r>
          </a:p>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M</a:t>
            </a:r>
            <a:r>
              <a:rPr lang="el-GR" sz="3200" b="1" kern="1200">
                <a:solidFill>
                  <a:schemeClr val="bg2"/>
                </a:solidFill>
                <a:latin typeface="HP001 4 hàng" panose="020B0603050302020204" pitchFamily="34" charset="0"/>
                <a:ea typeface="+mn-ea"/>
                <a:cs typeface="HP001 5H Normal" panose="020B0603050302020204" pitchFamily="34" charset="0"/>
              </a:rPr>
              <a:t>Ω </a:t>
            </a:r>
            <a:r>
              <a:rPr lang="en-US" sz="3200" b="1" kern="1200">
                <a:solidFill>
                  <a:schemeClr val="bg2"/>
                </a:solidFill>
                <a:latin typeface="HP001 4 hàng" panose="020B0603050302020204" pitchFamily="34" charset="0"/>
                <a:ea typeface="+mn-ea"/>
                <a:cs typeface="HP001 5H Normal" panose="020B0603050302020204" pitchFamily="34" charset="0"/>
              </a:rPr>
              <a:t>jan đċ já đào. </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37E655C9-5516-F8C5-A954-6A6D29AD76DD}"/>
              </a:ext>
            </a:extLst>
          </p:cNvPr>
          <p:cNvSpPr txBox="1"/>
          <p:nvPr/>
        </p:nvSpPr>
        <p:spPr>
          <a:xfrm>
            <a:off x="2790383" y="4642482"/>
            <a:ext cx="7983747" cy="2062103"/>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Lật Ǉừng Ǉrang sá</a:t>
            </a:r>
            <a:r>
              <a:rPr lang="el-GR" sz="3200" b="1" kern="1200">
                <a:solidFill>
                  <a:schemeClr val="bg2"/>
                </a:solidFill>
                <a:latin typeface="HP001 4 hàng" panose="020B0603050302020204" pitchFamily="34" charset="0"/>
                <a:ea typeface="+mn-ea"/>
                <a:cs typeface="HP001 5H Normal" panose="020B0603050302020204" pitchFamily="34" charset="0"/>
              </a:rPr>
              <a:t>ε </a:t>
            </a:r>
            <a:r>
              <a:rPr lang="vi-VN" sz="3200" b="1" kern="1200">
                <a:solidFill>
                  <a:schemeClr val="bg2"/>
                </a:solidFill>
                <a:latin typeface="HP001 4 hàng" panose="020B0603050302020204" pitchFamily="34" charset="0"/>
                <a:ea typeface="+mn-ea"/>
                <a:cs typeface="HP001 5H Normal" panose="020B0603050302020204" pitchFamily="34" charset="0"/>
              </a:rPr>
              <a:t>jƞ</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Chao ċ là </a:t>
            </a:r>
            <a:r>
              <a:rPr lang="el-GR" sz="3200" b="1" kern="1200">
                <a:solidFill>
                  <a:schemeClr val="bg2"/>
                </a:solidFill>
                <a:latin typeface="HP001 4 hàng" panose="020B0603050302020204" pitchFamily="34" charset="0"/>
                <a:ea typeface="+mn-ea"/>
                <a:cs typeface="HP001 5H Normal" panose="020B0603050302020204" pitchFamily="34" charset="0"/>
              </a:rPr>
              <a:t>κΧ κ</a:t>
            </a:r>
            <a:r>
              <a:rPr lang="vi-VN" sz="3200" b="1" kern="1200">
                <a:solidFill>
                  <a:schemeClr val="bg2"/>
                </a:solidFill>
                <a:latin typeface="HP001 4 hàng" panose="020B0603050302020204" pitchFamily="34" charset="0"/>
                <a:ea typeface="+mn-ea"/>
                <a:cs typeface="HP001 5H Normal" panose="020B0603050302020204" pitchFamily="34" charset="0"/>
              </a:rPr>
              <a:t>o</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Này đây là wư</a:t>
            </a:r>
            <a:r>
              <a:rPr lang="el-GR" sz="3200" b="1" kern="1200">
                <a:solidFill>
                  <a:schemeClr val="bg2"/>
                </a:solidFill>
                <a:latin typeface="HP001 4 hàng" panose="020B0603050302020204" pitchFamily="34" charset="0"/>
                <a:ea typeface="+mn-ea"/>
                <a:cs typeface="HP001 5H Normal" panose="020B0603050302020204" pitchFamily="34" charset="0"/>
              </a:rPr>
              <a:t>Ω</a:t>
            </a:r>
            <a:r>
              <a:rPr lang="vi-VN" sz="3200" b="1" kern="1200">
                <a:solidFill>
                  <a:schemeClr val="bg2"/>
                </a:solidFill>
                <a:latin typeface="HP001 4 hàng" panose="020B0603050302020204" pitchFamily="34" charset="0"/>
                <a:ea typeface="+mn-ea"/>
                <a:cs typeface="HP001 5H Normal" panose="020B0603050302020204" pitchFamily="34" charset="0"/>
              </a:rPr>
              <a:t>g lúa</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Dập dŊ </a:t>
            </a:r>
            <a:r>
              <a:rPr lang="el-GR" sz="3200" b="1" kern="1200">
                <a:solidFill>
                  <a:schemeClr val="bg2"/>
                </a:solidFill>
                <a:latin typeface="HP001 4 hàng" panose="020B0603050302020204" pitchFamily="34" charset="0"/>
                <a:ea typeface="+mn-ea"/>
                <a:cs typeface="HP001 5H Normal" panose="020B0603050302020204" pitchFamily="34" charset="0"/>
              </a:rPr>
              <a:t>η</a:t>
            </a:r>
            <a:r>
              <a:rPr lang="vi-VN" sz="3200" b="1" kern="1200">
                <a:solidFill>
                  <a:schemeClr val="bg2"/>
                </a:solidFill>
                <a:latin typeface="HP001 4 hàng" panose="020B0603050302020204" pitchFamily="34" charset="0"/>
                <a:ea typeface="+mn-ea"/>
                <a:cs typeface="HP001 5H Normal" panose="020B0603050302020204" pitchFamily="34" charset="0"/>
              </a:rPr>
              <a:t>ững cá</a:t>
            </a:r>
            <a:r>
              <a:rPr lang="el-GR" sz="3200" b="1" kern="1200">
                <a:solidFill>
                  <a:schemeClr val="bg2"/>
                </a:solidFill>
                <a:latin typeface="HP001 4 hàng" panose="020B0603050302020204" pitchFamily="34" charset="0"/>
                <a:ea typeface="+mn-ea"/>
                <a:cs typeface="HP001 5H Normal" panose="020B0603050302020204" pitchFamily="34" charset="0"/>
              </a:rPr>
              <a:t>ζ </a:t>
            </a:r>
            <a:r>
              <a:rPr lang="vi-VN" sz="3200" b="1" kern="1200">
                <a:solidFill>
                  <a:schemeClr val="bg2"/>
                </a:solidFill>
                <a:latin typeface="HP001 4 hàng" panose="020B0603050302020204" pitchFamily="34" charset="0"/>
                <a:ea typeface="+mn-ea"/>
                <a:cs typeface="HP001 5H Normal" panose="020B0603050302020204" pitchFamily="34" charset="0"/>
              </a:rPr>
              <a:t>cò</a:t>
            </a:r>
            <a:r>
              <a:rPr lang="en-US" sz="3200" b="1" kern="1200">
                <a:solidFill>
                  <a:schemeClr val="bg2"/>
                </a:solidFill>
                <a:latin typeface="HP001 4 hàng" panose="020B0603050302020204" pitchFamily="34" charset="0"/>
                <a:ea typeface="+mn-ea"/>
                <a:cs typeface="HP001 5H Normal" panose="020B0603050302020204" pitchFamily="34" charset="0"/>
              </a:rPr>
              <a: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5A5DF-3AF5-0214-F98A-EB8F090F0695}"/>
              </a:ext>
            </a:extLst>
          </p:cNvPr>
          <p:cNvSpPr txBox="1"/>
          <p:nvPr/>
        </p:nvSpPr>
        <p:spPr>
          <a:xfrm>
            <a:off x="2790382" y="416748"/>
            <a:ext cx="7983747" cy="2554545"/>
          </a:xfrm>
          <a:prstGeom prst="rect">
            <a:avLst/>
          </a:prstGeom>
          <a:noFill/>
        </p:spPr>
        <p:txBody>
          <a:bodyPr wrap="square" rtlCol="0">
            <a:spAutoFit/>
          </a:bodyPr>
          <a:lstStyle/>
          <a:p>
            <a:r>
              <a:rPr lang="vi-VN" sz="3200" b="1" i="0" u="none" strike="noStrike" cap="none">
                <a:solidFill>
                  <a:schemeClr val="bg2"/>
                </a:solidFill>
                <a:effectLst/>
                <a:latin typeface="HP001 4 hàng" panose="020B0603050302020204" pitchFamily="34" charset="0"/>
                <a:ea typeface="+mn-ea"/>
                <a:cs typeface="+mn-cs"/>
                <a:sym typeface="Arial"/>
              </a:rPr>
              <a:t>Bao </a:t>
            </a:r>
            <a:r>
              <a:rPr lang="el-GR" sz="3200" b="1" i="0" u="none" strike="noStrike" cap="none">
                <a:solidFill>
                  <a:schemeClr val="bg2"/>
                </a:solidFill>
                <a:effectLst/>
                <a:latin typeface="HP001 4 hàng" panose="020B0603050302020204" pitchFamily="34" charset="0"/>
                <a:ea typeface="+mn-ea"/>
                <a:cs typeface="+mn-cs"/>
                <a:sym typeface="Arial"/>
              </a:rPr>
              <a:t>ηΗ</a:t>
            </a:r>
            <a:r>
              <a:rPr lang="vi-VN" sz="3200" b="1" i="0" u="none" strike="noStrike" cap="none">
                <a:solidFill>
                  <a:schemeClr val="bg2"/>
                </a:solidFill>
                <a:effectLst/>
                <a:latin typeface="HP001 4 hàng" panose="020B0603050302020204" pitchFamily="34" charset="0"/>
                <a:ea typeface="+mn-ea"/>
                <a:cs typeface="+mn-cs"/>
                <a:sym typeface="Arial"/>
              </a:rPr>
              <a:t>łu </a:t>
            </a:r>
            <a:r>
              <a:rPr lang="el-GR" sz="3200" b="1" i="0" u="none" strike="noStrike" cap="none">
                <a:solidFill>
                  <a:schemeClr val="bg2"/>
                </a:solidFill>
                <a:effectLst/>
                <a:latin typeface="HP001 4 hàng" panose="020B0603050302020204" pitchFamily="34" charset="0"/>
                <a:ea typeface="+mn-ea"/>
                <a:cs typeface="+mn-cs"/>
                <a:sym typeface="Arial"/>
              </a:rPr>
              <a:t>ε</a:t>
            </a:r>
            <a:r>
              <a:rPr lang="vi-VN" sz="3200" b="1" i="0" u="none" strike="noStrike" cap="none">
                <a:solidFill>
                  <a:schemeClr val="bg2"/>
                </a:solidFill>
                <a:effectLst/>
                <a:latin typeface="HP001 4 hàng" panose="020B0603050302020204" pitchFamily="34" charset="0"/>
                <a:ea typeface="+mn-ea"/>
                <a:cs typeface="+mn-cs"/>
                <a:sym typeface="Arial"/>
              </a:rPr>
              <a:t>u</a:t>
            </a:r>
            <a:r>
              <a:rPr lang="el-GR" sz="3200" b="1" i="0" u="none" strike="noStrike" cap="none">
                <a:solidFill>
                  <a:schemeClr val="bg2"/>
                </a:solidFill>
                <a:effectLst/>
                <a:latin typeface="HP001 4 hàng" panose="020B0603050302020204" pitchFamily="34" charset="0"/>
                <a:ea typeface="+mn-ea"/>
                <a:cs typeface="+mn-cs"/>
                <a:sym typeface="Arial"/>
              </a:rPr>
              <a:t>ΐ</a:t>
            </a:r>
            <a:r>
              <a:rPr lang="vi-VN" sz="3200" b="1" i="0" u="none" strike="noStrike" cap="none">
                <a:solidFill>
                  <a:schemeClr val="bg2"/>
                </a:solidFill>
                <a:effectLst/>
                <a:latin typeface="HP001 4 hàng" panose="020B0603050302020204" pitchFamily="34" charset="0"/>
                <a:ea typeface="+mn-ea"/>
                <a:cs typeface="+mn-cs"/>
                <a:sym typeface="Arial"/>
              </a:rPr>
              <a:t>İn cổ Ǉí</a:t>
            </a:r>
            <a:r>
              <a:rPr lang="el-GR" sz="3200" b="1" i="0" u="none" strike="noStrike" cap="none">
                <a:solidFill>
                  <a:schemeClr val="bg2"/>
                </a:solidFill>
                <a:effectLst/>
                <a:latin typeface="HP001 4 hàng" panose="020B0603050302020204" pitchFamily="34" charset="0"/>
                <a:ea typeface="+mn-ea"/>
                <a:cs typeface="+mn-cs"/>
                <a:sym typeface="Arial"/>
              </a:rPr>
              <a:t>ε</a:t>
            </a:r>
          </a:p>
          <a:p>
            <a:r>
              <a:rPr lang="vi-VN" sz="3200" b="1" i="0" u="none" strike="noStrike" cap="none">
                <a:solidFill>
                  <a:schemeClr val="bg2"/>
                </a:solidFill>
                <a:effectLst/>
                <a:latin typeface="HP001 4 hàng" panose="020B0603050302020204" pitchFamily="34" charset="0"/>
                <a:ea typeface="+mn-ea"/>
                <a:cs typeface="+mn-cs"/>
                <a:sym typeface="Arial"/>
              </a:rPr>
              <a:t>Cũng có Ǉr</a:t>
            </a:r>
            <a:r>
              <a:rPr lang="el-GR" sz="3200" b="1" i="0" u="none" strike="noStrike" cap="none">
                <a:solidFill>
                  <a:schemeClr val="bg2"/>
                </a:solidFill>
                <a:effectLst/>
                <a:latin typeface="HP001 4 hàng" panose="020B0603050302020204" pitchFamily="34" charset="0"/>
                <a:ea typeface="+mn-ea"/>
                <a:cs typeface="+mn-cs"/>
                <a:sym typeface="Arial"/>
              </a:rPr>
              <a:t>Ϊ</a:t>
            </a:r>
            <a:r>
              <a:rPr lang="vi-VN" sz="3200" b="1" i="0" u="none" strike="noStrike" cap="none">
                <a:solidFill>
                  <a:schemeClr val="bg2"/>
                </a:solidFill>
                <a:effectLst/>
                <a:latin typeface="HP001 4 hàng" panose="020B0603050302020204" pitchFamily="34" charset="0"/>
                <a:ea typeface="+mn-ea"/>
                <a:cs typeface="+mn-cs"/>
                <a:sym typeface="Arial"/>
              </a:rPr>
              <a:t>g sá</a:t>
            </a:r>
            <a:r>
              <a:rPr lang="el-GR" sz="3200" b="1" i="0" u="none" strike="noStrike" cap="none">
                <a:solidFill>
                  <a:schemeClr val="bg2"/>
                </a:solidFill>
                <a:effectLst/>
                <a:latin typeface="HP001 4 hàng" panose="020B0603050302020204" pitchFamily="34" charset="0"/>
                <a:ea typeface="+mn-ea"/>
                <a:cs typeface="+mn-cs"/>
                <a:sym typeface="Arial"/>
              </a:rPr>
              <a:t>ε </a:t>
            </a:r>
            <a:r>
              <a:rPr lang="vi-VN" sz="3200" b="1" i="0" u="none" strike="noStrike" cap="none">
                <a:solidFill>
                  <a:schemeClr val="bg2"/>
                </a:solidFill>
                <a:effectLst/>
                <a:latin typeface="HP001 4 hàng" panose="020B0603050302020204" pitchFamily="34" charset="0"/>
                <a:ea typeface="+mn-ea"/>
                <a:cs typeface="+mn-cs"/>
                <a:sym typeface="Arial"/>
              </a:rPr>
              <a:t>hay</a:t>
            </a:r>
          </a:p>
          <a:p>
            <a:r>
              <a:rPr lang="vi-VN" sz="3200" b="1" i="0" u="none" strike="noStrike" cap="none">
                <a:solidFill>
                  <a:schemeClr val="bg2"/>
                </a:solidFill>
                <a:effectLst/>
                <a:latin typeface="HP001 4 hàng" panose="020B0603050302020204" pitchFamily="34" charset="0"/>
                <a:ea typeface="+mn-ea"/>
                <a:cs typeface="+mn-cs"/>
                <a:sym typeface="Arial"/>
              </a:rPr>
              <a:t>Cô dạy júa, dạy hát</a:t>
            </a:r>
          </a:p>
          <a:p>
            <a:r>
              <a:rPr lang="vi-VN" sz="3200" b="1" i="0" u="none" strike="noStrike" cap="none">
                <a:solidFill>
                  <a:schemeClr val="bg2"/>
                </a:solidFill>
                <a:effectLst/>
                <a:latin typeface="HP001 4 hàng" panose="020B0603050302020204" pitchFamily="34" charset="0"/>
                <a:ea typeface="+mn-ea"/>
                <a:cs typeface="+mn-cs"/>
                <a:sym typeface="Arial"/>
              </a:rPr>
              <a:t>Làm đồ </a:t>
            </a:r>
            <a:r>
              <a:rPr lang="el-GR" sz="3200" b="1" i="0" u="none" strike="noStrike" cap="none">
                <a:solidFill>
                  <a:schemeClr val="bg2"/>
                </a:solidFill>
                <a:effectLst/>
                <a:latin typeface="HP001 4 hàng" panose="020B0603050302020204" pitchFamily="34" charset="0"/>
                <a:ea typeface="+mn-ea"/>
                <a:cs typeface="+mn-cs"/>
                <a:sym typeface="Arial"/>
              </a:rPr>
              <a:t>εΠ Ά≈</a:t>
            </a:r>
            <a:r>
              <a:rPr lang="vi-VN" sz="3200" b="1" i="0" u="none" strike="noStrike" cap="none">
                <a:solidFill>
                  <a:schemeClr val="bg2"/>
                </a:solidFill>
                <a:effectLst/>
                <a:latin typeface="HP001 4 hàng" panose="020B0603050302020204" pitchFamily="34" charset="0"/>
                <a:ea typeface="+mn-ea"/>
                <a:cs typeface="+mn-cs"/>
                <a:sym typeface="Arial"/>
              </a:rPr>
              <a:t>o Ǉay</a:t>
            </a:r>
            <a:r>
              <a:rPr lang="en-US" sz="3200" b="1" i="0" u="none" strike="noStrike" cap="none">
                <a:solidFill>
                  <a:schemeClr val="bg2"/>
                </a:solidFill>
                <a:effectLst/>
                <a:latin typeface="HP001 4 hàng" panose="020B0603050302020204" pitchFamily="34" charset="0"/>
                <a:ea typeface="+mn-ea"/>
                <a:cs typeface="+mn-cs"/>
                <a:sym typeface="Arial"/>
              </a:rPr>
              <a:t>.</a:t>
            </a:r>
          </a:p>
          <a:p>
            <a:r>
              <a:rPr lang="en-US" sz="3200" b="1">
                <a:solidFill>
                  <a:schemeClr val="bg2"/>
                </a:solidFill>
                <a:latin typeface="HP001 4 hàng" panose="020B0603050302020204" pitchFamily="34" charset="0"/>
                <a:ea typeface="+mn-ea"/>
                <a:cs typeface="+mn-cs"/>
              </a:rPr>
              <a:t>            (Phạm A</a:t>
            </a:r>
            <a:r>
              <a:rPr lang="el-GR" sz="3200" b="1">
                <a:solidFill>
                  <a:schemeClr val="bg2"/>
                </a:solidFill>
                <a:latin typeface="HP001 4 hàng" panose="020B0603050302020204" pitchFamily="34" charset="0"/>
                <a:ea typeface="+mn-ea"/>
                <a:cs typeface="+mn-cs"/>
              </a:rPr>
              <a:t>ζ </a:t>
            </a:r>
            <a:r>
              <a:rPr lang="en-US" sz="3200" b="1">
                <a:solidFill>
                  <a:schemeClr val="bg2"/>
                </a:solidFill>
                <a:latin typeface="HP001 4 hàng" panose="020B0603050302020204" pitchFamily="34" charset="0"/>
                <a:ea typeface="+mn-ea"/>
                <a:cs typeface="+mn-cs"/>
              </a:rPr>
              <a:t>Xuân)</a:t>
            </a:r>
            <a:endParaRPr lang="en-US" sz="3200" b="1" i="0" u="none" strike="noStrike" cap="none">
              <a:solidFill>
                <a:schemeClr val="bg2"/>
              </a:solidFill>
              <a:effectLst/>
              <a:latin typeface="HP001 4 hàng" panose="020B0603050302020204" pitchFamily="34" charset="0"/>
              <a:ea typeface="+mn-ea"/>
              <a:cs typeface="+mn-cs"/>
              <a:sym typeface="Arial"/>
            </a:endParaRPr>
          </a:p>
        </p:txBody>
      </p:sp>
    </p:spTree>
    <p:extLst>
      <p:ext uri="{BB962C8B-B14F-4D97-AF65-F5344CB8AC3E}">
        <p14:creationId xmlns:p14="http://schemas.microsoft.com/office/powerpoint/2010/main" val="27543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60587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Quan sát tranh, tìm và viết từ ngữ chỉ sự vật theo yêu cầu a hoặc b.</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654610" y="2202338"/>
            <a:ext cx="4526990"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a. Từ ngữ chứa tiếng bắt đầu bằng s </a:t>
            </a:r>
            <a:r>
              <a:rPr lang="en-US" sz="3200" i="1">
                <a:solidFill>
                  <a:srgbClr val="0070C0"/>
                </a:solidFill>
                <a:latin typeface="+mj-lt"/>
              </a:rPr>
              <a:t>hoặc </a:t>
            </a:r>
            <a:r>
              <a:rPr lang="en-US" sz="3200">
                <a:solidFill>
                  <a:srgbClr val="0070C0"/>
                </a:solidFill>
                <a:latin typeface="+mj-lt"/>
              </a:rPr>
              <a:t>x.</a:t>
            </a:r>
            <a:endParaRPr lang="en-US" sz="4400">
              <a:solidFill>
                <a:srgbClr val="0070C0"/>
              </a:solidFill>
              <a:latin typeface="+mj-lt"/>
            </a:endParaRPr>
          </a:p>
          <a:p>
            <a:pPr algn="just"/>
            <a:r>
              <a:rPr lang="en-US" sz="3200">
                <a:solidFill>
                  <a:srgbClr val="FF0000"/>
                </a:solidFill>
                <a:latin typeface="+mj-lt"/>
              </a:rPr>
              <a:t>M</a:t>
            </a:r>
            <a:r>
              <a:rPr lang="en-US" sz="3200">
                <a:solidFill>
                  <a:srgbClr val="0070C0"/>
                </a:solidFill>
                <a:latin typeface="+mj-lt"/>
              </a:rPr>
              <a:t>: dòng suối</a:t>
            </a:r>
          </a:p>
        </p:txBody>
      </p:sp>
      <p:sp>
        <p:nvSpPr>
          <p:cNvPr id="7" name="Google Shape;7902;p32">
            <a:extLst>
              <a:ext uri="{FF2B5EF4-FFF2-40B4-BE49-F238E27FC236}">
                <a16:creationId xmlns:a16="http://schemas.microsoft.com/office/drawing/2014/main" id="{E99EF287-1A9A-ABBB-434B-1F74621DBB90}"/>
              </a:ext>
            </a:extLst>
          </p:cNvPr>
          <p:cNvSpPr txBox="1">
            <a:spLocks/>
          </p:cNvSpPr>
          <p:nvPr/>
        </p:nvSpPr>
        <p:spPr>
          <a:xfrm>
            <a:off x="654610" y="4530169"/>
            <a:ext cx="4526990"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b. Từ ngữ chứa tiếng có </a:t>
            </a:r>
            <a:r>
              <a:rPr lang="en-US" sz="3200" i="1">
                <a:solidFill>
                  <a:srgbClr val="0070C0"/>
                </a:solidFill>
                <a:latin typeface="+mj-lt"/>
              </a:rPr>
              <a:t>dấu hỏi </a:t>
            </a:r>
            <a:r>
              <a:rPr lang="en-US" sz="3200">
                <a:solidFill>
                  <a:srgbClr val="0070C0"/>
                </a:solidFill>
                <a:latin typeface="+mj-lt"/>
              </a:rPr>
              <a:t>hoặc </a:t>
            </a:r>
            <a:r>
              <a:rPr lang="en-US" sz="3200" i="1">
                <a:solidFill>
                  <a:srgbClr val="0070C0"/>
                </a:solidFill>
                <a:latin typeface="+mj-lt"/>
              </a:rPr>
              <a:t>dấu ngã</a:t>
            </a:r>
            <a:r>
              <a:rPr lang="en-US" sz="3200">
                <a:solidFill>
                  <a:srgbClr val="0070C0"/>
                </a:solidFill>
                <a:latin typeface="+mj-lt"/>
              </a:rPr>
              <a:t>.</a:t>
            </a:r>
            <a:endParaRPr lang="en-US" sz="4400">
              <a:solidFill>
                <a:srgbClr val="0070C0"/>
              </a:solidFill>
              <a:latin typeface="+mj-lt"/>
            </a:endParaRPr>
          </a:p>
          <a:p>
            <a:pPr algn="just"/>
            <a:r>
              <a:rPr lang="en-US" sz="3200">
                <a:solidFill>
                  <a:srgbClr val="FF0000"/>
                </a:solidFill>
                <a:latin typeface="+mj-lt"/>
              </a:rPr>
              <a:t>M</a:t>
            </a:r>
            <a:r>
              <a:rPr lang="en-US" sz="3200">
                <a:solidFill>
                  <a:srgbClr val="0070C0"/>
                </a:solidFill>
                <a:latin typeface="+mj-lt"/>
              </a:rPr>
              <a:t>: cối giã gạo</a:t>
            </a:r>
          </a:p>
        </p:txBody>
      </p:sp>
      <p:pic>
        <p:nvPicPr>
          <p:cNvPr id="10" name="Picture 9">
            <a:extLst>
              <a:ext uri="{FF2B5EF4-FFF2-40B4-BE49-F238E27FC236}">
                <a16:creationId xmlns:a16="http://schemas.microsoft.com/office/drawing/2014/main" id="{BB45D669-5A61-5B5F-FA24-DDEBDF9F613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858" t="19408" r="29357" b="17125"/>
          <a:stretch/>
        </p:blipFill>
        <p:spPr>
          <a:xfrm>
            <a:off x="5181600" y="815421"/>
            <a:ext cx="6694952" cy="6004479"/>
          </a:xfrm>
          <a:prstGeom prst="rect">
            <a:avLst/>
          </a:prstGeom>
          <a:ln>
            <a:noFill/>
          </a:ln>
          <a:effectLst>
            <a:softEdge rad="112500"/>
          </a:effectLst>
        </p:spPr>
      </p:pic>
    </p:spTree>
    <p:extLst>
      <p:ext uri="{BB962C8B-B14F-4D97-AF65-F5344CB8AC3E}">
        <p14:creationId xmlns:p14="http://schemas.microsoft.com/office/powerpoint/2010/main" val="177228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60587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Quan sát tranh, tìm và viết từ ngữ chỉ sự vật theo yêu cầu a hoặc b.</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654610" y="2202338"/>
            <a:ext cx="4526990"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a. Từ ngữ chứa tiếng bắt đầu bằng s </a:t>
            </a:r>
            <a:r>
              <a:rPr lang="en-US" sz="3200" i="1">
                <a:solidFill>
                  <a:srgbClr val="0070C0"/>
                </a:solidFill>
                <a:latin typeface="+mj-lt"/>
              </a:rPr>
              <a:t>hoặc </a:t>
            </a:r>
            <a:r>
              <a:rPr lang="en-US" sz="3200">
                <a:solidFill>
                  <a:srgbClr val="0070C0"/>
                </a:solidFill>
                <a:latin typeface="+mj-lt"/>
              </a:rPr>
              <a:t>x.</a:t>
            </a:r>
            <a:endParaRPr lang="en-US" sz="4400">
              <a:solidFill>
                <a:srgbClr val="0070C0"/>
              </a:solidFill>
              <a:latin typeface="+mj-lt"/>
            </a:endParaRPr>
          </a:p>
          <a:p>
            <a:pPr algn="just"/>
            <a:r>
              <a:rPr lang="en-US" sz="3200">
                <a:solidFill>
                  <a:srgbClr val="FF0000"/>
                </a:solidFill>
                <a:latin typeface="+mj-lt"/>
              </a:rPr>
              <a:t>M</a:t>
            </a:r>
            <a:r>
              <a:rPr lang="en-US" sz="3200">
                <a:solidFill>
                  <a:srgbClr val="0070C0"/>
                </a:solidFill>
                <a:latin typeface="+mj-lt"/>
              </a:rPr>
              <a:t>: dòng suối</a:t>
            </a:r>
          </a:p>
        </p:txBody>
      </p:sp>
      <p:pic>
        <p:nvPicPr>
          <p:cNvPr id="10" name="Picture 9">
            <a:extLst>
              <a:ext uri="{FF2B5EF4-FFF2-40B4-BE49-F238E27FC236}">
                <a16:creationId xmlns:a16="http://schemas.microsoft.com/office/drawing/2014/main" id="{BB45D669-5A61-5B5F-FA24-DDEBDF9F613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858" t="19408" r="29357" b="17125"/>
          <a:stretch/>
        </p:blipFill>
        <p:spPr>
          <a:xfrm>
            <a:off x="5372100" y="815421"/>
            <a:ext cx="6694952" cy="6004479"/>
          </a:xfrm>
          <a:prstGeom prst="rect">
            <a:avLst/>
          </a:prstGeom>
          <a:ln>
            <a:noFill/>
          </a:ln>
          <a:effectLst>
            <a:softEdge rad="112500"/>
          </a:effectLst>
        </p:spPr>
      </p:pic>
      <p:sp>
        <p:nvSpPr>
          <p:cNvPr id="3" name="TextBox 2">
            <a:extLst>
              <a:ext uri="{FF2B5EF4-FFF2-40B4-BE49-F238E27FC236}">
                <a16:creationId xmlns:a16="http://schemas.microsoft.com/office/drawing/2014/main" id="{50E600D9-0811-643B-0601-FB802FAA0001}"/>
              </a:ext>
            </a:extLst>
          </p:cNvPr>
          <p:cNvSpPr txBox="1"/>
          <p:nvPr/>
        </p:nvSpPr>
        <p:spPr>
          <a:xfrm>
            <a:off x="654609" y="3036412"/>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bờ suối</a:t>
            </a:r>
          </a:p>
        </p:txBody>
      </p:sp>
      <p:sp>
        <p:nvSpPr>
          <p:cNvPr id="4" name="TextBox 3">
            <a:extLst>
              <a:ext uri="{FF2B5EF4-FFF2-40B4-BE49-F238E27FC236}">
                <a16:creationId xmlns:a16="http://schemas.microsoft.com/office/drawing/2014/main" id="{14CFBE42-A204-C981-3001-C90653A0F84C}"/>
              </a:ext>
            </a:extLst>
          </p:cNvPr>
          <p:cNvSpPr txBox="1"/>
          <p:nvPr/>
        </p:nvSpPr>
        <p:spPr>
          <a:xfrm>
            <a:off x="2918105" y="3036412"/>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nhà sàn</a:t>
            </a:r>
          </a:p>
        </p:txBody>
      </p:sp>
      <p:sp>
        <p:nvSpPr>
          <p:cNvPr id="5" name="TextBox 4">
            <a:extLst>
              <a:ext uri="{FF2B5EF4-FFF2-40B4-BE49-F238E27FC236}">
                <a16:creationId xmlns:a16="http://schemas.microsoft.com/office/drawing/2014/main" id="{404740B6-C892-7FB6-1869-BF7AAF610036}"/>
              </a:ext>
            </a:extLst>
          </p:cNvPr>
          <p:cNvSpPr txBox="1"/>
          <p:nvPr/>
        </p:nvSpPr>
        <p:spPr>
          <a:xfrm>
            <a:off x="654609" y="3800493"/>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con sóc</a:t>
            </a:r>
          </a:p>
        </p:txBody>
      </p:sp>
      <p:sp>
        <p:nvSpPr>
          <p:cNvPr id="6" name="TextBox 5">
            <a:extLst>
              <a:ext uri="{FF2B5EF4-FFF2-40B4-BE49-F238E27FC236}">
                <a16:creationId xmlns:a16="http://schemas.microsoft.com/office/drawing/2014/main" id="{D02504AF-8CF5-19CD-34EF-FF1DE3F48255}"/>
              </a:ext>
            </a:extLst>
          </p:cNvPr>
          <p:cNvSpPr txBox="1"/>
          <p:nvPr/>
        </p:nvSpPr>
        <p:spPr>
          <a:xfrm>
            <a:off x="2918105" y="3800493"/>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xe máy</a:t>
            </a:r>
          </a:p>
        </p:txBody>
      </p:sp>
      <p:sp>
        <p:nvSpPr>
          <p:cNvPr id="8" name="TextBox 7">
            <a:extLst>
              <a:ext uri="{FF2B5EF4-FFF2-40B4-BE49-F238E27FC236}">
                <a16:creationId xmlns:a16="http://schemas.microsoft.com/office/drawing/2014/main" id="{7E08D121-52C7-381B-CD03-9F2A9147551D}"/>
              </a:ext>
            </a:extLst>
          </p:cNvPr>
          <p:cNvSpPr txBox="1"/>
          <p:nvPr/>
        </p:nvSpPr>
        <p:spPr>
          <a:xfrm>
            <a:off x="654609" y="456457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xe máy</a:t>
            </a:r>
          </a:p>
        </p:txBody>
      </p:sp>
      <p:sp>
        <p:nvSpPr>
          <p:cNvPr id="9" name="TextBox 8">
            <a:extLst>
              <a:ext uri="{FF2B5EF4-FFF2-40B4-BE49-F238E27FC236}">
                <a16:creationId xmlns:a16="http://schemas.microsoft.com/office/drawing/2014/main" id="{E9BB1B36-AA43-4E9E-8828-37DA699EC9A0}"/>
              </a:ext>
            </a:extLst>
          </p:cNvPr>
          <p:cNvSpPr txBox="1"/>
          <p:nvPr/>
        </p:nvSpPr>
        <p:spPr>
          <a:xfrm>
            <a:off x="2918105" y="456457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xẻng</a:t>
            </a:r>
          </a:p>
        </p:txBody>
      </p:sp>
      <p:sp>
        <p:nvSpPr>
          <p:cNvPr id="11" name="TextBox 10">
            <a:extLst>
              <a:ext uri="{FF2B5EF4-FFF2-40B4-BE49-F238E27FC236}">
                <a16:creationId xmlns:a16="http://schemas.microsoft.com/office/drawing/2014/main" id="{AA56BF16-A5CA-DCAE-CEC2-3B76900DEC63}"/>
              </a:ext>
            </a:extLst>
          </p:cNvPr>
          <p:cNvSpPr txBox="1"/>
          <p:nvPr/>
        </p:nvSpPr>
        <p:spPr>
          <a:xfrm>
            <a:off x="654609" y="540198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sân</a:t>
            </a:r>
          </a:p>
        </p:txBody>
      </p:sp>
      <p:sp>
        <p:nvSpPr>
          <p:cNvPr id="12" name="TextBox 11">
            <a:extLst>
              <a:ext uri="{FF2B5EF4-FFF2-40B4-BE49-F238E27FC236}">
                <a16:creationId xmlns:a16="http://schemas.microsoft.com/office/drawing/2014/main" id="{D92023DE-DA6E-B324-AD6D-364E1C1C4843}"/>
              </a:ext>
            </a:extLst>
          </p:cNvPr>
          <p:cNvSpPr txBox="1"/>
          <p:nvPr/>
        </p:nvSpPr>
        <p:spPr>
          <a:xfrm>
            <a:off x="2918105" y="540198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a:t>
            </a:r>
          </a:p>
        </p:txBody>
      </p:sp>
    </p:spTree>
    <p:extLst>
      <p:ext uri="{BB962C8B-B14F-4D97-AF65-F5344CB8AC3E}">
        <p14:creationId xmlns:p14="http://schemas.microsoft.com/office/powerpoint/2010/main" val="187600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60587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Quan sát tranh, tìm và viết từ ngữ chỉ sự vật theo yêu cầu a hoặc b.</a:t>
            </a:r>
            <a:endParaRPr lang="en-US" sz="4400">
              <a:solidFill>
                <a:srgbClr val="0070C0"/>
              </a:solidFill>
              <a:latin typeface="+mj-lt"/>
            </a:endParaRPr>
          </a:p>
        </p:txBody>
      </p:sp>
      <p:pic>
        <p:nvPicPr>
          <p:cNvPr id="10" name="Picture 9">
            <a:extLst>
              <a:ext uri="{FF2B5EF4-FFF2-40B4-BE49-F238E27FC236}">
                <a16:creationId xmlns:a16="http://schemas.microsoft.com/office/drawing/2014/main" id="{BB45D669-5A61-5B5F-FA24-DDEBDF9F613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0858" t="19408" r="29357" b="17125"/>
          <a:stretch/>
        </p:blipFill>
        <p:spPr>
          <a:xfrm>
            <a:off x="5372100" y="815421"/>
            <a:ext cx="6694952" cy="6004479"/>
          </a:xfrm>
          <a:prstGeom prst="rect">
            <a:avLst/>
          </a:prstGeom>
          <a:ln>
            <a:noFill/>
          </a:ln>
          <a:effectLst>
            <a:softEdge rad="112500"/>
          </a:effectLst>
        </p:spPr>
      </p:pic>
      <p:sp>
        <p:nvSpPr>
          <p:cNvPr id="3" name="TextBox 2">
            <a:extLst>
              <a:ext uri="{FF2B5EF4-FFF2-40B4-BE49-F238E27FC236}">
                <a16:creationId xmlns:a16="http://schemas.microsoft.com/office/drawing/2014/main" id="{50E600D9-0811-643B-0601-FB802FAA0001}"/>
              </a:ext>
            </a:extLst>
          </p:cNvPr>
          <p:cNvSpPr txBox="1"/>
          <p:nvPr/>
        </p:nvSpPr>
        <p:spPr>
          <a:xfrm>
            <a:off x="654609" y="3531712"/>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mũ</a:t>
            </a:r>
          </a:p>
        </p:txBody>
      </p:sp>
      <p:sp>
        <p:nvSpPr>
          <p:cNvPr id="4" name="TextBox 3">
            <a:extLst>
              <a:ext uri="{FF2B5EF4-FFF2-40B4-BE49-F238E27FC236}">
                <a16:creationId xmlns:a16="http://schemas.microsoft.com/office/drawing/2014/main" id="{14CFBE42-A204-C981-3001-C90653A0F84C}"/>
              </a:ext>
            </a:extLst>
          </p:cNvPr>
          <p:cNvSpPr txBox="1"/>
          <p:nvPr/>
        </p:nvSpPr>
        <p:spPr>
          <a:xfrm>
            <a:off x="2918105" y="3531712"/>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cửa</a:t>
            </a:r>
          </a:p>
        </p:txBody>
      </p:sp>
      <p:sp>
        <p:nvSpPr>
          <p:cNvPr id="5" name="TextBox 4">
            <a:extLst>
              <a:ext uri="{FF2B5EF4-FFF2-40B4-BE49-F238E27FC236}">
                <a16:creationId xmlns:a16="http://schemas.microsoft.com/office/drawing/2014/main" id="{404740B6-C892-7FB6-1869-BF7AAF610036}"/>
              </a:ext>
            </a:extLst>
          </p:cNvPr>
          <p:cNvSpPr txBox="1"/>
          <p:nvPr/>
        </p:nvSpPr>
        <p:spPr>
          <a:xfrm>
            <a:off x="654609" y="4295793"/>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xẻng</a:t>
            </a:r>
          </a:p>
        </p:txBody>
      </p:sp>
      <p:sp>
        <p:nvSpPr>
          <p:cNvPr id="6" name="TextBox 5">
            <a:extLst>
              <a:ext uri="{FF2B5EF4-FFF2-40B4-BE49-F238E27FC236}">
                <a16:creationId xmlns:a16="http://schemas.microsoft.com/office/drawing/2014/main" id="{D02504AF-8CF5-19CD-34EF-FF1DE3F48255}"/>
              </a:ext>
            </a:extLst>
          </p:cNvPr>
          <p:cNvSpPr txBox="1"/>
          <p:nvPr/>
        </p:nvSpPr>
        <p:spPr>
          <a:xfrm>
            <a:off x="2918105" y="4295793"/>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xe máy</a:t>
            </a:r>
          </a:p>
        </p:txBody>
      </p:sp>
      <p:sp>
        <p:nvSpPr>
          <p:cNvPr id="8" name="TextBox 7">
            <a:extLst>
              <a:ext uri="{FF2B5EF4-FFF2-40B4-BE49-F238E27FC236}">
                <a16:creationId xmlns:a16="http://schemas.microsoft.com/office/drawing/2014/main" id="{7E08D121-52C7-381B-CD03-9F2A9147551D}"/>
              </a:ext>
            </a:extLst>
          </p:cNvPr>
          <p:cNvSpPr txBox="1"/>
          <p:nvPr/>
        </p:nvSpPr>
        <p:spPr>
          <a:xfrm>
            <a:off x="654609" y="505987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sỏi</a:t>
            </a:r>
          </a:p>
        </p:txBody>
      </p:sp>
      <p:sp>
        <p:nvSpPr>
          <p:cNvPr id="9" name="TextBox 8">
            <a:extLst>
              <a:ext uri="{FF2B5EF4-FFF2-40B4-BE49-F238E27FC236}">
                <a16:creationId xmlns:a16="http://schemas.microsoft.com/office/drawing/2014/main" id="{E9BB1B36-AA43-4E9E-8828-37DA699EC9A0}"/>
              </a:ext>
            </a:extLst>
          </p:cNvPr>
          <p:cNvSpPr txBox="1"/>
          <p:nvPr/>
        </p:nvSpPr>
        <p:spPr>
          <a:xfrm>
            <a:off x="2918105" y="5059874"/>
            <a:ext cx="1904161" cy="584775"/>
          </a:xfrm>
          <a:prstGeom prst="rect">
            <a:avLst/>
          </a:prstGeom>
          <a:noFill/>
          <a:ln>
            <a:solidFill>
              <a:srgbClr val="000000"/>
            </a:solidFill>
          </a:ln>
        </p:spPr>
        <p:txBody>
          <a:bodyPr wrap="square" rtlCol="0">
            <a:spAutoFit/>
          </a:bodyPr>
          <a:lstStyle/>
          <a:p>
            <a:pPr algn="ctr"/>
            <a:r>
              <a:rPr lang="en-US" sz="3200">
                <a:solidFill>
                  <a:srgbClr val="7030A0"/>
                </a:solidFill>
              </a:rPr>
              <a:t>thuổng</a:t>
            </a:r>
          </a:p>
        </p:txBody>
      </p:sp>
      <p:sp>
        <p:nvSpPr>
          <p:cNvPr id="11" name="TextBox 10">
            <a:extLst>
              <a:ext uri="{FF2B5EF4-FFF2-40B4-BE49-F238E27FC236}">
                <a16:creationId xmlns:a16="http://schemas.microsoft.com/office/drawing/2014/main" id="{AA56BF16-A5CA-DCAE-CEC2-3B76900DEC63}"/>
              </a:ext>
            </a:extLst>
          </p:cNvPr>
          <p:cNvSpPr txBox="1"/>
          <p:nvPr/>
        </p:nvSpPr>
        <p:spPr>
          <a:xfrm>
            <a:off x="654609" y="5905214"/>
            <a:ext cx="2793441" cy="584775"/>
          </a:xfrm>
          <a:prstGeom prst="rect">
            <a:avLst/>
          </a:prstGeom>
          <a:noFill/>
          <a:ln>
            <a:solidFill>
              <a:srgbClr val="000000"/>
            </a:solidFill>
          </a:ln>
        </p:spPr>
        <p:txBody>
          <a:bodyPr wrap="square" rtlCol="0">
            <a:spAutoFit/>
          </a:bodyPr>
          <a:lstStyle/>
          <a:p>
            <a:pPr algn="ctr"/>
            <a:r>
              <a:rPr lang="en-US" sz="3200">
                <a:solidFill>
                  <a:srgbClr val="7030A0"/>
                </a:solidFill>
              </a:rPr>
              <a:t>khăn thổ cẩm</a:t>
            </a:r>
          </a:p>
        </p:txBody>
      </p:sp>
      <p:sp>
        <p:nvSpPr>
          <p:cNvPr id="13" name="Google Shape;7902;p32">
            <a:extLst>
              <a:ext uri="{FF2B5EF4-FFF2-40B4-BE49-F238E27FC236}">
                <a16:creationId xmlns:a16="http://schemas.microsoft.com/office/drawing/2014/main" id="{B872CA35-205C-A27F-9008-78E07D0792BE}"/>
              </a:ext>
            </a:extLst>
          </p:cNvPr>
          <p:cNvSpPr txBox="1">
            <a:spLocks/>
          </p:cNvSpPr>
          <p:nvPr/>
        </p:nvSpPr>
        <p:spPr>
          <a:xfrm>
            <a:off x="654610" y="2607807"/>
            <a:ext cx="4526990"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b. Từ ngữ chứa tiếng có </a:t>
            </a:r>
            <a:r>
              <a:rPr lang="en-US" sz="3200" i="1">
                <a:solidFill>
                  <a:srgbClr val="0070C0"/>
                </a:solidFill>
                <a:latin typeface="+mj-lt"/>
              </a:rPr>
              <a:t>dấu hỏi </a:t>
            </a:r>
            <a:r>
              <a:rPr lang="en-US" sz="3200">
                <a:solidFill>
                  <a:srgbClr val="0070C0"/>
                </a:solidFill>
                <a:latin typeface="+mj-lt"/>
              </a:rPr>
              <a:t>hoặc </a:t>
            </a:r>
            <a:r>
              <a:rPr lang="en-US" sz="3200" i="1">
                <a:solidFill>
                  <a:srgbClr val="0070C0"/>
                </a:solidFill>
                <a:latin typeface="+mj-lt"/>
              </a:rPr>
              <a:t>dấu ngã</a:t>
            </a:r>
            <a:r>
              <a:rPr lang="en-US" sz="3200">
                <a:solidFill>
                  <a:srgbClr val="0070C0"/>
                </a:solidFill>
                <a:latin typeface="+mj-lt"/>
              </a:rPr>
              <a:t>.</a:t>
            </a:r>
            <a:endParaRPr lang="en-US" sz="4400">
              <a:solidFill>
                <a:srgbClr val="0070C0"/>
              </a:solidFill>
              <a:latin typeface="+mj-lt"/>
            </a:endParaRPr>
          </a:p>
          <a:p>
            <a:pPr algn="just"/>
            <a:r>
              <a:rPr lang="en-US" sz="3200">
                <a:solidFill>
                  <a:srgbClr val="FF0000"/>
                </a:solidFill>
                <a:latin typeface="+mj-lt"/>
              </a:rPr>
              <a:t>M</a:t>
            </a:r>
            <a:r>
              <a:rPr lang="en-US" sz="3200">
                <a:solidFill>
                  <a:srgbClr val="0070C0"/>
                </a:solidFill>
                <a:latin typeface="+mj-lt"/>
              </a:rPr>
              <a:t>: cối giã gạo</a:t>
            </a:r>
          </a:p>
        </p:txBody>
      </p:sp>
      <p:sp>
        <p:nvSpPr>
          <p:cNvPr id="14" name="TextBox 13">
            <a:extLst>
              <a:ext uri="{FF2B5EF4-FFF2-40B4-BE49-F238E27FC236}">
                <a16:creationId xmlns:a16="http://schemas.microsoft.com/office/drawing/2014/main" id="{45AC32C5-CFA1-DBF6-3248-DEC33EE3B2D4}"/>
              </a:ext>
            </a:extLst>
          </p:cNvPr>
          <p:cNvSpPr txBox="1"/>
          <p:nvPr/>
        </p:nvSpPr>
        <p:spPr>
          <a:xfrm>
            <a:off x="3638551" y="5905213"/>
            <a:ext cx="1183716" cy="584775"/>
          </a:xfrm>
          <a:prstGeom prst="rect">
            <a:avLst/>
          </a:prstGeom>
          <a:noFill/>
          <a:ln>
            <a:solidFill>
              <a:srgbClr val="000000"/>
            </a:solidFill>
          </a:ln>
        </p:spPr>
        <p:txBody>
          <a:bodyPr wrap="square" rtlCol="0">
            <a:spAutoFit/>
          </a:bodyPr>
          <a:lstStyle/>
          <a:p>
            <a:pPr algn="ctr"/>
            <a:r>
              <a:rPr lang="en-US" sz="3200">
                <a:solidFill>
                  <a:srgbClr val="7030A0"/>
                </a:solidFill>
              </a:rPr>
              <a:t>…</a:t>
            </a:r>
          </a:p>
        </p:txBody>
      </p:sp>
    </p:spTree>
    <p:extLst>
      <p:ext uri="{BB962C8B-B14F-4D97-AF65-F5344CB8AC3E}">
        <p14:creationId xmlns:p14="http://schemas.microsoft.com/office/powerpoint/2010/main" val="34203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6" name="Google Shape;7902;p32">
            <a:extLst>
              <a:ext uri="{FF2B5EF4-FFF2-40B4-BE49-F238E27FC236}">
                <a16:creationId xmlns:a16="http://schemas.microsoft.com/office/drawing/2014/main" id="{5FEF4292-EE6A-F231-D6DE-9D53B25650D9}"/>
              </a:ext>
            </a:extLst>
          </p:cNvPr>
          <p:cNvSpPr txBox="1">
            <a:spLocks/>
          </p:cNvSpPr>
          <p:nvPr/>
        </p:nvSpPr>
        <p:spPr>
          <a:xfrm>
            <a:off x="783121" y="727391"/>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3. Tìm thêm từ ngữ có tiếng bắt đầu bằng </a:t>
            </a:r>
            <a:r>
              <a:rPr lang="en-US" sz="3600" i="1">
                <a:solidFill>
                  <a:srgbClr val="0070C0"/>
                </a:solidFill>
                <a:latin typeface="+mj-lt"/>
              </a:rPr>
              <a:t>s, x </a:t>
            </a:r>
            <a:r>
              <a:rPr lang="en-US" sz="3600">
                <a:solidFill>
                  <a:srgbClr val="0070C0"/>
                </a:solidFill>
                <a:latin typeface="+mj-lt"/>
              </a:rPr>
              <a:t>(hoặc chứa tiếng có dấu hỏi, dấu ngã).</a:t>
            </a:r>
            <a:endParaRPr lang="en-US" sz="4800">
              <a:solidFill>
                <a:srgbClr val="0070C0"/>
              </a:solidFill>
              <a:latin typeface="+mj-lt"/>
            </a:endParaRPr>
          </a:p>
        </p:txBody>
      </p:sp>
    </p:spTree>
    <p:extLst>
      <p:ext uri="{BB962C8B-B14F-4D97-AF65-F5344CB8AC3E}">
        <p14:creationId xmlns:p14="http://schemas.microsoft.com/office/powerpoint/2010/main" val="12685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5;p31">
            <a:extLst>
              <a:ext uri="{FF2B5EF4-FFF2-40B4-BE49-F238E27FC236}">
                <a16:creationId xmlns:a16="http://schemas.microsoft.com/office/drawing/2014/main" id="{9AAEAE56-7E28-2FBB-45B5-0A31B41A1DAF}"/>
              </a:ext>
            </a:extLst>
          </p:cNvPr>
          <p:cNvSpPr/>
          <p:nvPr/>
        </p:nvSpPr>
        <p:spPr>
          <a:xfrm rot="5400000">
            <a:off x="4397127" y="2119038"/>
            <a:ext cx="3367583" cy="2322658"/>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127;p31">
            <a:extLst>
              <a:ext uri="{FF2B5EF4-FFF2-40B4-BE49-F238E27FC236}">
                <a16:creationId xmlns:a16="http://schemas.microsoft.com/office/drawing/2014/main" id="{43DC63C4-D38E-28FB-09C0-F4C8A7C3072B}"/>
              </a:ext>
            </a:extLst>
          </p:cNvPr>
          <p:cNvGrpSpPr/>
          <p:nvPr/>
        </p:nvGrpSpPr>
        <p:grpSpPr>
          <a:xfrm>
            <a:off x="7241774" y="294956"/>
            <a:ext cx="4377703" cy="1819579"/>
            <a:chOff x="5544859" y="1254658"/>
            <a:chExt cx="3033312" cy="1008680"/>
          </a:xfrm>
        </p:grpSpPr>
        <p:sp>
          <p:nvSpPr>
            <p:cNvPr id="28" name="Google Shape;1128;p31">
              <a:extLst>
                <a:ext uri="{FF2B5EF4-FFF2-40B4-BE49-F238E27FC236}">
                  <a16:creationId xmlns:a16="http://schemas.microsoft.com/office/drawing/2014/main" id="{36A524D4-982F-4124-1B85-C370AB58BE64}"/>
                </a:ext>
              </a:extLst>
            </p:cNvPr>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31">
              <a:extLst>
                <a:ext uri="{FF2B5EF4-FFF2-40B4-BE49-F238E27FC236}">
                  <a16:creationId xmlns:a16="http://schemas.microsoft.com/office/drawing/2014/main" id="{8C025EFD-B9ED-1374-10A1-722ACEBD1CF3}"/>
                </a:ext>
              </a:extLst>
            </p:cNvPr>
            <p:cNvSpPr/>
            <p:nvPr/>
          </p:nvSpPr>
          <p:spPr>
            <a:xfrm rot="21225542" flipH="1">
              <a:off x="5544859" y="1694011"/>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132;p31">
            <a:extLst>
              <a:ext uri="{FF2B5EF4-FFF2-40B4-BE49-F238E27FC236}">
                <a16:creationId xmlns:a16="http://schemas.microsoft.com/office/drawing/2014/main" id="{ED8D8686-4BB7-5C58-C99E-B769AB4DFAF7}"/>
              </a:ext>
            </a:extLst>
          </p:cNvPr>
          <p:cNvGrpSpPr/>
          <p:nvPr/>
        </p:nvGrpSpPr>
        <p:grpSpPr>
          <a:xfrm>
            <a:off x="7790207" y="2446622"/>
            <a:ext cx="4243296" cy="1910736"/>
            <a:chOff x="5746670" y="2612140"/>
            <a:chExt cx="2940183" cy="944275"/>
          </a:xfrm>
        </p:grpSpPr>
        <p:sp>
          <p:nvSpPr>
            <p:cNvPr id="33" name="Google Shape;1133;p31">
              <a:extLst>
                <a:ext uri="{FF2B5EF4-FFF2-40B4-BE49-F238E27FC236}">
                  <a16:creationId xmlns:a16="http://schemas.microsoft.com/office/drawing/2014/main" id="{38E906B6-A3B3-637E-C4B0-069569899D3D}"/>
                </a:ext>
              </a:extLst>
            </p:cNvPr>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4;p31">
              <a:extLst>
                <a:ext uri="{FF2B5EF4-FFF2-40B4-BE49-F238E27FC236}">
                  <a16:creationId xmlns:a16="http://schemas.microsoft.com/office/drawing/2014/main" id="{384A4E74-3AEB-35A4-54FB-F613AEAF75ED}"/>
                </a:ext>
              </a:extLst>
            </p:cNvPr>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137;p31">
            <a:extLst>
              <a:ext uri="{FF2B5EF4-FFF2-40B4-BE49-F238E27FC236}">
                <a16:creationId xmlns:a16="http://schemas.microsoft.com/office/drawing/2014/main" id="{7F94C699-C3D9-76AA-307C-B01386023664}"/>
              </a:ext>
            </a:extLst>
          </p:cNvPr>
          <p:cNvGrpSpPr/>
          <p:nvPr/>
        </p:nvGrpSpPr>
        <p:grpSpPr>
          <a:xfrm>
            <a:off x="7509791" y="4557167"/>
            <a:ext cx="4431427" cy="2056985"/>
            <a:chOff x="5572037" y="3751154"/>
            <a:chExt cx="3070538" cy="1140285"/>
          </a:xfrm>
        </p:grpSpPr>
        <p:sp>
          <p:nvSpPr>
            <p:cNvPr id="36" name="Google Shape;1138;p31">
              <a:extLst>
                <a:ext uri="{FF2B5EF4-FFF2-40B4-BE49-F238E27FC236}">
                  <a16:creationId xmlns:a16="http://schemas.microsoft.com/office/drawing/2014/main" id="{E8A29953-4ABB-65BD-77D7-F92BC094BCBF}"/>
                </a:ext>
              </a:extLst>
            </p:cNvPr>
            <p:cNvSpPr/>
            <p:nvPr/>
          </p:nvSpPr>
          <p:spPr>
            <a:xfrm>
              <a:off x="6226549" y="3850125"/>
              <a:ext cx="2416026"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9;p31">
              <a:extLst>
                <a:ext uri="{FF2B5EF4-FFF2-40B4-BE49-F238E27FC236}">
                  <a16:creationId xmlns:a16="http://schemas.microsoft.com/office/drawing/2014/main" id="{B7E24955-7277-E836-E9CA-D27E2A67997C}"/>
                </a:ext>
              </a:extLst>
            </p:cNvPr>
            <p:cNvSpPr/>
            <p:nvPr/>
          </p:nvSpPr>
          <p:spPr>
            <a:xfrm rot="20085158" flipH="1">
              <a:off x="5572037" y="3751154"/>
              <a:ext cx="495467" cy="767880"/>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112;p31">
            <a:extLst>
              <a:ext uri="{FF2B5EF4-FFF2-40B4-BE49-F238E27FC236}">
                <a16:creationId xmlns:a16="http://schemas.microsoft.com/office/drawing/2014/main" id="{1923D4A3-6BBD-0ECE-A3A8-878968518518}"/>
              </a:ext>
            </a:extLst>
          </p:cNvPr>
          <p:cNvGrpSpPr/>
          <p:nvPr/>
        </p:nvGrpSpPr>
        <p:grpSpPr>
          <a:xfrm>
            <a:off x="391716" y="383715"/>
            <a:ext cx="4378195" cy="2041901"/>
            <a:chOff x="565840" y="1254658"/>
            <a:chExt cx="3033653" cy="1131924"/>
          </a:xfrm>
        </p:grpSpPr>
        <p:sp>
          <p:nvSpPr>
            <p:cNvPr id="39" name="Google Shape;1113;p31">
              <a:extLst>
                <a:ext uri="{FF2B5EF4-FFF2-40B4-BE49-F238E27FC236}">
                  <a16:creationId xmlns:a16="http://schemas.microsoft.com/office/drawing/2014/main" id="{32B71A01-F769-70E1-5C72-ADD2B43E7D02}"/>
                </a:ext>
              </a:extLst>
            </p:cNvPr>
            <p:cNvSpPr/>
            <p:nvPr/>
          </p:nvSpPr>
          <p:spPr>
            <a:xfrm>
              <a:off x="565840" y="1254658"/>
              <a:ext cx="2102556" cy="113192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31">
              <a:extLst>
                <a:ext uri="{FF2B5EF4-FFF2-40B4-BE49-F238E27FC236}">
                  <a16:creationId xmlns:a16="http://schemas.microsoft.com/office/drawing/2014/main" id="{970153AA-B5B6-1946-69A9-BFAD2831A0A5}"/>
                </a:ext>
              </a:extLst>
            </p:cNvPr>
            <p:cNvSpPr/>
            <p:nvPr/>
          </p:nvSpPr>
          <p:spPr>
            <a:xfrm rot="380728">
              <a:off x="2839471" y="1659834"/>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117;p31">
            <a:extLst>
              <a:ext uri="{FF2B5EF4-FFF2-40B4-BE49-F238E27FC236}">
                <a16:creationId xmlns:a16="http://schemas.microsoft.com/office/drawing/2014/main" id="{3319AC23-7EFE-AFCF-DE01-4FDF958DC3F9}"/>
              </a:ext>
            </a:extLst>
          </p:cNvPr>
          <p:cNvGrpSpPr/>
          <p:nvPr/>
        </p:nvGrpSpPr>
        <p:grpSpPr>
          <a:xfrm>
            <a:off x="279014" y="2700721"/>
            <a:ext cx="4259254" cy="1878446"/>
            <a:chOff x="446090" y="2515102"/>
            <a:chExt cx="2951240" cy="1041313"/>
          </a:xfrm>
        </p:grpSpPr>
        <p:sp>
          <p:nvSpPr>
            <p:cNvPr id="42" name="Google Shape;1118;p31">
              <a:extLst>
                <a:ext uri="{FF2B5EF4-FFF2-40B4-BE49-F238E27FC236}">
                  <a16:creationId xmlns:a16="http://schemas.microsoft.com/office/drawing/2014/main" id="{74BC3151-F2D4-7819-4853-2F84C2EF1B30}"/>
                </a:ext>
              </a:extLst>
            </p:cNvPr>
            <p:cNvSpPr/>
            <p:nvPr/>
          </p:nvSpPr>
          <p:spPr>
            <a:xfrm>
              <a:off x="446090" y="2515102"/>
              <a:ext cx="2319822" cy="1041313"/>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9;p31">
              <a:extLst>
                <a:ext uri="{FF2B5EF4-FFF2-40B4-BE49-F238E27FC236}">
                  <a16:creationId xmlns:a16="http://schemas.microsoft.com/office/drawing/2014/main" id="{4541C7C0-D07D-4AE7-56AA-39F4BEB19F4F}"/>
                </a:ext>
              </a:extLst>
            </p:cNvPr>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122;p31">
            <a:extLst>
              <a:ext uri="{FF2B5EF4-FFF2-40B4-BE49-F238E27FC236}">
                <a16:creationId xmlns:a16="http://schemas.microsoft.com/office/drawing/2014/main" id="{78E83A93-C2CA-A4BF-95BC-451F00A6D337}"/>
              </a:ext>
            </a:extLst>
          </p:cNvPr>
          <p:cNvGrpSpPr/>
          <p:nvPr/>
        </p:nvGrpSpPr>
        <p:grpSpPr>
          <a:xfrm>
            <a:off x="456012" y="4639328"/>
            <a:ext cx="4394155" cy="1878447"/>
            <a:chOff x="501425" y="3692810"/>
            <a:chExt cx="3044713" cy="1041314"/>
          </a:xfrm>
        </p:grpSpPr>
        <p:sp>
          <p:nvSpPr>
            <p:cNvPr id="45" name="Google Shape;1123;p31">
              <a:extLst>
                <a:ext uri="{FF2B5EF4-FFF2-40B4-BE49-F238E27FC236}">
                  <a16:creationId xmlns:a16="http://schemas.microsoft.com/office/drawing/2014/main" id="{0F293962-0E1E-9329-A3D1-A6A793B325EA}"/>
                </a:ext>
              </a:extLst>
            </p:cNvPr>
            <p:cNvSpPr/>
            <p:nvPr/>
          </p:nvSpPr>
          <p:spPr>
            <a:xfrm>
              <a:off x="501425" y="3692810"/>
              <a:ext cx="2231367"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4;p31">
              <a:extLst>
                <a:ext uri="{FF2B5EF4-FFF2-40B4-BE49-F238E27FC236}">
                  <a16:creationId xmlns:a16="http://schemas.microsoft.com/office/drawing/2014/main" id="{D5CF2100-D682-3796-C27D-ADCB6D5868D9}"/>
                </a:ext>
              </a:extLst>
            </p:cNvPr>
            <p:cNvSpPr/>
            <p:nvPr/>
          </p:nvSpPr>
          <p:spPr>
            <a:xfrm rot="1514842">
              <a:off x="2913576" y="3700398"/>
              <a:ext cx="632562" cy="875151"/>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38;p18">
            <a:extLst>
              <a:ext uri="{FF2B5EF4-FFF2-40B4-BE49-F238E27FC236}">
                <a16:creationId xmlns:a16="http://schemas.microsoft.com/office/drawing/2014/main" id="{80293B4F-2100-FB13-7C18-542934466A85}"/>
              </a:ext>
            </a:extLst>
          </p:cNvPr>
          <p:cNvSpPr/>
          <p:nvPr/>
        </p:nvSpPr>
        <p:spPr>
          <a:xfrm>
            <a:off x="4802928" y="2678818"/>
            <a:ext cx="2843197"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6600">
                <a:latin typeface="+mj-lt"/>
                <a:ea typeface="Roboto"/>
                <a:cs typeface="Roboto"/>
                <a:sym typeface="Roboto"/>
              </a:rPr>
              <a:t>s</a:t>
            </a:r>
            <a:endParaRPr sz="6600">
              <a:latin typeface="+mj-lt"/>
              <a:ea typeface="Roboto"/>
              <a:cs typeface="Roboto"/>
              <a:sym typeface="Roboto"/>
            </a:endParaRPr>
          </a:p>
        </p:txBody>
      </p:sp>
      <p:sp>
        <p:nvSpPr>
          <p:cNvPr id="48" name="Google Shape;238;p18">
            <a:extLst>
              <a:ext uri="{FF2B5EF4-FFF2-40B4-BE49-F238E27FC236}">
                <a16:creationId xmlns:a16="http://schemas.microsoft.com/office/drawing/2014/main" id="{346BB52D-2E20-E709-43CA-8DDC48D347CB}"/>
              </a:ext>
            </a:extLst>
          </p:cNvPr>
          <p:cNvSpPr/>
          <p:nvPr/>
        </p:nvSpPr>
        <p:spPr>
          <a:xfrm>
            <a:off x="8646650" y="725332"/>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sao</a:t>
            </a:r>
            <a:endParaRPr sz="4400">
              <a:latin typeface="+mj-lt"/>
              <a:ea typeface="Roboto"/>
              <a:cs typeface="Roboto"/>
              <a:sym typeface="Roboto"/>
            </a:endParaRPr>
          </a:p>
        </p:txBody>
      </p:sp>
      <p:sp>
        <p:nvSpPr>
          <p:cNvPr id="49" name="Google Shape;238;p18">
            <a:extLst>
              <a:ext uri="{FF2B5EF4-FFF2-40B4-BE49-F238E27FC236}">
                <a16:creationId xmlns:a16="http://schemas.microsoft.com/office/drawing/2014/main" id="{8A8E9ED1-6DB0-A9E9-151A-5EB56D6A1F8A}"/>
              </a:ext>
            </a:extLst>
          </p:cNvPr>
          <p:cNvSpPr/>
          <p:nvPr/>
        </p:nvSpPr>
        <p:spPr>
          <a:xfrm>
            <a:off x="8685517" y="2819759"/>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số</a:t>
            </a:r>
            <a:endParaRPr sz="4400">
              <a:latin typeface="+mj-lt"/>
              <a:ea typeface="Roboto"/>
              <a:cs typeface="Roboto"/>
              <a:sym typeface="Roboto"/>
            </a:endParaRPr>
          </a:p>
        </p:txBody>
      </p:sp>
      <p:sp>
        <p:nvSpPr>
          <p:cNvPr id="50" name="Google Shape;238;p18">
            <a:extLst>
              <a:ext uri="{FF2B5EF4-FFF2-40B4-BE49-F238E27FC236}">
                <a16:creationId xmlns:a16="http://schemas.microsoft.com/office/drawing/2014/main" id="{75A18C7D-46C2-ED65-042B-4ACAAE1E3A92}"/>
              </a:ext>
            </a:extLst>
          </p:cNvPr>
          <p:cNvSpPr/>
          <p:nvPr/>
        </p:nvSpPr>
        <p:spPr>
          <a:xfrm>
            <a:off x="8620691" y="5203034"/>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sương</a:t>
            </a:r>
            <a:endParaRPr sz="4400">
              <a:latin typeface="+mj-lt"/>
              <a:ea typeface="Roboto"/>
              <a:cs typeface="Roboto"/>
              <a:sym typeface="Roboto"/>
            </a:endParaRPr>
          </a:p>
        </p:txBody>
      </p:sp>
      <p:sp>
        <p:nvSpPr>
          <p:cNvPr id="51" name="Google Shape;238;p18">
            <a:extLst>
              <a:ext uri="{FF2B5EF4-FFF2-40B4-BE49-F238E27FC236}">
                <a16:creationId xmlns:a16="http://schemas.microsoft.com/office/drawing/2014/main" id="{2F28385F-984F-5E53-DD77-18168B96A0D5}"/>
              </a:ext>
            </a:extLst>
          </p:cNvPr>
          <p:cNvSpPr/>
          <p:nvPr/>
        </p:nvSpPr>
        <p:spPr>
          <a:xfrm>
            <a:off x="658892" y="5127854"/>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săn</a:t>
            </a:r>
            <a:endParaRPr sz="4400">
              <a:latin typeface="+mj-lt"/>
              <a:ea typeface="Roboto"/>
              <a:cs typeface="Roboto"/>
              <a:sym typeface="Roboto"/>
            </a:endParaRPr>
          </a:p>
        </p:txBody>
      </p:sp>
      <p:sp>
        <p:nvSpPr>
          <p:cNvPr id="52" name="Google Shape;238;p18">
            <a:extLst>
              <a:ext uri="{FF2B5EF4-FFF2-40B4-BE49-F238E27FC236}">
                <a16:creationId xmlns:a16="http://schemas.microsoft.com/office/drawing/2014/main" id="{7BBBAA17-F642-9807-1175-FC18E5A90B11}"/>
              </a:ext>
            </a:extLst>
          </p:cNvPr>
          <p:cNvSpPr/>
          <p:nvPr/>
        </p:nvSpPr>
        <p:spPr>
          <a:xfrm>
            <a:off x="380919" y="3066517"/>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sân</a:t>
            </a:r>
            <a:endParaRPr sz="4400">
              <a:latin typeface="+mj-lt"/>
              <a:ea typeface="Roboto"/>
              <a:cs typeface="Roboto"/>
              <a:sym typeface="Roboto"/>
            </a:endParaRPr>
          </a:p>
        </p:txBody>
      </p:sp>
      <p:sp>
        <p:nvSpPr>
          <p:cNvPr id="53" name="Google Shape;238;p18">
            <a:extLst>
              <a:ext uri="{FF2B5EF4-FFF2-40B4-BE49-F238E27FC236}">
                <a16:creationId xmlns:a16="http://schemas.microsoft.com/office/drawing/2014/main" id="{1A70378C-39A4-7BB7-EC63-80595EE1F931}"/>
              </a:ext>
            </a:extLst>
          </p:cNvPr>
          <p:cNvSpPr/>
          <p:nvPr/>
        </p:nvSpPr>
        <p:spPr>
          <a:xfrm>
            <a:off x="337994" y="1083536"/>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a:t>
            </a:r>
            <a:endParaRPr sz="4400">
              <a:latin typeface="+mj-lt"/>
              <a:ea typeface="Roboto"/>
              <a:cs typeface="Roboto"/>
              <a:sym typeface="Roboto"/>
            </a:endParaRPr>
          </a:p>
        </p:txBody>
      </p:sp>
    </p:spTree>
    <p:extLst>
      <p:ext uri="{BB962C8B-B14F-4D97-AF65-F5344CB8AC3E}">
        <p14:creationId xmlns:p14="http://schemas.microsoft.com/office/powerpoint/2010/main" val="148714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5;p31">
            <a:extLst>
              <a:ext uri="{FF2B5EF4-FFF2-40B4-BE49-F238E27FC236}">
                <a16:creationId xmlns:a16="http://schemas.microsoft.com/office/drawing/2014/main" id="{9AAEAE56-7E28-2FBB-45B5-0A31B41A1DAF}"/>
              </a:ext>
            </a:extLst>
          </p:cNvPr>
          <p:cNvSpPr/>
          <p:nvPr/>
        </p:nvSpPr>
        <p:spPr>
          <a:xfrm rot="5400000">
            <a:off x="4397127" y="2119038"/>
            <a:ext cx="3367583" cy="2322658"/>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127;p31">
            <a:extLst>
              <a:ext uri="{FF2B5EF4-FFF2-40B4-BE49-F238E27FC236}">
                <a16:creationId xmlns:a16="http://schemas.microsoft.com/office/drawing/2014/main" id="{43DC63C4-D38E-28FB-09C0-F4C8A7C3072B}"/>
              </a:ext>
            </a:extLst>
          </p:cNvPr>
          <p:cNvGrpSpPr/>
          <p:nvPr/>
        </p:nvGrpSpPr>
        <p:grpSpPr>
          <a:xfrm>
            <a:off x="7241774" y="294956"/>
            <a:ext cx="4377703" cy="1819579"/>
            <a:chOff x="5544859" y="1254658"/>
            <a:chExt cx="3033312" cy="1008680"/>
          </a:xfrm>
        </p:grpSpPr>
        <p:sp>
          <p:nvSpPr>
            <p:cNvPr id="28" name="Google Shape;1128;p31">
              <a:extLst>
                <a:ext uri="{FF2B5EF4-FFF2-40B4-BE49-F238E27FC236}">
                  <a16:creationId xmlns:a16="http://schemas.microsoft.com/office/drawing/2014/main" id="{36A524D4-982F-4124-1B85-C370AB58BE64}"/>
                </a:ext>
              </a:extLst>
            </p:cNvPr>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31">
              <a:extLst>
                <a:ext uri="{FF2B5EF4-FFF2-40B4-BE49-F238E27FC236}">
                  <a16:creationId xmlns:a16="http://schemas.microsoft.com/office/drawing/2014/main" id="{8C025EFD-B9ED-1374-10A1-722ACEBD1CF3}"/>
                </a:ext>
              </a:extLst>
            </p:cNvPr>
            <p:cNvSpPr/>
            <p:nvPr/>
          </p:nvSpPr>
          <p:spPr>
            <a:xfrm rot="21225542" flipH="1">
              <a:off x="5544859" y="1694011"/>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132;p31">
            <a:extLst>
              <a:ext uri="{FF2B5EF4-FFF2-40B4-BE49-F238E27FC236}">
                <a16:creationId xmlns:a16="http://schemas.microsoft.com/office/drawing/2014/main" id="{ED8D8686-4BB7-5C58-C99E-B769AB4DFAF7}"/>
              </a:ext>
            </a:extLst>
          </p:cNvPr>
          <p:cNvGrpSpPr/>
          <p:nvPr/>
        </p:nvGrpSpPr>
        <p:grpSpPr>
          <a:xfrm>
            <a:off x="7790207" y="2446622"/>
            <a:ext cx="4243296" cy="1910736"/>
            <a:chOff x="5746670" y="2612140"/>
            <a:chExt cx="2940183" cy="944275"/>
          </a:xfrm>
        </p:grpSpPr>
        <p:sp>
          <p:nvSpPr>
            <p:cNvPr id="33" name="Google Shape;1133;p31">
              <a:extLst>
                <a:ext uri="{FF2B5EF4-FFF2-40B4-BE49-F238E27FC236}">
                  <a16:creationId xmlns:a16="http://schemas.microsoft.com/office/drawing/2014/main" id="{38E906B6-A3B3-637E-C4B0-069569899D3D}"/>
                </a:ext>
              </a:extLst>
            </p:cNvPr>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4;p31">
              <a:extLst>
                <a:ext uri="{FF2B5EF4-FFF2-40B4-BE49-F238E27FC236}">
                  <a16:creationId xmlns:a16="http://schemas.microsoft.com/office/drawing/2014/main" id="{384A4E74-3AEB-35A4-54FB-F613AEAF75ED}"/>
                </a:ext>
              </a:extLst>
            </p:cNvPr>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137;p31">
            <a:extLst>
              <a:ext uri="{FF2B5EF4-FFF2-40B4-BE49-F238E27FC236}">
                <a16:creationId xmlns:a16="http://schemas.microsoft.com/office/drawing/2014/main" id="{7F94C699-C3D9-76AA-307C-B01386023664}"/>
              </a:ext>
            </a:extLst>
          </p:cNvPr>
          <p:cNvGrpSpPr/>
          <p:nvPr/>
        </p:nvGrpSpPr>
        <p:grpSpPr>
          <a:xfrm>
            <a:off x="7509791" y="4557167"/>
            <a:ext cx="4431427" cy="2056985"/>
            <a:chOff x="5572037" y="3751154"/>
            <a:chExt cx="3070538" cy="1140285"/>
          </a:xfrm>
        </p:grpSpPr>
        <p:sp>
          <p:nvSpPr>
            <p:cNvPr id="36" name="Google Shape;1138;p31">
              <a:extLst>
                <a:ext uri="{FF2B5EF4-FFF2-40B4-BE49-F238E27FC236}">
                  <a16:creationId xmlns:a16="http://schemas.microsoft.com/office/drawing/2014/main" id="{E8A29953-4ABB-65BD-77D7-F92BC094BCBF}"/>
                </a:ext>
              </a:extLst>
            </p:cNvPr>
            <p:cNvSpPr/>
            <p:nvPr/>
          </p:nvSpPr>
          <p:spPr>
            <a:xfrm>
              <a:off x="6226549" y="3850125"/>
              <a:ext cx="2416026"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9;p31">
              <a:extLst>
                <a:ext uri="{FF2B5EF4-FFF2-40B4-BE49-F238E27FC236}">
                  <a16:creationId xmlns:a16="http://schemas.microsoft.com/office/drawing/2014/main" id="{B7E24955-7277-E836-E9CA-D27E2A67997C}"/>
                </a:ext>
              </a:extLst>
            </p:cNvPr>
            <p:cNvSpPr/>
            <p:nvPr/>
          </p:nvSpPr>
          <p:spPr>
            <a:xfrm rot="20085158" flipH="1">
              <a:off x="5572037" y="3751154"/>
              <a:ext cx="495467" cy="767880"/>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112;p31">
            <a:extLst>
              <a:ext uri="{FF2B5EF4-FFF2-40B4-BE49-F238E27FC236}">
                <a16:creationId xmlns:a16="http://schemas.microsoft.com/office/drawing/2014/main" id="{1923D4A3-6BBD-0ECE-A3A8-878968518518}"/>
              </a:ext>
            </a:extLst>
          </p:cNvPr>
          <p:cNvGrpSpPr/>
          <p:nvPr/>
        </p:nvGrpSpPr>
        <p:grpSpPr>
          <a:xfrm>
            <a:off x="391716" y="383715"/>
            <a:ext cx="4378195" cy="2041901"/>
            <a:chOff x="565840" y="1254658"/>
            <a:chExt cx="3033653" cy="1131924"/>
          </a:xfrm>
        </p:grpSpPr>
        <p:sp>
          <p:nvSpPr>
            <p:cNvPr id="39" name="Google Shape;1113;p31">
              <a:extLst>
                <a:ext uri="{FF2B5EF4-FFF2-40B4-BE49-F238E27FC236}">
                  <a16:creationId xmlns:a16="http://schemas.microsoft.com/office/drawing/2014/main" id="{32B71A01-F769-70E1-5C72-ADD2B43E7D02}"/>
                </a:ext>
              </a:extLst>
            </p:cNvPr>
            <p:cNvSpPr/>
            <p:nvPr/>
          </p:nvSpPr>
          <p:spPr>
            <a:xfrm>
              <a:off x="565840" y="1254658"/>
              <a:ext cx="2102556" cy="113192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31">
              <a:extLst>
                <a:ext uri="{FF2B5EF4-FFF2-40B4-BE49-F238E27FC236}">
                  <a16:creationId xmlns:a16="http://schemas.microsoft.com/office/drawing/2014/main" id="{970153AA-B5B6-1946-69A9-BFAD2831A0A5}"/>
                </a:ext>
              </a:extLst>
            </p:cNvPr>
            <p:cNvSpPr/>
            <p:nvPr/>
          </p:nvSpPr>
          <p:spPr>
            <a:xfrm rot="380728">
              <a:off x="2839471" y="1659834"/>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117;p31">
            <a:extLst>
              <a:ext uri="{FF2B5EF4-FFF2-40B4-BE49-F238E27FC236}">
                <a16:creationId xmlns:a16="http://schemas.microsoft.com/office/drawing/2014/main" id="{3319AC23-7EFE-AFCF-DE01-4FDF958DC3F9}"/>
              </a:ext>
            </a:extLst>
          </p:cNvPr>
          <p:cNvGrpSpPr/>
          <p:nvPr/>
        </p:nvGrpSpPr>
        <p:grpSpPr>
          <a:xfrm>
            <a:off x="279014" y="2700721"/>
            <a:ext cx="4259254" cy="1878446"/>
            <a:chOff x="446090" y="2515102"/>
            <a:chExt cx="2951240" cy="1041313"/>
          </a:xfrm>
        </p:grpSpPr>
        <p:sp>
          <p:nvSpPr>
            <p:cNvPr id="42" name="Google Shape;1118;p31">
              <a:extLst>
                <a:ext uri="{FF2B5EF4-FFF2-40B4-BE49-F238E27FC236}">
                  <a16:creationId xmlns:a16="http://schemas.microsoft.com/office/drawing/2014/main" id="{74BC3151-F2D4-7819-4853-2F84C2EF1B30}"/>
                </a:ext>
              </a:extLst>
            </p:cNvPr>
            <p:cNvSpPr/>
            <p:nvPr/>
          </p:nvSpPr>
          <p:spPr>
            <a:xfrm>
              <a:off x="446090" y="2515102"/>
              <a:ext cx="2319822" cy="1041313"/>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9;p31">
              <a:extLst>
                <a:ext uri="{FF2B5EF4-FFF2-40B4-BE49-F238E27FC236}">
                  <a16:creationId xmlns:a16="http://schemas.microsoft.com/office/drawing/2014/main" id="{4541C7C0-D07D-4AE7-56AA-39F4BEB19F4F}"/>
                </a:ext>
              </a:extLst>
            </p:cNvPr>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122;p31">
            <a:extLst>
              <a:ext uri="{FF2B5EF4-FFF2-40B4-BE49-F238E27FC236}">
                <a16:creationId xmlns:a16="http://schemas.microsoft.com/office/drawing/2014/main" id="{78E83A93-C2CA-A4BF-95BC-451F00A6D337}"/>
              </a:ext>
            </a:extLst>
          </p:cNvPr>
          <p:cNvGrpSpPr/>
          <p:nvPr/>
        </p:nvGrpSpPr>
        <p:grpSpPr>
          <a:xfrm>
            <a:off x="456012" y="4639328"/>
            <a:ext cx="4394155" cy="1878447"/>
            <a:chOff x="501425" y="3692810"/>
            <a:chExt cx="3044713" cy="1041314"/>
          </a:xfrm>
        </p:grpSpPr>
        <p:sp>
          <p:nvSpPr>
            <p:cNvPr id="45" name="Google Shape;1123;p31">
              <a:extLst>
                <a:ext uri="{FF2B5EF4-FFF2-40B4-BE49-F238E27FC236}">
                  <a16:creationId xmlns:a16="http://schemas.microsoft.com/office/drawing/2014/main" id="{0F293962-0E1E-9329-A3D1-A6A793B325EA}"/>
                </a:ext>
              </a:extLst>
            </p:cNvPr>
            <p:cNvSpPr/>
            <p:nvPr/>
          </p:nvSpPr>
          <p:spPr>
            <a:xfrm>
              <a:off x="501425" y="3692810"/>
              <a:ext cx="2231367"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4;p31">
              <a:extLst>
                <a:ext uri="{FF2B5EF4-FFF2-40B4-BE49-F238E27FC236}">
                  <a16:creationId xmlns:a16="http://schemas.microsoft.com/office/drawing/2014/main" id="{D5CF2100-D682-3796-C27D-ADCB6D5868D9}"/>
                </a:ext>
              </a:extLst>
            </p:cNvPr>
            <p:cNvSpPr/>
            <p:nvPr/>
          </p:nvSpPr>
          <p:spPr>
            <a:xfrm rot="1514842">
              <a:off x="2913576" y="3700398"/>
              <a:ext cx="632562" cy="875151"/>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38;p18">
            <a:extLst>
              <a:ext uri="{FF2B5EF4-FFF2-40B4-BE49-F238E27FC236}">
                <a16:creationId xmlns:a16="http://schemas.microsoft.com/office/drawing/2014/main" id="{80293B4F-2100-FB13-7C18-542934466A85}"/>
              </a:ext>
            </a:extLst>
          </p:cNvPr>
          <p:cNvSpPr/>
          <p:nvPr/>
        </p:nvSpPr>
        <p:spPr>
          <a:xfrm>
            <a:off x="4802928" y="2678818"/>
            <a:ext cx="2843197"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6600">
                <a:latin typeface="+mj-lt"/>
                <a:ea typeface="Roboto"/>
                <a:cs typeface="Roboto"/>
                <a:sym typeface="Roboto"/>
              </a:rPr>
              <a:t>x</a:t>
            </a:r>
            <a:endParaRPr sz="6600">
              <a:latin typeface="+mj-lt"/>
              <a:ea typeface="Roboto"/>
              <a:cs typeface="Roboto"/>
              <a:sym typeface="Roboto"/>
            </a:endParaRPr>
          </a:p>
        </p:txBody>
      </p:sp>
      <p:sp>
        <p:nvSpPr>
          <p:cNvPr id="48" name="Google Shape;238;p18">
            <a:extLst>
              <a:ext uri="{FF2B5EF4-FFF2-40B4-BE49-F238E27FC236}">
                <a16:creationId xmlns:a16="http://schemas.microsoft.com/office/drawing/2014/main" id="{346BB52D-2E20-E709-43CA-8DDC48D347CB}"/>
              </a:ext>
            </a:extLst>
          </p:cNvPr>
          <p:cNvSpPr/>
          <p:nvPr/>
        </p:nvSpPr>
        <p:spPr>
          <a:xfrm>
            <a:off x="8646650" y="725332"/>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xào</a:t>
            </a:r>
            <a:endParaRPr sz="4400">
              <a:latin typeface="+mj-lt"/>
              <a:ea typeface="Roboto"/>
              <a:cs typeface="Roboto"/>
              <a:sym typeface="Roboto"/>
            </a:endParaRPr>
          </a:p>
        </p:txBody>
      </p:sp>
      <p:sp>
        <p:nvSpPr>
          <p:cNvPr id="49" name="Google Shape;238;p18">
            <a:extLst>
              <a:ext uri="{FF2B5EF4-FFF2-40B4-BE49-F238E27FC236}">
                <a16:creationId xmlns:a16="http://schemas.microsoft.com/office/drawing/2014/main" id="{8A8E9ED1-6DB0-A9E9-151A-5EB56D6A1F8A}"/>
              </a:ext>
            </a:extLst>
          </p:cNvPr>
          <p:cNvSpPr/>
          <p:nvPr/>
        </p:nvSpPr>
        <p:spPr>
          <a:xfrm>
            <a:off x="8685517" y="2819759"/>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xúc</a:t>
            </a:r>
            <a:endParaRPr sz="4400">
              <a:latin typeface="+mj-lt"/>
              <a:ea typeface="Roboto"/>
              <a:cs typeface="Roboto"/>
              <a:sym typeface="Roboto"/>
            </a:endParaRPr>
          </a:p>
        </p:txBody>
      </p:sp>
      <p:sp>
        <p:nvSpPr>
          <p:cNvPr id="50" name="Google Shape;238;p18">
            <a:extLst>
              <a:ext uri="{FF2B5EF4-FFF2-40B4-BE49-F238E27FC236}">
                <a16:creationId xmlns:a16="http://schemas.microsoft.com/office/drawing/2014/main" id="{75A18C7D-46C2-ED65-042B-4ACAAE1E3A92}"/>
              </a:ext>
            </a:extLst>
          </p:cNvPr>
          <p:cNvSpPr/>
          <p:nvPr/>
        </p:nvSpPr>
        <p:spPr>
          <a:xfrm>
            <a:off x="8620691" y="5203034"/>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xôn xao</a:t>
            </a:r>
            <a:endParaRPr sz="4400">
              <a:latin typeface="+mj-lt"/>
              <a:ea typeface="Roboto"/>
              <a:cs typeface="Roboto"/>
              <a:sym typeface="Roboto"/>
            </a:endParaRPr>
          </a:p>
        </p:txBody>
      </p:sp>
      <p:sp>
        <p:nvSpPr>
          <p:cNvPr id="51" name="Google Shape;238;p18">
            <a:extLst>
              <a:ext uri="{FF2B5EF4-FFF2-40B4-BE49-F238E27FC236}">
                <a16:creationId xmlns:a16="http://schemas.microsoft.com/office/drawing/2014/main" id="{2F28385F-984F-5E53-DD77-18168B96A0D5}"/>
              </a:ext>
            </a:extLst>
          </p:cNvPr>
          <p:cNvSpPr/>
          <p:nvPr/>
        </p:nvSpPr>
        <p:spPr>
          <a:xfrm>
            <a:off x="658892" y="5127854"/>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xào xạc</a:t>
            </a:r>
            <a:endParaRPr sz="4400">
              <a:latin typeface="+mj-lt"/>
              <a:ea typeface="Roboto"/>
              <a:cs typeface="Roboto"/>
              <a:sym typeface="Roboto"/>
            </a:endParaRPr>
          </a:p>
        </p:txBody>
      </p:sp>
      <p:sp>
        <p:nvSpPr>
          <p:cNvPr id="52" name="Google Shape;238;p18">
            <a:extLst>
              <a:ext uri="{FF2B5EF4-FFF2-40B4-BE49-F238E27FC236}">
                <a16:creationId xmlns:a16="http://schemas.microsoft.com/office/drawing/2014/main" id="{7BBBAA17-F642-9807-1175-FC18E5A90B11}"/>
              </a:ext>
            </a:extLst>
          </p:cNvPr>
          <p:cNvSpPr/>
          <p:nvPr/>
        </p:nvSpPr>
        <p:spPr>
          <a:xfrm>
            <a:off x="380919" y="3066517"/>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xinh</a:t>
            </a:r>
            <a:endParaRPr sz="4400">
              <a:latin typeface="+mj-lt"/>
              <a:ea typeface="Roboto"/>
              <a:cs typeface="Roboto"/>
              <a:sym typeface="Roboto"/>
            </a:endParaRPr>
          </a:p>
        </p:txBody>
      </p:sp>
      <p:sp>
        <p:nvSpPr>
          <p:cNvPr id="53" name="Google Shape;238;p18">
            <a:extLst>
              <a:ext uri="{FF2B5EF4-FFF2-40B4-BE49-F238E27FC236}">
                <a16:creationId xmlns:a16="http://schemas.microsoft.com/office/drawing/2014/main" id="{1A70378C-39A4-7BB7-EC63-80595EE1F931}"/>
              </a:ext>
            </a:extLst>
          </p:cNvPr>
          <p:cNvSpPr/>
          <p:nvPr/>
        </p:nvSpPr>
        <p:spPr>
          <a:xfrm>
            <a:off x="337994" y="1083536"/>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a:t>
            </a:r>
            <a:endParaRPr sz="4400">
              <a:latin typeface="+mj-lt"/>
              <a:ea typeface="Roboto"/>
              <a:cs typeface="Roboto"/>
              <a:sym typeface="Roboto"/>
            </a:endParaRPr>
          </a:p>
        </p:txBody>
      </p:sp>
    </p:spTree>
    <p:extLst>
      <p:ext uri="{BB962C8B-B14F-4D97-AF65-F5344CB8AC3E}">
        <p14:creationId xmlns:p14="http://schemas.microsoft.com/office/powerpoint/2010/main" val="6478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5;p31">
            <a:extLst>
              <a:ext uri="{FF2B5EF4-FFF2-40B4-BE49-F238E27FC236}">
                <a16:creationId xmlns:a16="http://schemas.microsoft.com/office/drawing/2014/main" id="{9AAEAE56-7E28-2FBB-45B5-0A31B41A1DAF}"/>
              </a:ext>
            </a:extLst>
          </p:cNvPr>
          <p:cNvSpPr/>
          <p:nvPr/>
        </p:nvSpPr>
        <p:spPr>
          <a:xfrm rot="5400000">
            <a:off x="4397127" y="2119038"/>
            <a:ext cx="3367583" cy="2322658"/>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127;p31">
            <a:extLst>
              <a:ext uri="{FF2B5EF4-FFF2-40B4-BE49-F238E27FC236}">
                <a16:creationId xmlns:a16="http://schemas.microsoft.com/office/drawing/2014/main" id="{43DC63C4-D38E-28FB-09C0-F4C8A7C3072B}"/>
              </a:ext>
            </a:extLst>
          </p:cNvPr>
          <p:cNvGrpSpPr/>
          <p:nvPr/>
        </p:nvGrpSpPr>
        <p:grpSpPr>
          <a:xfrm>
            <a:off x="7241774" y="294956"/>
            <a:ext cx="4377703" cy="1819579"/>
            <a:chOff x="5544859" y="1254658"/>
            <a:chExt cx="3033312" cy="1008680"/>
          </a:xfrm>
        </p:grpSpPr>
        <p:sp>
          <p:nvSpPr>
            <p:cNvPr id="28" name="Google Shape;1128;p31">
              <a:extLst>
                <a:ext uri="{FF2B5EF4-FFF2-40B4-BE49-F238E27FC236}">
                  <a16:creationId xmlns:a16="http://schemas.microsoft.com/office/drawing/2014/main" id="{36A524D4-982F-4124-1B85-C370AB58BE64}"/>
                </a:ext>
              </a:extLst>
            </p:cNvPr>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31">
              <a:extLst>
                <a:ext uri="{FF2B5EF4-FFF2-40B4-BE49-F238E27FC236}">
                  <a16:creationId xmlns:a16="http://schemas.microsoft.com/office/drawing/2014/main" id="{8C025EFD-B9ED-1374-10A1-722ACEBD1CF3}"/>
                </a:ext>
              </a:extLst>
            </p:cNvPr>
            <p:cNvSpPr/>
            <p:nvPr/>
          </p:nvSpPr>
          <p:spPr>
            <a:xfrm rot="21225542" flipH="1">
              <a:off x="5544859" y="1694011"/>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132;p31">
            <a:extLst>
              <a:ext uri="{FF2B5EF4-FFF2-40B4-BE49-F238E27FC236}">
                <a16:creationId xmlns:a16="http://schemas.microsoft.com/office/drawing/2014/main" id="{ED8D8686-4BB7-5C58-C99E-B769AB4DFAF7}"/>
              </a:ext>
            </a:extLst>
          </p:cNvPr>
          <p:cNvGrpSpPr/>
          <p:nvPr/>
        </p:nvGrpSpPr>
        <p:grpSpPr>
          <a:xfrm>
            <a:off x="7790207" y="2446622"/>
            <a:ext cx="4243296" cy="1910736"/>
            <a:chOff x="5746670" y="2612140"/>
            <a:chExt cx="2940183" cy="944275"/>
          </a:xfrm>
        </p:grpSpPr>
        <p:sp>
          <p:nvSpPr>
            <p:cNvPr id="33" name="Google Shape;1133;p31">
              <a:extLst>
                <a:ext uri="{FF2B5EF4-FFF2-40B4-BE49-F238E27FC236}">
                  <a16:creationId xmlns:a16="http://schemas.microsoft.com/office/drawing/2014/main" id="{38E906B6-A3B3-637E-C4B0-069569899D3D}"/>
                </a:ext>
              </a:extLst>
            </p:cNvPr>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4;p31">
              <a:extLst>
                <a:ext uri="{FF2B5EF4-FFF2-40B4-BE49-F238E27FC236}">
                  <a16:creationId xmlns:a16="http://schemas.microsoft.com/office/drawing/2014/main" id="{384A4E74-3AEB-35A4-54FB-F613AEAF75ED}"/>
                </a:ext>
              </a:extLst>
            </p:cNvPr>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137;p31">
            <a:extLst>
              <a:ext uri="{FF2B5EF4-FFF2-40B4-BE49-F238E27FC236}">
                <a16:creationId xmlns:a16="http://schemas.microsoft.com/office/drawing/2014/main" id="{7F94C699-C3D9-76AA-307C-B01386023664}"/>
              </a:ext>
            </a:extLst>
          </p:cNvPr>
          <p:cNvGrpSpPr/>
          <p:nvPr/>
        </p:nvGrpSpPr>
        <p:grpSpPr>
          <a:xfrm>
            <a:off x="7509791" y="4557167"/>
            <a:ext cx="4431427" cy="2056985"/>
            <a:chOff x="5572037" y="3751154"/>
            <a:chExt cx="3070538" cy="1140285"/>
          </a:xfrm>
        </p:grpSpPr>
        <p:sp>
          <p:nvSpPr>
            <p:cNvPr id="36" name="Google Shape;1138;p31">
              <a:extLst>
                <a:ext uri="{FF2B5EF4-FFF2-40B4-BE49-F238E27FC236}">
                  <a16:creationId xmlns:a16="http://schemas.microsoft.com/office/drawing/2014/main" id="{E8A29953-4ABB-65BD-77D7-F92BC094BCBF}"/>
                </a:ext>
              </a:extLst>
            </p:cNvPr>
            <p:cNvSpPr/>
            <p:nvPr/>
          </p:nvSpPr>
          <p:spPr>
            <a:xfrm>
              <a:off x="6226549" y="3850125"/>
              <a:ext cx="2416026"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9;p31">
              <a:extLst>
                <a:ext uri="{FF2B5EF4-FFF2-40B4-BE49-F238E27FC236}">
                  <a16:creationId xmlns:a16="http://schemas.microsoft.com/office/drawing/2014/main" id="{B7E24955-7277-E836-E9CA-D27E2A67997C}"/>
                </a:ext>
              </a:extLst>
            </p:cNvPr>
            <p:cNvSpPr/>
            <p:nvPr/>
          </p:nvSpPr>
          <p:spPr>
            <a:xfrm rot="20085158" flipH="1">
              <a:off x="5572037" y="3751154"/>
              <a:ext cx="495467" cy="767880"/>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112;p31">
            <a:extLst>
              <a:ext uri="{FF2B5EF4-FFF2-40B4-BE49-F238E27FC236}">
                <a16:creationId xmlns:a16="http://schemas.microsoft.com/office/drawing/2014/main" id="{1923D4A3-6BBD-0ECE-A3A8-878968518518}"/>
              </a:ext>
            </a:extLst>
          </p:cNvPr>
          <p:cNvGrpSpPr/>
          <p:nvPr/>
        </p:nvGrpSpPr>
        <p:grpSpPr>
          <a:xfrm>
            <a:off x="391716" y="383715"/>
            <a:ext cx="4378195" cy="2041901"/>
            <a:chOff x="565840" y="1254658"/>
            <a:chExt cx="3033653" cy="1131924"/>
          </a:xfrm>
        </p:grpSpPr>
        <p:sp>
          <p:nvSpPr>
            <p:cNvPr id="39" name="Google Shape;1113;p31">
              <a:extLst>
                <a:ext uri="{FF2B5EF4-FFF2-40B4-BE49-F238E27FC236}">
                  <a16:creationId xmlns:a16="http://schemas.microsoft.com/office/drawing/2014/main" id="{32B71A01-F769-70E1-5C72-ADD2B43E7D02}"/>
                </a:ext>
              </a:extLst>
            </p:cNvPr>
            <p:cNvSpPr/>
            <p:nvPr/>
          </p:nvSpPr>
          <p:spPr>
            <a:xfrm>
              <a:off x="565840" y="1254658"/>
              <a:ext cx="2102556" cy="113192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31">
              <a:extLst>
                <a:ext uri="{FF2B5EF4-FFF2-40B4-BE49-F238E27FC236}">
                  <a16:creationId xmlns:a16="http://schemas.microsoft.com/office/drawing/2014/main" id="{970153AA-B5B6-1946-69A9-BFAD2831A0A5}"/>
                </a:ext>
              </a:extLst>
            </p:cNvPr>
            <p:cNvSpPr/>
            <p:nvPr/>
          </p:nvSpPr>
          <p:spPr>
            <a:xfrm rot="380728">
              <a:off x="2839471" y="1659834"/>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117;p31">
            <a:extLst>
              <a:ext uri="{FF2B5EF4-FFF2-40B4-BE49-F238E27FC236}">
                <a16:creationId xmlns:a16="http://schemas.microsoft.com/office/drawing/2014/main" id="{3319AC23-7EFE-AFCF-DE01-4FDF958DC3F9}"/>
              </a:ext>
            </a:extLst>
          </p:cNvPr>
          <p:cNvGrpSpPr/>
          <p:nvPr/>
        </p:nvGrpSpPr>
        <p:grpSpPr>
          <a:xfrm>
            <a:off x="279014" y="2700721"/>
            <a:ext cx="4259254" cy="1878446"/>
            <a:chOff x="446090" y="2515102"/>
            <a:chExt cx="2951240" cy="1041313"/>
          </a:xfrm>
        </p:grpSpPr>
        <p:sp>
          <p:nvSpPr>
            <p:cNvPr id="42" name="Google Shape;1118;p31">
              <a:extLst>
                <a:ext uri="{FF2B5EF4-FFF2-40B4-BE49-F238E27FC236}">
                  <a16:creationId xmlns:a16="http://schemas.microsoft.com/office/drawing/2014/main" id="{74BC3151-F2D4-7819-4853-2F84C2EF1B30}"/>
                </a:ext>
              </a:extLst>
            </p:cNvPr>
            <p:cNvSpPr/>
            <p:nvPr/>
          </p:nvSpPr>
          <p:spPr>
            <a:xfrm>
              <a:off x="446090" y="2515102"/>
              <a:ext cx="2319822" cy="1041313"/>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9;p31">
              <a:extLst>
                <a:ext uri="{FF2B5EF4-FFF2-40B4-BE49-F238E27FC236}">
                  <a16:creationId xmlns:a16="http://schemas.microsoft.com/office/drawing/2014/main" id="{4541C7C0-D07D-4AE7-56AA-39F4BEB19F4F}"/>
                </a:ext>
              </a:extLst>
            </p:cNvPr>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122;p31">
            <a:extLst>
              <a:ext uri="{FF2B5EF4-FFF2-40B4-BE49-F238E27FC236}">
                <a16:creationId xmlns:a16="http://schemas.microsoft.com/office/drawing/2014/main" id="{78E83A93-C2CA-A4BF-95BC-451F00A6D337}"/>
              </a:ext>
            </a:extLst>
          </p:cNvPr>
          <p:cNvGrpSpPr/>
          <p:nvPr/>
        </p:nvGrpSpPr>
        <p:grpSpPr>
          <a:xfrm>
            <a:off x="456012" y="4639328"/>
            <a:ext cx="4394155" cy="1878447"/>
            <a:chOff x="501425" y="3692810"/>
            <a:chExt cx="3044713" cy="1041314"/>
          </a:xfrm>
        </p:grpSpPr>
        <p:sp>
          <p:nvSpPr>
            <p:cNvPr id="45" name="Google Shape;1123;p31">
              <a:extLst>
                <a:ext uri="{FF2B5EF4-FFF2-40B4-BE49-F238E27FC236}">
                  <a16:creationId xmlns:a16="http://schemas.microsoft.com/office/drawing/2014/main" id="{0F293962-0E1E-9329-A3D1-A6A793B325EA}"/>
                </a:ext>
              </a:extLst>
            </p:cNvPr>
            <p:cNvSpPr/>
            <p:nvPr/>
          </p:nvSpPr>
          <p:spPr>
            <a:xfrm>
              <a:off x="501425" y="3692810"/>
              <a:ext cx="2231367"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4;p31">
              <a:extLst>
                <a:ext uri="{FF2B5EF4-FFF2-40B4-BE49-F238E27FC236}">
                  <a16:creationId xmlns:a16="http://schemas.microsoft.com/office/drawing/2014/main" id="{D5CF2100-D682-3796-C27D-ADCB6D5868D9}"/>
                </a:ext>
              </a:extLst>
            </p:cNvPr>
            <p:cNvSpPr/>
            <p:nvPr/>
          </p:nvSpPr>
          <p:spPr>
            <a:xfrm rot="1514842">
              <a:off x="2913576" y="3700398"/>
              <a:ext cx="632562" cy="875151"/>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38;p18">
            <a:extLst>
              <a:ext uri="{FF2B5EF4-FFF2-40B4-BE49-F238E27FC236}">
                <a16:creationId xmlns:a16="http://schemas.microsoft.com/office/drawing/2014/main" id="{80293B4F-2100-FB13-7C18-542934466A85}"/>
              </a:ext>
            </a:extLst>
          </p:cNvPr>
          <p:cNvSpPr/>
          <p:nvPr/>
        </p:nvSpPr>
        <p:spPr>
          <a:xfrm>
            <a:off x="5146731" y="2880398"/>
            <a:ext cx="2843197"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19900">
                <a:latin typeface="+mj-lt"/>
                <a:ea typeface="Roboto"/>
                <a:cs typeface="Roboto"/>
                <a:sym typeface="Roboto"/>
              </a:rPr>
              <a:t>̉</a:t>
            </a:r>
            <a:endParaRPr sz="19900">
              <a:latin typeface="+mj-lt"/>
              <a:ea typeface="Roboto"/>
              <a:cs typeface="Roboto"/>
              <a:sym typeface="Roboto"/>
            </a:endParaRPr>
          </a:p>
        </p:txBody>
      </p:sp>
      <p:sp>
        <p:nvSpPr>
          <p:cNvPr id="48" name="Google Shape;238;p18">
            <a:extLst>
              <a:ext uri="{FF2B5EF4-FFF2-40B4-BE49-F238E27FC236}">
                <a16:creationId xmlns:a16="http://schemas.microsoft.com/office/drawing/2014/main" id="{346BB52D-2E20-E709-43CA-8DDC48D347CB}"/>
              </a:ext>
            </a:extLst>
          </p:cNvPr>
          <p:cNvSpPr/>
          <p:nvPr/>
        </p:nvSpPr>
        <p:spPr>
          <a:xfrm>
            <a:off x="8646650" y="725332"/>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ngủ</a:t>
            </a:r>
            <a:endParaRPr sz="4400">
              <a:latin typeface="+mj-lt"/>
              <a:ea typeface="Roboto"/>
              <a:cs typeface="Roboto"/>
              <a:sym typeface="Roboto"/>
            </a:endParaRPr>
          </a:p>
        </p:txBody>
      </p:sp>
      <p:sp>
        <p:nvSpPr>
          <p:cNvPr id="49" name="Google Shape;238;p18">
            <a:extLst>
              <a:ext uri="{FF2B5EF4-FFF2-40B4-BE49-F238E27FC236}">
                <a16:creationId xmlns:a16="http://schemas.microsoft.com/office/drawing/2014/main" id="{8A8E9ED1-6DB0-A9E9-151A-5EB56D6A1F8A}"/>
              </a:ext>
            </a:extLst>
          </p:cNvPr>
          <p:cNvSpPr/>
          <p:nvPr/>
        </p:nvSpPr>
        <p:spPr>
          <a:xfrm>
            <a:off x="8685517" y="2819759"/>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ngả</a:t>
            </a:r>
            <a:endParaRPr sz="4400">
              <a:latin typeface="+mj-lt"/>
              <a:ea typeface="Roboto"/>
              <a:cs typeface="Roboto"/>
              <a:sym typeface="Roboto"/>
            </a:endParaRPr>
          </a:p>
        </p:txBody>
      </p:sp>
      <p:sp>
        <p:nvSpPr>
          <p:cNvPr id="50" name="Google Shape;238;p18">
            <a:extLst>
              <a:ext uri="{FF2B5EF4-FFF2-40B4-BE49-F238E27FC236}">
                <a16:creationId xmlns:a16="http://schemas.microsoft.com/office/drawing/2014/main" id="{75A18C7D-46C2-ED65-042B-4ACAAE1E3A92}"/>
              </a:ext>
            </a:extLst>
          </p:cNvPr>
          <p:cNvSpPr/>
          <p:nvPr/>
        </p:nvSpPr>
        <p:spPr>
          <a:xfrm>
            <a:off x="8620691" y="5203034"/>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tủ</a:t>
            </a:r>
            <a:endParaRPr sz="4400">
              <a:latin typeface="+mj-lt"/>
              <a:ea typeface="Roboto"/>
              <a:cs typeface="Roboto"/>
              <a:sym typeface="Roboto"/>
            </a:endParaRPr>
          </a:p>
        </p:txBody>
      </p:sp>
      <p:sp>
        <p:nvSpPr>
          <p:cNvPr id="51" name="Google Shape;238;p18">
            <a:extLst>
              <a:ext uri="{FF2B5EF4-FFF2-40B4-BE49-F238E27FC236}">
                <a16:creationId xmlns:a16="http://schemas.microsoft.com/office/drawing/2014/main" id="{2F28385F-984F-5E53-DD77-18168B96A0D5}"/>
              </a:ext>
            </a:extLst>
          </p:cNvPr>
          <p:cNvSpPr/>
          <p:nvPr/>
        </p:nvSpPr>
        <p:spPr>
          <a:xfrm>
            <a:off x="658892" y="5127854"/>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rửa</a:t>
            </a:r>
            <a:endParaRPr sz="4400">
              <a:latin typeface="+mj-lt"/>
              <a:ea typeface="Roboto"/>
              <a:cs typeface="Roboto"/>
              <a:sym typeface="Roboto"/>
            </a:endParaRPr>
          </a:p>
        </p:txBody>
      </p:sp>
      <p:sp>
        <p:nvSpPr>
          <p:cNvPr id="52" name="Google Shape;238;p18">
            <a:extLst>
              <a:ext uri="{FF2B5EF4-FFF2-40B4-BE49-F238E27FC236}">
                <a16:creationId xmlns:a16="http://schemas.microsoft.com/office/drawing/2014/main" id="{7BBBAA17-F642-9807-1175-FC18E5A90B11}"/>
              </a:ext>
            </a:extLst>
          </p:cNvPr>
          <p:cNvSpPr/>
          <p:nvPr/>
        </p:nvSpPr>
        <p:spPr>
          <a:xfrm>
            <a:off x="380919" y="3066517"/>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cửa</a:t>
            </a:r>
            <a:endParaRPr sz="4400">
              <a:latin typeface="+mj-lt"/>
              <a:ea typeface="Roboto"/>
              <a:cs typeface="Roboto"/>
              <a:sym typeface="Roboto"/>
            </a:endParaRPr>
          </a:p>
        </p:txBody>
      </p:sp>
      <p:sp>
        <p:nvSpPr>
          <p:cNvPr id="53" name="Google Shape;238;p18">
            <a:extLst>
              <a:ext uri="{FF2B5EF4-FFF2-40B4-BE49-F238E27FC236}">
                <a16:creationId xmlns:a16="http://schemas.microsoft.com/office/drawing/2014/main" id="{1A70378C-39A4-7BB7-EC63-80595EE1F931}"/>
              </a:ext>
            </a:extLst>
          </p:cNvPr>
          <p:cNvSpPr/>
          <p:nvPr/>
        </p:nvSpPr>
        <p:spPr>
          <a:xfrm>
            <a:off x="337994" y="1083536"/>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a:t>
            </a:r>
            <a:endParaRPr sz="4400">
              <a:latin typeface="+mj-lt"/>
              <a:ea typeface="Roboto"/>
              <a:cs typeface="Roboto"/>
              <a:sym typeface="Roboto"/>
            </a:endParaRPr>
          </a:p>
        </p:txBody>
      </p:sp>
    </p:spTree>
    <p:extLst>
      <p:ext uri="{BB962C8B-B14F-4D97-AF65-F5344CB8AC3E}">
        <p14:creationId xmlns:p14="http://schemas.microsoft.com/office/powerpoint/2010/main" val="21612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45;p31">
            <a:extLst>
              <a:ext uri="{FF2B5EF4-FFF2-40B4-BE49-F238E27FC236}">
                <a16:creationId xmlns:a16="http://schemas.microsoft.com/office/drawing/2014/main" id="{9AAEAE56-7E28-2FBB-45B5-0A31B41A1DAF}"/>
              </a:ext>
            </a:extLst>
          </p:cNvPr>
          <p:cNvSpPr/>
          <p:nvPr/>
        </p:nvSpPr>
        <p:spPr>
          <a:xfrm rot="5400000">
            <a:off x="4397127" y="2119038"/>
            <a:ext cx="3367583" cy="2322658"/>
          </a:xfrm>
          <a:custGeom>
            <a:avLst/>
            <a:gdLst/>
            <a:ahLst/>
            <a:cxnLst/>
            <a:rect l="l" t="t" r="r" b="b"/>
            <a:pathLst>
              <a:path w="11298" h="9399" fill="none" extrusionOk="0">
                <a:moveTo>
                  <a:pt x="2566" y="784"/>
                </a:moveTo>
                <a:cubicBezTo>
                  <a:pt x="517" y="2017"/>
                  <a:pt x="0" y="6782"/>
                  <a:pt x="2533" y="8082"/>
                </a:cubicBezTo>
                <a:cubicBezTo>
                  <a:pt x="5066" y="9398"/>
                  <a:pt x="10398" y="8982"/>
                  <a:pt x="10698" y="6449"/>
                </a:cubicBezTo>
                <a:cubicBezTo>
                  <a:pt x="10998" y="3916"/>
                  <a:pt x="11298" y="834"/>
                  <a:pt x="9132" y="417"/>
                </a:cubicBezTo>
                <a:cubicBezTo>
                  <a:pt x="6965" y="1"/>
                  <a:pt x="3233" y="151"/>
                  <a:pt x="2200" y="15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1127;p31">
            <a:extLst>
              <a:ext uri="{FF2B5EF4-FFF2-40B4-BE49-F238E27FC236}">
                <a16:creationId xmlns:a16="http://schemas.microsoft.com/office/drawing/2014/main" id="{43DC63C4-D38E-28FB-09C0-F4C8A7C3072B}"/>
              </a:ext>
            </a:extLst>
          </p:cNvPr>
          <p:cNvGrpSpPr/>
          <p:nvPr/>
        </p:nvGrpSpPr>
        <p:grpSpPr>
          <a:xfrm>
            <a:off x="7241774" y="294956"/>
            <a:ext cx="4377703" cy="1819579"/>
            <a:chOff x="5544859" y="1254658"/>
            <a:chExt cx="3033312" cy="1008680"/>
          </a:xfrm>
        </p:grpSpPr>
        <p:sp>
          <p:nvSpPr>
            <p:cNvPr id="28" name="Google Shape;1128;p31">
              <a:extLst>
                <a:ext uri="{FF2B5EF4-FFF2-40B4-BE49-F238E27FC236}">
                  <a16:creationId xmlns:a16="http://schemas.microsoft.com/office/drawing/2014/main" id="{36A524D4-982F-4124-1B85-C370AB58BE64}"/>
                </a:ext>
              </a:extLst>
            </p:cNvPr>
            <p:cNvSpPr/>
            <p:nvPr/>
          </p:nvSpPr>
          <p:spPr>
            <a:xfrm>
              <a:off x="6475615" y="1254658"/>
              <a:ext cx="2102556" cy="100868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31">
              <a:extLst>
                <a:ext uri="{FF2B5EF4-FFF2-40B4-BE49-F238E27FC236}">
                  <a16:creationId xmlns:a16="http://schemas.microsoft.com/office/drawing/2014/main" id="{8C025EFD-B9ED-1374-10A1-722ACEBD1CF3}"/>
                </a:ext>
              </a:extLst>
            </p:cNvPr>
            <p:cNvSpPr/>
            <p:nvPr/>
          </p:nvSpPr>
          <p:spPr>
            <a:xfrm rot="21225542" flipH="1">
              <a:off x="5544859" y="1694011"/>
              <a:ext cx="760019" cy="364909"/>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132;p31">
            <a:extLst>
              <a:ext uri="{FF2B5EF4-FFF2-40B4-BE49-F238E27FC236}">
                <a16:creationId xmlns:a16="http://schemas.microsoft.com/office/drawing/2014/main" id="{ED8D8686-4BB7-5C58-C99E-B769AB4DFAF7}"/>
              </a:ext>
            </a:extLst>
          </p:cNvPr>
          <p:cNvGrpSpPr/>
          <p:nvPr/>
        </p:nvGrpSpPr>
        <p:grpSpPr>
          <a:xfrm>
            <a:off x="7790207" y="2446622"/>
            <a:ext cx="4243296" cy="1910736"/>
            <a:chOff x="5746670" y="2612140"/>
            <a:chExt cx="2940183" cy="944275"/>
          </a:xfrm>
        </p:grpSpPr>
        <p:sp>
          <p:nvSpPr>
            <p:cNvPr id="33" name="Google Shape;1133;p31">
              <a:extLst>
                <a:ext uri="{FF2B5EF4-FFF2-40B4-BE49-F238E27FC236}">
                  <a16:creationId xmlns:a16="http://schemas.microsoft.com/office/drawing/2014/main" id="{38E906B6-A3B3-637E-C4B0-069569899D3D}"/>
                </a:ext>
              </a:extLst>
            </p:cNvPr>
            <p:cNvSpPr/>
            <p:nvPr/>
          </p:nvSpPr>
          <p:spPr>
            <a:xfrm rot="10800000">
              <a:off x="6367031" y="2612140"/>
              <a:ext cx="2319822" cy="944275"/>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4;p31">
              <a:extLst>
                <a:ext uri="{FF2B5EF4-FFF2-40B4-BE49-F238E27FC236}">
                  <a16:creationId xmlns:a16="http://schemas.microsoft.com/office/drawing/2014/main" id="{384A4E74-3AEB-35A4-54FB-F613AEAF75ED}"/>
                </a:ext>
              </a:extLst>
            </p:cNvPr>
            <p:cNvSpPr/>
            <p:nvPr/>
          </p:nvSpPr>
          <p:spPr>
            <a:xfrm rot="1013775" flipH="1">
              <a:off x="574667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1137;p31">
            <a:extLst>
              <a:ext uri="{FF2B5EF4-FFF2-40B4-BE49-F238E27FC236}">
                <a16:creationId xmlns:a16="http://schemas.microsoft.com/office/drawing/2014/main" id="{7F94C699-C3D9-76AA-307C-B01386023664}"/>
              </a:ext>
            </a:extLst>
          </p:cNvPr>
          <p:cNvGrpSpPr/>
          <p:nvPr/>
        </p:nvGrpSpPr>
        <p:grpSpPr>
          <a:xfrm>
            <a:off x="7509791" y="4557167"/>
            <a:ext cx="4431427" cy="2056985"/>
            <a:chOff x="5572037" y="3751154"/>
            <a:chExt cx="3070538" cy="1140285"/>
          </a:xfrm>
        </p:grpSpPr>
        <p:sp>
          <p:nvSpPr>
            <p:cNvPr id="36" name="Google Shape;1138;p31">
              <a:extLst>
                <a:ext uri="{FF2B5EF4-FFF2-40B4-BE49-F238E27FC236}">
                  <a16:creationId xmlns:a16="http://schemas.microsoft.com/office/drawing/2014/main" id="{E8A29953-4ABB-65BD-77D7-F92BC094BCBF}"/>
                </a:ext>
              </a:extLst>
            </p:cNvPr>
            <p:cNvSpPr/>
            <p:nvPr/>
          </p:nvSpPr>
          <p:spPr>
            <a:xfrm>
              <a:off x="6226549" y="3850125"/>
              <a:ext cx="2416026"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9;p31">
              <a:extLst>
                <a:ext uri="{FF2B5EF4-FFF2-40B4-BE49-F238E27FC236}">
                  <a16:creationId xmlns:a16="http://schemas.microsoft.com/office/drawing/2014/main" id="{B7E24955-7277-E836-E9CA-D27E2A67997C}"/>
                </a:ext>
              </a:extLst>
            </p:cNvPr>
            <p:cNvSpPr/>
            <p:nvPr/>
          </p:nvSpPr>
          <p:spPr>
            <a:xfrm rot="20085158" flipH="1">
              <a:off x="5572037" y="3751154"/>
              <a:ext cx="495467" cy="767880"/>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112;p31">
            <a:extLst>
              <a:ext uri="{FF2B5EF4-FFF2-40B4-BE49-F238E27FC236}">
                <a16:creationId xmlns:a16="http://schemas.microsoft.com/office/drawing/2014/main" id="{1923D4A3-6BBD-0ECE-A3A8-878968518518}"/>
              </a:ext>
            </a:extLst>
          </p:cNvPr>
          <p:cNvGrpSpPr/>
          <p:nvPr/>
        </p:nvGrpSpPr>
        <p:grpSpPr>
          <a:xfrm>
            <a:off x="391716" y="383715"/>
            <a:ext cx="4378195" cy="2041901"/>
            <a:chOff x="565840" y="1254658"/>
            <a:chExt cx="3033653" cy="1131924"/>
          </a:xfrm>
        </p:grpSpPr>
        <p:sp>
          <p:nvSpPr>
            <p:cNvPr id="39" name="Google Shape;1113;p31">
              <a:extLst>
                <a:ext uri="{FF2B5EF4-FFF2-40B4-BE49-F238E27FC236}">
                  <a16:creationId xmlns:a16="http://schemas.microsoft.com/office/drawing/2014/main" id="{32B71A01-F769-70E1-5C72-ADD2B43E7D02}"/>
                </a:ext>
              </a:extLst>
            </p:cNvPr>
            <p:cNvSpPr/>
            <p:nvPr/>
          </p:nvSpPr>
          <p:spPr>
            <a:xfrm>
              <a:off x="565840" y="1254658"/>
              <a:ext cx="2102556" cy="1131924"/>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14;p31">
              <a:extLst>
                <a:ext uri="{FF2B5EF4-FFF2-40B4-BE49-F238E27FC236}">
                  <a16:creationId xmlns:a16="http://schemas.microsoft.com/office/drawing/2014/main" id="{970153AA-B5B6-1946-69A9-BFAD2831A0A5}"/>
                </a:ext>
              </a:extLst>
            </p:cNvPr>
            <p:cNvSpPr/>
            <p:nvPr/>
          </p:nvSpPr>
          <p:spPr>
            <a:xfrm rot="380728">
              <a:off x="2839471" y="1659834"/>
              <a:ext cx="760022" cy="364910"/>
            </a:xfrm>
            <a:custGeom>
              <a:avLst/>
              <a:gdLst/>
              <a:ahLst/>
              <a:cxnLst/>
              <a:rect l="l" t="t" r="r" b="b"/>
              <a:pathLst>
                <a:path w="4966" h="1251" fill="none" extrusionOk="0">
                  <a:moveTo>
                    <a:pt x="4966" y="1251"/>
                  </a:moveTo>
                  <a:cubicBezTo>
                    <a:pt x="3999" y="434"/>
                    <a:pt x="1300" y="1"/>
                    <a:pt x="0" y="101"/>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117;p31">
            <a:extLst>
              <a:ext uri="{FF2B5EF4-FFF2-40B4-BE49-F238E27FC236}">
                <a16:creationId xmlns:a16="http://schemas.microsoft.com/office/drawing/2014/main" id="{3319AC23-7EFE-AFCF-DE01-4FDF958DC3F9}"/>
              </a:ext>
            </a:extLst>
          </p:cNvPr>
          <p:cNvGrpSpPr/>
          <p:nvPr/>
        </p:nvGrpSpPr>
        <p:grpSpPr>
          <a:xfrm>
            <a:off x="279014" y="2700721"/>
            <a:ext cx="4259254" cy="1878446"/>
            <a:chOff x="446090" y="2515102"/>
            <a:chExt cx="2951240" cy="1041313"/>
          </a:xfrm>
        </p:grpSpPr>
        <p:sp>
          <p:nvSpPr>
            <p:cNvPr id="42" name="Google Shape;1118;p31">
              <a:extLst>
                <a:ext uri="{FF2B5EF4-FFF2-40B4-BE49-F238E27FC236}">
                  <a16:creationId xmlns:a16="http://schemas.microsoft.com/office/drawing/2014/main" id="{74BC3151-F2D4-7819-4853-2F84C2EF1B30}"/>
                </a:ext>
              </a:extLst>
            </p:cNvPr>
            <p:cNvSpPr/>
            <p:nvPr/>
          </p:nvSpPr>
          <p:spPr>
            <a:xfrm>
              <a:off x="446090" y="2515102"/>
              <a:ext cx="2319822" cy="1041313"/>
            </a:xfrm>
            <a:custGeom>
              <a:avLst/>
              <a:gdLst/>
              <a:ahLst/>
              <a:cxnLst/>
              <a:rect l="l" t="t" r="r" b="b"/>
              <a:pathLst>
                <a:path w="11382" h="4633" fill="none" extrusionOk="0">
                  <a:moveTo>
                    <a:pt x="568" y="1100"/>
                  </a:moveTo>
                  <a:cubicBezTo>
                    <a:pt x="34" y="2150"/>
                    <a:pt x="501" y="4549"/>
                    <a:pt x="1617" y="4449"/>
                  </a:cubicBezTo>
                  <a:cubicBezTo>
                    <a:pt x="2734" y="4366"/>
                    <a:pt x="10782" y="4633"/>
                    <a:pt x="10998" y="3716"/>
                  </a:cubicBezTo>
                  <a:cubicBezTo>
                    <a:pt x="11232" y="2800"/>
                    <a:pt x="11382" y="567"/>
                    <a:pt x="10515" y="284"/>
                  </a:cubicBezTo>
                  <a:cubicBezTo>
                    <a:pt x="9649" y="0"/>
                    <a:pt x="934" y="84"/>
                    <a:pt x="1" y="1134"/>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19;p31">
              <a:extLst>
                <a:ext uri="{FF2B5EF4-FFF2-40B4-BE49-F238E27FC236}">
                  <a16:creationId xmlns:a16="http://schemas.microsoft.com/office/drawing/2014/main" id="{4541C7C0-D07D-4AE7-56AA-39F4BEB19F4F}"/>
                </a:ext>
              </a:extLst>
            </p:cNvPr>
            <p:cNvSpPr/>
            <p:nvPr/>
          </p:nvSpPr>
          <p:spPr>
            <a:xfrm rot="-1013775">
              <a:off x="2842250" y="2928983"/>
              <a:ext cx="555080" cy="169037"/>
            </a:xfrm>
            <a:custGeom>
              <a:avLst/>
              <a:gdLst/>
              <a:ahLst/>
              <a:cxnLst/>
              <a:rect l="l" t="t" r="r" b="b"/>
              <a:pathLst>
                <a:path w="3467" h="384" fill="none" extrusionOk="0">
                  <a:moveTo>
                    <a:pt x="1" y="34"/>
                  </a:moveTo>
                  <a:cubicBezTo>
                    <a:pt x="667" y="1"/>
                    <a:pt x="2950" y="384"/>
                    <a:pt x="3467" y="367"/>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122;p31">
            <a:extLst>
              <a:ext uri="{FF2B5EF4-FFF2-40B4-BE49-F238E27FC236}">
                <a16:creationId xmlns:a16="http://schemas.microsoft.com/office/drawing/2014/main" id="{78E83A93-C2CA-A4BF-95BC-451F00A6D337}"/>
              </a:ext>
            </a:extLst>
          </p:cNvPr>
          <p:cNvGrpSpPr/>
          <p:nvPr/>
        </p:nvGrpSpPr>
        <p:grpSpPr>
          <a:xfrm>
            <a:off x="456012" y="4639328"/>
            <a:ext cx="4394155" cy="1878447"/>
            <a:chOff x="501425" y="3692810"/>
            <a:chExt cx="3044713" cy="1041314"/>
          </a:xfrm>
        </p:grpSpPr>
        <p:sp>
          <p:nvSpPr>
            <p:cNvPr id="45" name="Google Shape;1123;p31">
              <a:extLst>
                <a:ext uri="{FF2B5EF4-FFF2-40B4-BE49-F238E27FC236}">
                  <a16:creationId xmlns:a16="http://schemas.microsoft.com/office/drawing/2014/main" id="{0F293962-0E1E-9329-A3D1-A6A793B325EA}"/>
                </a:ext>
              </a:extLst>
            </p:cNvPr>
            <p:cNvSpPr/>
            <p:nvPr/>
          </p:nvSpPr>
          <p:spPr>
            <a:xfrm>
              <a:off x="501425" y="3692810"/>
              <a:ext cx="2231367" cy="1041314"/>
            </a:xfrm>
            <a:custGeom>
              <a:avLst/>
              <a:gdLst/>
              <a:ahLst/>
              <a:cxnLst/>
              <a:rect l="l" t="t" r="r" b="b"/>
              <a:pathLst>
                <a:path w="10948" h="4217" fill="none" extrusionOk="0">
                  <a:moveTo>
                    <a:pt x="784" y="867"/>
                  </a:moveTo>
                  <a:cubicBezTo>
                    <a:pt x="0" y="2017"/>
                    <a:pt x="467" y="4049"/>
                    <a:pt x="1867" y="3999"/>
                  </a:cubicBezTo>
                  <a:cubicBezTo>
                    <a:pt x="3250" y="3933"/>
                    <a:pt x="9215" y="4216"/>
                    <a:pt x="9915" y="3849"/>
                  </a:cubicBezTo>
                  <a:cubicBezTo>
                    <a:pt x="10615" y="3483"/>
                    <a:pt x="10948" y="1733"/>
                    <a:pt x="10098" y="867"/>
                  </a:cubicBezTo>
                  <a:cubicBezTo>
                    <a:pt x="9265" y="0"/>
                    <a:pt x="1633" y="84"/>
                    <a:pt x="1167" y="1233"/>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4;p31">
              <a:extLst>
                <a:ext uri="{FF2B5EF4-FFF2-40B4-BE49-F238E27FC236}">
                  <a16:creationId xmlns:a16="http://schemas.microsoft.com/office/drawing/2014/main" id="{D5CF2100-D682-3796-C27D-ADCB6D5868D9}"/>
                </a:ext>
              </a:extLst>
            </p:cNvPr>
            <p:cNvSpPr/>
            <p:nvPr/>
          </p:nvSpPr>
          <p:spPr>
            <a:xfrm rot="1514842">
              <a:off x="2913576" y="3700398"/>
              <a:ext cx="632562" cy="875151"/>
            </a:xfrm>
            <a:custGeom>
              <a:avLst/>
              <a:gdLst/>
              <a:ahLst/>
              <a:cxnLst/>
              <a:rect l="l" t="t" r="r" b="b"/>
              <a:pathLst>
                <a:path w="5100" h="2000" fill="none" extrusionOk="0">
                  <a:moveTo>
                    <a:pt x="5099" y="0"/>
                  </a:moveTo>
                  <a:cubicBezTo>
                    <a:pt x="4849" y="883"/>
                    <a:pt x="3466" y="2000"/>
                    <a:pt x="1" y="1950"/>
                  </a:cubicBezTo>
                </a:path>
              </a:pathLst>
            </a:custGeom>
            <a:solidFill>
              <a:schemeClr val="dk1"/>
            </a:solidFill>
            <a:ln w="28575" cap="rnd" cmpd="sng">
              <a:solidFill>
                <a:srgbClr val="000000"/>
              </a:solidFill>
              <a:prstDash val="solid"/>
              <a:miter lim="166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238;p18">
            <a:extLst>
              <a:ext uri="{FF2B5EF4-FFF2-40B4-BE49-F238E27FC236}">
                <a16:creationId xmlns:a16="http://schemas.microsoft.com/office/drawing/2014/main" id="{80293B4F-2100-FB13-7C18-542934466A85}"/>
              </a:ext>
            </a:extLst>
          </p:cNvPr>
          <p:cNvSpPr/>
          <p:nvPr/>
        </p:nvSpPr>
        <p:spPr>
          <a:xfrm>
            <a:off x="5488206" y="3014635"/>
            <a:ext cx="2843197"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19900">
                <a:latin typeface="+mj-lt"/>
                <a:ea typeface="Roboto"/>
                <a:cs typeface="Roboto"/>
                <a:sym typeface="Roboto"/>
              </a:rPr>
              <a:t>̃</a:t>
            </a:r>
            <a:endParaRPr sz="19900">
              <a:latin typeface="+mj-lt"/>
              <a:ea typeface="Roboto"/>
              <a:cs typeface="Roboto"/>
              <a:sym typeface="Roboto"/>
            </a:endParaRPr>
          </a:p>
        </p:txBody>
      </p:sp>
      <p:sp>
        <p:nvSpPr>
          <p:cNvPr id="48" name="Google Shape;238;p18">
            <a:extLst>
              <a:ext uri="{FF2B5EF4-FFF2-40B4-BE49-F238E27FC236}">
                <a16:creationId xmlns:a16="http://schemas.microsoft.com/office/drawing/2014/main" id="{346BB52D-2E20-E709-43CA-8DDC48D347CB}"/>
              </a:ext>
            </a:extLst>
          </p:cNvPr>
          <p:cNvSpPr/>
          <p:nvPr/>
        </p:nvSpPr>
        <p:spPr>
          <a:xfrm>
            <a:off x="8646650" y="725332"/>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ngã</a:t>
            </a:r>
            <a:endParaRPr sz="4400">
              <a:latin typeface="+mj-lt"/>
              <a:ea typeface="Roboto"/>
              <a:cs typeface="Roboto"/>
              <a:sym typeface="Roboto"/>
            </a:endParaRPr>
          </a:p>
        </p:txBody>
      </p:sp>
      <p:sp>
        <p:nvSpPr>
          <p:cNvPr id="49" name="Google Shape;238;p18">
            <a:extLst>
              <a:ext uri="{FF2B5EF4-FFF2-40B4-BE49-F238E27FC236}">
                <a16:creationId xmlns:a16="http://schemas.microsoft.com/office/drawing/2014/main" id="{8A8E9ED1-6DB0-A9E9-151A-5EB56D6A1F8A}"/>
              </a:ext>
            </a:extLst>
          </p:cNvPr>
          <p:cNvSpPr/>
          <p:nvPr/>
        </p:nvSpPr>
        <p:spPr>
          <a:xfrm>
            <a:off x="8685517" y="2819759"/>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vẽ</a:t>
            </a:r>
            <a:endParaRPr sz="4400">
              <a:latin typeface="+mj-lt"/>
              <a:ea typeface="Roboto"/>
              <a:cs typeface="Roboto"/>
              <a:sym typeface="Roboto"/>
            </a:endParaRPr>
          </a:p>
        </p:txBody>
      </p:sp>
      <p:sp>
        <p:nvSpPr>
          <p:cNvPr id="50" name="Google Shape;238;p18">
            <a:extLst>
              <a:ext uri="{FF2B5EF4-FFF2-40B4-BE49-F238E27FC236}">
                <a16:creationId xmlns:a16="http://schemas.microsoft.com/office/drawing/2014/main" id="{75A18C7D-46C2-ED65-042B-4ACAAE1E3A92}"/>
              </a:ext>
            </a:extLst>
          </p:cNvPr>
          <p:cNvSpPr/>
          <p:nvPr/>
        </p:nvSpPr>
        <p:spPr>
          <a:xfrm>
            <a:off x="8620691" y="5203034"/>
            <a:ext cx="3347986"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vĩ cầm</a:t>
            </a:r>
            <a:endParaRPr sz="4400">
              <a:latin typeface="+mj-lt"/>
              <a:ea typeface="Roboto"/>
              <a:cs typeface="Roboto"/>
              <a:sym typeface="Roboto"/>
            </a:endParaRPr>
          </a:p>
        </p:txBody>
      </p:sp>
      <p:sp>
        <p:nvSpPr>
          <p:cNvPr id="51" name="Google Shape;238;p18">
            <a:extLst>
              <a:ext uri="{FF2B5EF4-FFF2-40B4-BE49-F238E27FC236}">
                <a16:creationId xmlns:a16="http://schemas.microsoft.com/office/drawing/2014/main" id="{2F28385F-984F-5E53-DD77-18168B96A0D5}"/>
              </a:ext>
            </a:extLst>
          </p:cNvPr>
          <p:cNvSpPr/>
          <p:nvPr/>
        </p:nvSpPr>
        <p:spPr>
          <a:xfrm>
            <a:off x="658892" y="5127854"/>
            <a:ext cx="3034428"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ngõ nhỏ</a:t>
            </a:r>
            <a:endParaRPr sz="4400">
              <a:latin typeface="+mj-lt"/>
              <a:ea typeface="Roboto"/>
              <a:cs typeface="Roboto"/>
              <a:sym typeface="Roboto"/>
            </a:endParaRPr>
          </a:p>
        </p:txBody>
      </p:sp>
      <p:sp>
        <p:nvSpPr>
          <p:cNvPr id="52" name="Google Shape;238;p18">
            <a:extLst>
              <a:ext uri="{FF2B5EF4-FFF2-40B4-BE49-F238E27FC236}">
                <a16:creationId xmlns:a16="http://schemas.microsoft.com/office/drawing/2014/main" id="{7BBBAA17-F642-9807-1175-FC18E5A90B11}"/>
              </a:ext>
            </a:extLst>
          </p:cNvPr>
          <p:cNvSpPr/>
          <p:nvPr/>
        </p:nvSpPr>
        <p:spPr>
          <a:xfrm>
            <a:off x="380919" y="3066517"/>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mãi mãi</a:t>
            </a:r>
            <a:endParaRPr sz="4400">
              <a:latin typeface="+mj-lt"/>
              <a:ea typeface="Roboto"/>
              <a:cs typeface="Roboto"/>
              <a:sym typeface="Roboto"/>
            </a:endParaRPr>
          </a:p>
        </p:txBody>
      </p:sp>
      <p:sp>
        <p:nvSpPr>
          <p:cNvPr id="53" name="Google Shape;238;p18">
            <a:extLst>
              <a:ext uri="{FF2B5EF4-FFF2-40B4-BE49-F238E27FC236}">
                <a16:creationId xmlns:a16="http://schemas.microsoft.com/office/drawing/2014/main" id="{1A70378C-39A4-7BB7-EC63-80595EE1F931}"/>
              </a:ext>
            </a:extLst>
          </p:cNvPr>
          <p:cNvSpPr/>
          <p:nvPr/>
        </p:nvSpPr>
        <p:spPr>
          <a:xfrm>
            <a:off x="337994" y="1083536"/>
            <a:ext cx="3338345" cy="1519091"/>
          </a:xfrm>
          <a:prstGeom prst="rect">
            <a:avLst/>
          </a:prstGeom>
          <a:noFill/>
          <a:ln>
            <a:noFill/>
          </a:ln>
        </p:spPr>
        <p:txBody>
          <a:bodyPr spcFirstLastPara="1" wrap="square" lIns="119703" tIns="121598" rIns="213404" bIns="121598" anchor="t" anchorCtr="0">
            <a:noAutofit/>
          </a:bodyPr>
          <a:lstStyle/>
          <a:p>
            <a:pPr algn="ctr">
              <a:buClr>
                <a:schemeClr val="dk1"/>
              </a:buClr>
              <a:buSzPts val="1100"/>
            </a:pPr>
            <a:r>
              <a:rPr lang="en-US" sz="4400">
                <a:latin typeface="+mj-lt"/>
                <a:ea typeface="Roboto"/>
                <a:cs typeface="Roboto"/>
                <a:sym typeface="Roboto"/>
              </a:rPr>
              <a:t>…</a:t>
            </a:r>
            <a:endParaRPr sz="4400">
              <a:latin typeface="+mj-lt"/>
              <a:ea typeface="Roboto"/>
              <a:cs typeface="Roboto"/>
              <a:sym typeface="Roboto"/>
            </a:endParaRPr>
          </a:p>
        </p:txBody>
      </p:sp>
    </p:spTree>
    <p:extLst>
      <p:ext uri="{BB962C8B-B14F-4D97-AF65-F5344CB8AC3E}">
        <p14:creationId xmlns:p14="http://schemas.microsoft.com/office/powerpoint/2010/main" val="6076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2426362" y="1996440"/>
            <a:ext cx="7309113" cy="320171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Tìm thêm từ ngữ có tiếng bắt đầu bằng </a:t>
            </a:r>
            <a:r>
              <a:rPr lang="en-US" sz="4800" i="1">
                <a:solidFill>
                  <a:srgbClr val="0070C0"/>
                </a:solidFill>
                <a:latin typeface="+mj-lt"/>
              </a:rPr>
              <a:t>s, x </a:t>
            </a:r>
            <a:r>
              <a:rPr lang="en-US" sz="4800">
                <a:solidFill>
                  <a:srgbClr val="0070C0"/>
                </a:solidFill>
                <a:latin typeface="+mj-lt"/>
              </a:rPr>
              <a:t>(hoặc chứa tiếng có </a:t>
            </a:r>
            <a:r>
              <a:rPr lang="en-US" sz="4800" i="1">
                <a:solidFill>
                  <a:srgbClr val="0070C0"/>
                </a:solidFill>
                <a:latin typeface="+mj-lt"/>
              </a:rPr>
              <a:t>dấu hỏi, dấu ngã</a:t>
            </a:r>
            <a:r>
              <a:rPr lang="en-US" sz="4800">
                <a:solidFill>
                  <a:srgbClr val="0070C0"/>
                </a:solidFill>
                <a:latin typeface="+mj-lt"/>
              </a:rPr>
              <a:t>).</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336724" y="838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6638C-7F53-72A6-308F-4C3D88F67DB4}"/>
              </a:ext>
            </a:extLst>
          </p:cNvPr>
          <p:cNvSpPr>
            <a:spLocks noGrp="1"/>
          </p:cNvSpPr>
          <p:nvPr>
            <p:ph type="title"/>
          </p:nvPr>
        </p:nvSpPr>
        <p:spPr>
          <a:xfrm>
            <a:off x="1111153" y="2094040"/>
            <a:ext cx="9939531" cy="816800"/>
          </a:xfrm>
        </p:spPr>
        <p:txBody>
          <a:bodyPr/>
          <a:lstStyle/>
          <a:p>
            <a:r>
              <a:rPr lang="en-US">
                <a:latin typeface="+mj-lt"/>
              </a:rPr>
              <a:t>Khi thầy cô mở ppt này ra nhưng các font chữ bị lỗi thì có nghĩa là thầy cô chưa cài fonts chữ. Thầy cô vui lòng liên hệ Zalo em Linh 0916.604.268 để em hỗ trợ cài fonts nhé!</a:t>
            </a:r>
            <a:br>
              <a:rPr lang="en-US">
                <a:latin typeface="+mj-lt"/>
              </a:rPr>
            </a:br>
            <a:r>
              <a:rPr lang="en-US">
                <a:latin typeface="+mj-lt"/>
              </a:rPr>
              <a:t>(đọc xong thầy cô xoá slide này đi nhé!)</a:t>
            </a:r>
          </a:p>
        </p:txBody>
      </p:sp>
    </p:spTree>
    <p:extLst>
      <p:ext uri="{BB962C8B-B14F-4D97-AF65-F5344CB8AC3E}">
        <p14:creationId xmlns:p14="http://schemas.microsoft.com/office/powerpoint/2010/main" val="365579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2347061" y="2314747"/>
            <a:ext cx="7467716" cy="816800"/>
          </a:xfrm>
        </p:spPr>
        <p:txBody>
          <a:bodyPr/>
          <a:lstStyle/>
          <a:p>
            <a:r>
              <a:rPr lang="en-US" sz="16600"/>
              <a:t>KHỞI ĐỘNG</a:t>
            </a:r>
          </a:p>
        </p:txBody>
      </p:sp>
    </p:spTree>
    <p:extLst>
      <p:ext uri="{BB962C8B-B14F-4D97-AF65-F5344CB8AC3E}">
        <p14:creationId xmlns:p14="http://schemas.microsoft.com/office/powerpoint/2010/main" val="333655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lipart - Cartoon monkey | Cartoon monkey, Monkeys funny, Cartoon animals">
            <a:extLst>
              <a:ext uri="{FF2B5EF4-FFF2-40B4-BE49-F238E27FC236}">
                <a16:creationId xmlns:a16="http://schemas.microsoft.com/office/drawing/2014/main" id="{028C1058-BF1B-42F4-8F54-1066693A0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8721" y="3054768"/>
            <a:ext cx="4115177" cy="33744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1" descr="Banana Fruit Cartoon, Resolution:1920x964 HD Png Download - CPPNG.com">
            <a:hlinkClick r:id="rId5" action="ppaction://hlinksldjump"/>
            <a:extLst>
              <a:ext uri="{FF2B5EF4-FFF2-40B4-BE49-F238E27FC236}">
                <a16:creationId xmlns:a16="http://schemas.microsoft.com/office/drawing/2014/main" id="{143A0533-B826-4446-990E-4C2EE32926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32" y="5219143"/>
            <a:ext cx="2723623" cy="1367322"/>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Banana Fruit Cartoon, Resolution:1920x964 HD Png Download - CPPNG.com">
            <a:hlinkClick r:id="rId7" action="ppaction://hlinksldjump"/>
            <a:extLst>
              <a:ext uri="{FF2B5EF4-FFF2-40B4-BE49-F238E27FC236}">
                <a16:creationId xmlns:a16="http://schemas.microsoft.com/office/drawing/2014/main" id="{CBE640D5-65C7-41BA-B989-05411F90E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23691">
            <a:off x="4926665" y="1135267"/>
            <a:ext cx="2064111" cy="1036232"/>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Banana Fruit Cartoon, Resolution:1920x964 HD Png Download - CPPNG.com">
            <a:hlinkClick r:id="rId8" action="ppaction://hlinksldjump"/>
            <a:extLst>
              <a:ext uri="{FF2B5EF4-FFF2-40B4-BE49-F238E27FC236}">
                <a16:creationId xmlns:a16="http://schemas.microsoft.com/office/drawing/2014/main" id="{7FCE4E35-989D-405B-98D3-20A86F3D0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636797">
            <a:off x="8846194" y="782696"/>
            <a:ext cx="2064111" cy="1036232"/>
          </a:xfrm>
          <a:prstGeom prst="rect">
            <a:avLst/>
          </a:prstGeom>
          <a:noFill/>
          <a:extLst>
            <a:ext uri="{909E8E84-426E-40DD-AFC4-6F175D3DCCD1}">
              <a14:hiddenFill xmlns:a14="http://schemas.microsoft.com/office/drawing/2010/main">
                <a:solidFill>
                  <a:srgbClr val="FFFFFF"/>
                </a:solidFill>
              </a14:hiddenFill>
            </a:ext>
          </a:extLst>
        </p:spPr>
      </p:pic>
      <p:pic>
        <p:nvPicPr>
          <p:cNvPr id="11" name="2" descr="Banana Fruit Cartoon, Resolution:1920x964 HD Png Download - CPPNG.com">
            <a:hlinkClick r:id="rId9" action="ppaction://hlinksldjump"/>
            <a:extLst>
              <a:ext uri="{FF2B5EF4-FFF2-40B4-BE49-F238E27FC236}">
                <a16:creationId xmlns:a16="http://schemas.microsoft.com/office/drawing/2014/main" id="{5E4F57F4-EAA2-4621-B7F1-0C0A723DC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751" y="6008862"/>
            <a:ext cx="1284514" cy="644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8BDD19-46F3-45B5-835D-266EA74B30CA}"/>
              </a:ext>
            </a:extLst>
          </p:cNvPr>
          <p:cNvPicPr>
            <a:picLocks noChangeAspect="1"/>
          </p:cNvPicPr>
          <p:nvPr/>
        </p:nvPicPr>
        <p:blipFill>
          <a:blip r:embed="rId10"/>
          <a:stretch>
            <a:fillRect/>
          </a:stretch>
        </p:blipFill>
        <p:spPr>
          <a:xfrm>
            <a:off x="-178409" y="-403949"/>
            <a:ext cx="5724640" cy="4194412"/>
          </a:xfrm>
          <a:prstGeom prst="rect">
            <a:avLst/>
          </a:prstGeom>
        </p:spPr>
      </p:pic>
      <p:sp>
        <p:nvSpPr>
          <p:cNvPr id="3" name="TextBox 2">
            <a:extLst>
              <a:ext uri="{FF2B5EF4-FFF2-40B4-BE49-F238E27FC236}">
                <a16:creationId xmlns:a16="http://schemas.microsoft.com/office/drawing/2014/main" id="{2602D010-F057-75D5-381D-56CD7925D507}"/>
              </a:ext>
            </a:extLst>
          </p:cNvPr>
          <p:cNvSpPr txBox="1"/>
          <p:nvPr/>
        </p:nvSpPr>
        <p:spPr>
          <a:xfrm>
            <a:off x="2715215" y="6296656"/>
            <a:ext cx="728230" cy="584775"/>
          </a:xfrm>
          <a:prstGeom prst="rect">
            <a:avLst/>
          </a:prstGeom>
          <a:solidFill>
            <a:schemeClr val="bg2"/>
          </a:solidFill>
          <a:effectLst>
            <a:softEdge rad="127000"/>
          </a:effectLst>
        </p:spPr>
        <p:txBody>
          <a:bodyPr wrap="square" rtlCol="0">
            <a:spAutoFit/>
          </a:bodyPr>
          <a:lstStyle/>
          <a:p>
            <a:r>
              <a:rPr lang="en-US" sz="3200"/>
              <a:t>(1)</a:t>
            </a:r>
          </a:p>
        </p:txBody>
      </p:sp>
      <p:sp>
        <p:nvSpPr>
          <p:cNvPr id="4" name="TextBox 3">
            <a:extLst>
              <a:ext uri="{FF2B5EF4-FFF2-40B4-BE49-F238E27FC236}">
                <a16:creationId xmlns:a16="http://schemas.microsoft.com/office/drawing/2014/main" id="{5D3C0B5A-DEA1-B9E0-33C0-48B77194E09E}"/>
              </a:ext>
            </a:extLst>
          </p:cNvPr>
          <p:cNvSpPr txBox="1"/>
          <p:nvPr/>
        </p:nvSpPr>
        <p:spPr>
          <a:xfrm>
            <a:off x="6158660" y="6319132"/>
            <a:ext cx="728230" cy="584775"/>
          </a:xfrm>
          <a:prstGeom prst="rect">
            <a:avLst/>
          </a:prstGeom>
          <a:solidFill>
            <a:schemeClr val="bg2"/>
          </a:solidFill>
          <a:effectLst>
            <a:softEdge rad="127000"/>
          </a:effectLst>
        </p:spPr>
        <p:txBody>
          <a:bodyPr wrap="square" rtlCol="0">
            <a:spAutoFit/>
          </a:bodyPr>
          <a:lstStyle/>
          <a:p>
            <a:r>
              <a:rPr lang="en-US" sz="3200"/>
              <a:t>(2)</a:t>
            </a:r>
          </a:p>
        </p:txBody>
      </p:sp>
      <p:sp>
        <p:nvSpPr>
          <p:cNvPr id="6" name="TextBox 5">
            <a:extLst>
              <a:ext uri="{FF2B5EF4-FFF2-40B4-BE49-F238E27FC236}">
                <a16:creationId xmlns:a16="http://schemas.microsoft.com/office/drawing/2014/main" id="{56036ECE-760A-B831-2D64-2B358AEAC06A}"/>
              </a:ext>
            </a:extLst>
          </p:cNvPr>
          <p:cNvSpPr txBox="1"/>
          <p:nvPr/>
        </p:nvSpPr>
        <p:spPr>
          <a:xfrm>
            <a:off x="6251494" y="837811"/>
            <a:ext cx="728230" cy="584775"/>
          </a:xfrm>
          <a:prstGeom prst="rect">
            <a:avLst/>
          </a:prstGeom>
          <a:solidFill>
            <a:schemeClr val="bg2"/>
          </a:solidFill>
          <a:effectLst>
            <a:softEdge rad="127000"/>
          </a:effectLst>
        </p:spPr>
        <p:txBody>
          <a:bodyPr wrap="square" rtlCol="0">
            <a:spAutoFit/>
          </a:bodyPr>
          <a:lstStyle/>
          <a:p>
            <a:r>
              <a:rPr lang="en-US" sz="3200"/>
              <a:t>(3)</a:t>
            </a:r>
          </a:p>
        </p:txBody>
      </p:sp>
      <p:sp>
        <p:nvSpPr>
          <p:cNvPr id="13" name="TextBox 12">
            <a:extLst>
              <a:ext uri="{FF2B5EF4-FFF2-40B4-BE49-F238E27FC236}">
                <a16:creationId xmlns:a16="http://schemas.microsoft.com/office/drawing/2014/main" id="{ABF1CAF1-9334-1F11-397D-E28B6FC82D09}"/>
              </a:ext>
            </a:extLst>
          </p:cNvPr>
          <p:cNvSpPr txBox="1"/>
          <p:nvPr/>
        </p:nvSpPr>
        <p:spPr>
          <a:xfrm>
            <a:off x="10430985" y="1533894"/>
            <a:ext cx="728230" cy="584775"/>
          </a:xfrm>
          <a:prstGeom prst="rect">
            <a:avLst/>
          </a:prstGeom>
          <a:solidFill>
            <a:schemeClr val="bg2"/>
          </a:solidFill>
          <a:effectLst>
            <a:softEdge rad="127000"/>
          </a:effectLst>
        </p:spPr>
        <p:txBody>
          <a:bodyPr wrap="square" rtlCol="0">
            <a:spAutoFit/>
          </a:bodyPr>
          <a:lstStyle/>
          <a:p>
            <a:r>
              <a:rPr lang="en-US" sz="3200"/>
              <a:t>(4)</a:t>
            </a:r>
          </a:p>
        </p:txBody>
      </p:sp>
      <p:pic>
        <p:nvPicPr>
          <p:cNvPr id="15" name="Picture 14">
            <a:hlinkClick r:id="rId11" action="ppaction://hlinksldjump"/>
            <a:extLst>
              <a:ext uri="{FF2B5EF4-FFF2-40B4-BE49-F238E27FC236}">
                <a16:creationId xmlns:a16="http://schemas.microsoft.com/office/drawing/2014/main" id="{38B9E5BE-2E24-5907-9DE9-6A79CD873B4C}"/>
              </a:ext>
            </a:extLst>
          </p:cNvPr>
          <p:cNvPicPr>
            <a:picLocks noChangeAspect="1"/>
          </p:cNvPicPr>
          <p:nvPr/>
        </p:nvPicPr>
        <p:blipFill>
          <a:blip r:embed="rId12"/>
          <a:stretch>
            <a:fillRect/>
          </a:stretch>
        </p:blipFill>
        <p:spPr>
          <a:xfrm>
            <a:off x="11454456" y="6075232"/>
            <a:ext cx="800100" cy="828675"/>
          </a:xfrm>
          <a:prstGeom prst="rect">
            <a:avLst/>
          </a:prstGeom>
        </p:spPr>
      </p:pic>
    </p:spTree>
    <p:extLst>
      <p:ext uri="{BB962C8B-B14F-4D97-AF65-F5344CB8AC3E}">
        <p14:creationId xmlns:p14="http://schemas.microsoft.com/office/powerpoint/2010/main" val="721805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8"/>
                                        </p:tgtEl>
                                      </p:cBhvr>
                                    </p:animEffect>
                                    <p:set>
                                      <p:cBhvr>
                                        <p:cTn id="7" dur="1" fill="hold">
                                          <p:stCondLst>
                                            <p:cond delay="499"/>
                                          </p:stCondLst>
                                        </p:cTn>
                                        <p:tgtEl>
                                          <p:spTgt spid="30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078"/>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3" grpId="0" animBg="1"/>
      <p:bldP spid="4" grpId="0" animBg="1"/>
      <p:bldP spid="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2E1C5BC5-9256-4889-BFB6-630AE1E797AB}"/>
              </a:ext>
            </a:extLst>
          </p:cNvPr>
          <p:cNvSpPr/>
          <p:nvPr/>
        </p:nvSpPr>
        <p:spPr>
          <a:xfrm>
            <a:off x="167728" y="211809"/>
            <a:ext cx="7415456" cy="2081939"/>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Tìm từ ngữ viết đúng chính tả.</a:t>
            </a:r>
          </a:p>
        </p:txBody>
      </p:sp>
      <p:sp>
        <p:nvSpPr>
          <p:cNvPr id="6" name="Rectangle: Rounded Corners 5">
            <a:extLst>
              <a:ext uri="{FF2B5EF4-FFF2-40B4-BE49-F238E27FC236}">
                <a16:creationId xmlns:a16="http://schemas.microsoft.com/office/drawing/2014/main" id="{8057A38C-471B-4012-A00D-EA3034A3EBEC}"/>
              </a:ext>
            </a:extLst>
          </p:cNvPr>
          <p:cNvSpPr/>
          <p:nvPr/>
        </p:nvSpPr>
        <p:spPr>
          <a:xfrm>
            <a:off x="965813" y="2937256"/>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tre ngà</a:t>
            </a:r>
          </a:p>
        </p:txBody>
      </p:sp>
      <p:sp>
        <p:nvSpPr>
          <p:cNvPr id="7" name="Rectangle: Rounded Corners 6">
            <a:extLst>
              <a:ext uri="{FF2B5EF4-FFF2-40B4-BE49-F238E27FC236}">
                <a16:creationId xmlns:a16="http://schemas.microsoft.com/office/drawing/2014/main" id="{45D3C9BF-E72B-4DBA-8E60-7B5F4F76600B}"/>
              </a:ext>
            </a:extLst>
          </p:cNvPr>
          <p:cNvSpPr/>
          <p:nvPr/>
        </p:nvSpPr>
        <p:spPr>
          <a:xfrm>
            <a:off x="940062" y="5044377"/>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che ngà</a:t>
            </a:r>
          </a:p>
        </p:txBody>
      </p:sp>
      <p:grpSp>
        <p:nvGrpSpPr>
          <p:cNvPr id="10" name="Group 9">
            <a:extLst>
              <a:ext uri="{FF2B5EF4-FFF2-40B4-BE49-F238E27FC236}">
                <a16:creationId xmlns:a16="http://schemas.microsoft.com/office/drawing/2014/main" id="{3EC43A4A-DFD4-4127-8AB1-B49E3AF35CC7}"/>
              </a:ext>
            </a:extLst>
          </p:cNvPr>
          <p:cNvGrpSpPr/>
          <p:nvPr/>
        </p:nvGrpSpPr>
        <p:grpSpPr>
          <a:xfrm>
            <a:off x="1217406" y="2325707"/>
            <a:ext cx="1163577" cy="2064111"/>
            <a:chOff x="1217406" y="2115701"/>
            <a:chExt cx="1163577" cy="2064111"/>
          </a:xfrm>
        </p:grpSpPr>
        <p:pic>
          <p:nvPicPr>
            <p:cNvPr id="9" name="Picture 8" descr="Banana Fruit Cartoon, Resolution:1920x964 HD Png Download - CPPNG.com">
              <a:extLst>
                <a:ext uri="{FF2B5EF4-FFF2-40B4-BE49-F238E27FC236}">
                  <a16:creationId xmlns:a16="http://schemas.microsoft.com/office/drawing/2014/main" id="{C9A57193-E700-47E1-B6D0-664664AF21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3CC87-2A8A-491F-89D9-3B6419BAB6A9}"/>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A</a:t>
              </a:r>
            </a:p>
          </p:txBody>
        </p:sp>
      </p:grpSp>
      <p:grpSp>
        <p:nvGrpSpPr>
          <p:cNvPr id="12" name="Group 11">
            <a:extLst>
              <a:ext uri="{FF2B5EF4-FFF2-40B4-BE49-F238E27FC236}">
                <a16:creationId xmlns:a16="http://schemas.microsoft.com/office/drawing/2014/main" id="{5CFE8FC9-4ED2-4CEF-BB70-A4C7FEEE004D}"/>
              </a:ext>
            </a:extLst>
          </p:cNvPr>
          <p:cNvGrpSpPr/>
          <p:nvPr/>
        </p:nvGrpSpPr>
        <p:grpSpPr>
          <a:xfrm>
            <a:off x="1142663" y="4461563"/>
            <a:ext cx="1163577" cy="2064111"/>
            <a:chOff x="1217406" y="2115701"/>
            <a:chExt cx="1163577" cy="2064111"/>
          </a:xfrm>
        </p:grpSpPr>
        <p:pic>
          <p:nvPicPr>
            <p:cNvPr id="13" name="Picture 12" descr="Banana Fruit Cartoon, Resolution:1920x964 HD Png Download - CPPNG.com">
              <a:extLst>
                <a:ext uri="{FF2B5EF4-FFF2-40B4-BE49-F238E27FC236}">
                  <a16:creationId xmlns:a16="http://schemas.microsoft.com/office/drawing/2014/main" id="{E4890D4A-76FC-45BA-B75F-8DDE4C076F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69625A-461D-4657-AACE-3285E315A9F0}"/>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B</a:t>
              </a:r>
            </a:p>
          </p:txBody>
        </p:sp>
      </p:grpSp>
      <p:pic>
        <p:nvPicPr>
          <p:cNvPr id="11" name="Picture 10">
            <a:extLst>
              <a:ext uri="{FF2B5EF4-FFF2-40B4-BE49-F238E27FC236}">
                <a16:creationId xmlns:a16="http://schemas.microsoft.com/office/drawing/2014/main" id="{86FCA1AC-F613-4A8E-965B-AB675D7E8A4C}"/>
              </a:ext>
            </a:extLst>
          </p:cNvPr>
          <p:cNvPicPr>
            <a:picLocks noChangeAspect="1"/>
          </p:cNvPicPr>
          <p:nvPr/>
        </p:nvPicPr>
        <p:blipFill>
          <a:blip r:embed="rId8"/>
          <a:stretch>
            <a:fillRect/>
          </a:stretch>
        </p:blipFill>
        <p:spPr>
          <a:xfrm>
            <a:off x="7894389" y="2996600"/>
            <a:ext cx="3773751" cy="3767655"/>
          </a:xfrm>
          <a:prstGeom prst="rect">
            <a:avLst/>
          </a:prstGeom>
        </p:spPr>
      </p:pic>
      <p:pic>
        <p:nvPicPr>
          <p:cNvPr id="3" name="Picture 2">
            <a:extLst>
              <a:ext uri="{FF2B5EF4-FFF2-40B4-BE49-F238E27FC236}">
                <a16:creationId xmlns:a16="http://schemas.microsoft.com/office/drawing/2014/main" id="{AA7080CC-304B-4EF1-A786-B635C3AD52A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342280" y="3051558"/>
            <a:ext cx="4419575" cy="4018251"/>
          </a:xfrm>
          <a:prstGeom prst="rect">
            <a:avLst/>
          </a:prstGeom>
        </p:spPr>
      </p:pic>
      <p:pic>
        <p:nvPicPr>
          <p:cNvPr id="20" name="Picture 19">
            <a:hlinkClick r:id="rId11" action="ppaction://hlinksldjump"/>
            <a:extLst>
              <a:ext uri="{FF2B5EF4-FFF2-40B4-BE49-F238E27FC236}">
                <a16:creationId xmlns:a16="http://schemas.microsoft.com/office/drawing/2014/main" id="{2C71AF52-093B-ABAC-03E8-DED520B66C58}"/>
              </a:ext>
            </a:extLst>
          </p:cNvPr>
          <p:cNvPicPr>
            <a:picLocks noChangeAspect="1"/>
          </p:cNvPicPr>
          <p:nvPr/>
        </p:nvPicPr>
        <p:blipFill>
          <a:blip r:embed="rId12"/>
          <a:stretch>
            <a:fillRect/>
          </a:stretch>
        </p:blipFill>
        <p:spPr>
          <a:xfrm>
            <a:off x="11454456" y="6075232"/>
            <a:ext cx="800100" cy="828675"/>
          </a:xfrm>
          <a:prstGeom prst="rect">
            <a:avLst/>
          </a:prstGeom>
        </p:spPr>
      </p:pic>
    </p:spTree>
    <p:extLst>
      <p:ext uri="{BB962C8B-B14F-4D97-AF65-F5344CB8AC3E}">
        <p14:creationId xmlns:p14="http://schemas.microsoft.com/office/powerpoint/2010/main" val="3347716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FF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10"/>
                                        <p:tgtEl>
                                          <p:spTgt spid="11"/>
                                        </p:tgtEl>
                                      </p:cBhvr>
                                    </p:animEffect>
                                    <p:set>
                                      <p:cBhvr>
                                        <p:cTn id="12" dur="1" fill="hold">
                                          <p:stCondLst>
                                            <p:cond delay="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
                                        <p:tgtEl>
                                          <p:spTgt spid="3"/>
                                        </p:tgtEl>
                                      </p:cBhvr>
                                    </p:animEffect>
                                  </p:childTnLst>
                                </p:cTn>
                              </p:par>
                              <p:par>
                                <p:cTn id="16" presetID="0" presetClass="path" presetSubtype="0" accel="50000" decel="50000" fill="hold" nodeType="withEffect">
                                  <p:stCondLst>
                                    <p:cond delay="0"/>
                                  </p:stCondLst>
                                  <p:childTnLst>
                                    <p:animMotion origin="layout" path="M -0.0141 -0.01643 L -0.0141 -0.0162 C -0.01331 -0.05208 -0.01331 -0.08819 -0.01148 -0.12384 C -0.00757 -0.20046 0.003 -0.35301 0.003 -0.35278 C 0.00679 -0.29629 0.01044 -0.24352 0.01214 -0.18472 C 0.01358 -0.13958 0.01306 -0.09421 0.01358 -0.04907 C 0.01397 -0.07014 0.01449 -0.0912 0.01488 -0.11227 C 0.0158 -0.1831 0.0158 -0.39606 0.01749 -0.325 C 0.01958 -0.23542 0.01658 -0.14583 0.01619 -0.05602 C 0.01306 -0.07569 0.00914 -0.09467 0.00692 -0.11458 C 0.00261 -0.15324 -0.00065 -0.2706 -0.00365 -0.23148 C -0.01135 -0.13032 -0.00626 -0.02731 -0.00757 0.075 C -0.00718 -0.02176 -0.00718 -0.11852 -0.00626 -0.21504 C -0.00613 -0.22384 -0.00509 -0.19792 -0.00496 -0.18935 C -0.00104 0.06088 -0.00574 -0.12569 -0.00235 0.00232 C -0.00274 -0.04444 -0.00365 -0.0912 -0.00365 -0.13796 C -0.00365 -0.16458 -0.00352 -0.08495 -0.00235 -0.05833 C -0.00222 -0.05625 -0.00026 -0.05185 0.00039 -0.0537 C 0.00157 -0.05787 0.00039 -0.06319 0.00039 -0.06782 L 0.00039 -0.06759 " pathEditMode="relative" rAng="0" ptsTypes="AAAAAAAAAAAAAAAAAAAA">
                                      <p:cBhvr>
                                        <p:cTn id="17" dur="2000" fill="hold"/>
                                        <p:tgtEl>
                                          <p:spTgt spid="3"/>
                                        </p:tgtEl>
                                        <p:attrNameLst>
                                          <p:attrName>ppt_x</p:attrName>
                                          <p:attrName>ppt_y</p:attrName>
                                        </p:attrNameLst>
                                      </p:cBhvr>
                                      <p:rCtr x="1606" y="-12269"/>
                                    </p:animMotion>
                                  </p:childTnLst>
                                  <p:subTnLst>
                                    <p:audio>
                                      <p:cMediaNode>
                                        <p:cTn display="0" masterRel="sameClick">
                                          <p:stCondLst>
                                            <p:cond evt="begin" delay="0">
                                              <p:tn val="1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BFBFBF"/>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2E1C5BC5-9256-4889-BFB6-630AE1E797AB}"/>
              </a:ext>
            </a:extLst>
          </p:cNvPr>
          <p:cNvSpPr/>
          <p:nvPr/>
        </p:nvSpPr>
        <p:spPr>
          <a:xfrm>
            <a:off x="965813" y="286242"/>
            <a:ext cx="7415456" cy="2081939"/>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Tìm từ ngữ viết đúng chính tả.</a:t>
            </a:r>
          </a:p>
        </p:txBody>
      </p:sp>
      <p:sp>
        <p:nvSpPr>
          <p:cNvPr id="6" name="Rectangle: Rounded Corners 5">
            <a:extLst>
              <a:ext uri="{FF2B5EF4-FFF2-40B4-BE49-F238E27FC236}">
                <a16:creationId xmlns:a16="http://schemas.microsoft.com/office/drawing/2014/main" id="{8057A38C-471B-4012-A00D-EA3034A3EBEC}"/>
              </a:ext>
            </a:extLst>
          </p:cNvPr>
          <p:cNvSpPr/>
          <p:nvPr/>
        </p:nvSpPr>
        <p:spPr>
          <a:xfrm>
            <a:off x="977171" y="5389676"/>
            <a:ext cx="7415456"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chao lượn</a:t>
            </a:r>
          </a:p>
        </p:txBody>
      </p:sp>
      <p:sp>
        <p:nvSpPr>
          <p:cNvPr id="8" name="Rectangle: Rounded Corners 7">
            <a:extLst>
              <a:ext uri="{FF2B5EF4-FFF2-40B4-BE49-F238E27FC236}">
                <a16:creationId xmlns:a16="http://schemas.microsoft.com/office/drawing/2014/main" id="{F03D37C9-6588-4D39-A6D9-E57E42260C0A}"/>
              </a:ext>
            </a:extLst>
          </p:cNvPr>
          <p:cNvSpPr/>
          <p:nvPr/>
        </p:nvSpPr>
        <p:spPr>
          <a:xfrm>
            <a:off x="965813" y="3192811"/>
            <a:ext cx="7426814"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trao lượn</a:t>
            </a:r>
          </a:p>
        </p:txBody>
      </p:sp>
      <p:grpSp>
        <p:nvGrpSpPr>
          <p:cNvPr id="10" name="Group 9">
            <a:extLst>
              <a:ext uri="{FF2B5EF4-FFF2-40B4-BE49-F238E27FC236}">
                <a16:creationId xmlns:a16="http://schemas.microsoft.com/office/drawing/2014/main" id="{3EC43A4A-DFD4-4127-8AB1-B49E3AF35CC7}"/>
              </a:ext>
            </a:extLst>
          </p:cNvPr>
          <p:cNvGrpSpPr/>
          <p:nvPr/>
        </p:nvGrpSpPr>
        <p:grpSpPr>
          <a:xfrm>
            <a:off x="1228764" y="4778127"/>
            <a:ext cx="1163577" cy="2064111"/>
            <a:chOff x="1217406" y="2115701"/>
            <a:chExt cx="1163577" cy="2064111"/>
          </a:xfrm>
        </p:grpSpPr>
        <p:pic>
          <p:nvPicPr>
            <p:cNvPr id="9" name="Picture 8" descr="Banana Fruit Cartoon, Resolution:1920x964 HD Png Download - CPPNG.com">
              <a:extLst>
                <a:ext uri="{FF2B5EF4-FFF2-40B4-BE49-F238E27FC236}">
                  <a16:creationId xmlns:a16="http://schemas.microsoft.com/office/drawing/2014/main" id="{C9A57193-E700-47E1-B6D0-664664AF2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3CC87-2A8A-491F-89D9-3B6419BAB6A9}"/>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B</a:t>
              </a:r>
            </a:p>
          </p:txBody>
        </p:sp>
      </p:grpSp>
      <p:grpSp>
        <p:nvGrpSpPr>
          <p:cNvPr id="15" name="Group 14">
            <a:extLst>
              <a:ext uri="{FF2B5EF4-FFF2-40B4-BE49-F238E27FC236}">
                <a16:creationId xmlns:a16="http://schemas.microsoft.com/office/drawing/2014/main" id="{F78E56E1-2E61-40E6-BF03-38F5AD4DB3E0}"/>
              </a:ext>
            </a:extLst>
          </p:cNvPr>
          <p:cNvGrpSpPr/>
          <p:nvPr/>
        </p:nvGrpSpPr>
        <p:grpSpPr>
          <a:xfrm>
            <a:off x="1168414" y="2574804"/>
            <a:ext cx="1163577" cy="2064111"/>
            <a:chOff x="1217406" y="2115701"/>
            <a:chExt cx="1163577" cy="2064111"/>
          </a:xfrm>
        </p:grpSpPr>
        <p:pic>
          <p:nvPicPr>
            <p:cNvPr id="16" name="Picture 15" descr="Banana Fruit Cartoon, Resolution:1920x964 HD Png Download - CPPNG.com">
              <a:extLst>
                <a:ext uri="{FF2B5EF4-FFF2-40B4-BE49-F238E27FC236}">
                  <a16:creationId xmlns:a16="http://schemas.microsoft.com/office/drawing/2014/main" id="{E2BB224C-0BEB-4535-9EC4-EDF0C8EE7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27E032A-BC9C-4BF5-A805-7D29899BD2B6}"/>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A</a:t>
              </a:r>
            </a:p>
          </p:txBody>
        </p:sp>
      </p:grpSp>
      <p:pic>
        <p:nvPicPr>
          <p:cNvPr id="11" name="Picture 10">
            <a:extLst>
              <a:ext uri="{FF2B5EF4-FFF2-40B4-BE49-F238E27FC236}">
                <a16:creationId xmlns:a16="http://schemas.microsoft.com/office/drawing/2014/main" id="{86FCA1AC-F613-4A8E-965B-AB675D7E8A4C}"/>
              </a:ext>
            </a:extLst>
          </p:cNvPr>
          <p:cNvPicPr>
            <a:picLocks noChangeAspect="1"/>
          </p:cNvPicPr>
          <p:nvPr/>
        </p:nvPicPr>
        <p:blipFill>
          <a:blip r:embed="rId7"/>
          <a:stretch>
            <a:fillRect/>
          </a:stretch>
        </p:blipFill>
        <p:spPr>
          <a:xfrm>
            <a:off x="7894389" y="2996600"/>
            <a:ext cx="3773751" cy="3767655"/>
          </a:xfrm>
          <a:prstGeom prst="rect">
            <a:avLst/>
          </a:prstGeom>
        </p:spPr>
      </p:pic>
      <p:pic>
        <p:nvPicPr>
          <p:cNvPr id="19" name="Picture 2" descr="Funny tasks | Baamboozle">
            <a:extLst>
              <a:ext uri="{FF2B5EF4-FFF2-40B4-BE49-F238E27FC236}">
                <a16:creationId xmlns:a16="http://schemas.microsoft.com/office/drawing/2014/main" id="{0FBD7AA0-DA6C-1A32-50B1-9FE4F40538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269" y="3147699"/>
            <a:ext cx="3238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9" action="ppaction://hlinksldjump"/>
            <a:extLst>
              <a:ext uri="{FF2B5EF4-FFF2-40B4-BE49-F238E27FC236}">
                <a16:creationId xmlns:a16="http://schemas.microsoft.com/office/drawing/2014/main" id="{2E698800-E4A3-1D91-AE78-8523792C90BC}"/>
              </a:ext>
            </a:extLst>
          </p:cNvPr>
          <p:cNvPicPr>
            <a:picLocks noChangeAspect="1"/>
          </p:cNvPicPr>
          <p:nvPr/>
        </p:nvPicPr>
        <p:blipFill>
          <a:blip r:embed="rId10"/>
          <a:stretch>
            <a:fillRect/>
          </a:stretch>
        </p:blipFill>
        <p:spPr>
          <a:xfrm>
            <a:off x="11454456" y="6075232"/>
            <a:ext cx="800100" cy="828675"/>
          </a:xfrm>
          <a:prstGeom prst="rect">
            <a:avLst/>
          </a:prstGeom>
        </p:spPr>
      </p:pic>
    </p:spTree>
    <p:extLst>
      <p:ext uri="{BB962C8B-B14F-4D97-AF65-F5344CB8AC3E}">
        <p14:creationId xmlns:p14="http://schemas.microsoft.com/office/powerpoint/2010/main" val="984254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FF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10"/>
                                        <p:tgtEl>
                                          <p:spTgt spid="11"/>
                                        </p:tgtEl>
                                      </p:cBhvr>
                                    </p:animEffect>
                                    <p:set>
                                      <p:cBhvr>
                                        <p:cTn id="12" dur="1" fill="hold">
                                          <p:stCondLst>
                                            <p:cond delay="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
                                        <p:tgtEl>
                                          <p:spTgt spid="19"/>
                                        </p:tgtEl>
                                      </p:cBhvr>
                                    </p:animEffec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8"/>
                                        </p:tgtEl>
                                        <p:attrNameLst>
                                          <p:attrName>fillcolor</p:attrName>
                                        </p:attrNameLst>
                                      </p:cBhvr>
                                      <p:to>
                                        <a:srgbClr val="BFBFBF"/>
                                      </p:to>
                                    </p:animClr>
                                    <p:set>
                                      <p:cBhvr>
                                        <p:cTn id="21" dur="2000" fill="hold"/>
                                        <p:tgtEl>
                                          <p:spTgt spid="8"/>
                                        </p:tgtEl>
                                        <p:attrNameLst>
                                          <p:attrName>fill.type</p:attrName>
                                        </p:attrNameLst>
                                      </p:cBhvr>
                                      <p:to>
                                        <p:strVal val="solid"/>
                                      </p:to>
                                    </p:set>
                                    <p:set>
                                      <p:cBhvr>
                                        <p:cTn id="22" dur="2000" fill="hold"/>
                                        <p:tgtEl>
                                          <p:spTgt spid="8"/>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2E1C5BC5-9256-4889-BFB6-630AE1E797AB}"/>
              </a:ext>
            </a:extLst>
          </p:cNvPr>
          <p:cNvSpPr/>
          <p:nvPr/>
        </p:nvSpPr>
        <p:spPr>
          <a:xfrm>
            <a:off x="167728" y="211809"/>
            <a:ext cx="7415456" cy="2081939"/>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Tìm từ ngữ viết đúng chính tả.</a:t>
            </a:r>
          </a:p>
        </p:txBody>
      </p:sp>
      <p:sp>
        <p:nvSpPr>
          <p:cNvPr id="6" name="Rectangle: Rounded Corners 5">
            <a:extLst>
              <a:ext uri="{FF2B5EF4-FFF2-40B4-BE49-F238E27FC236}">
                <a16:creationId xmlns:a16="http://schemas.microsoft.com/office/drawing/2014/main" id="{8057A38C-471B-4012-A00D-EA3034A3EBEC}"/>
              </a:ext>
            </a:extLst>
          </p:cNvPr>
          <p:cNvSpPr/>
          <p:nvPr/>
        </p:nvSpPr>
        <p:spPr>
          <a:xfrm>
            <a:off x="965813" y="2784856"/>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trung tâm</a:t>
            </a:r>
          </a:p>
        </p:txBody>
      </p:sp>
      <p:sp>
        <p:nvSpPr>
          <p:cNvPr id="7" name="Rectangle: Rounded Corners 6">
            <a:extLst>
              <a:ext uri="{FF2B5EF4-FFF2-40B4-BE49-F238E27FC236}">
                <a16:creationId xmlns:a16="http://schemas.microsoft.com/office/drawing/2014/main" id="{45D3C9BF-E72B-4DBA-8E60-7B5F4F76600B}"/>
              </a:ext>
            </a:extLst>
          </p:cNvPr>
          <p:cNvSpPr/>
          <p:nvPr/>
        </p:nvSpPr>
        <p:spPr>
          <a:xfrm>
            <a:off x="965813" y="4683767"/>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chung tâm</a:t>
            </a:r>
          </a:p>
        </p:txBody>
      </p:sp>
      <p:grpSp>
        <p:nvGrpSpPr>
          <p:cNvPr id="10" name="Group 9">
            <a:extLst>
              <a:ext uri="{FF2B5EF4-FFF2-40B4-BE49-F238E27FC236}">
                <a16:creationId xmlns:a16="http://schemas.microsoft.com/office/drawing/2014/main" id="{3EC43A4A-DFD4-4127-8AB1-B49E3AF35CC7}"/>
              </a:ext>
            </a:extLst>
          </p:cNvPr>
          <p:cNvGrpSpPr/>
          <p:nvPr/>
        </p:nvGrpSpPr>
        <p:grpSpPr>
          <a:xfrm>
            <a:off x="1217406" y="2173307"/>
            <a:ext cx="1163577" cy="2064111"/>
            <a:chOff x="1217406" y="2115701"/>
            <a:chExt cx="1163577" cy="2064111"/>
          </a:xfrm>
        </p:grpSpPr>
        <p:pic>
          <p:nvPicPr>
            <p:cNvPr id="9" name="Picture 8" descr="Banana Fruit Cartoon, Resolution:1920x964 HD Png Download - CPPNG.com">
              <a:extLst>
                <a:ext uri="{FF2B5EF4-FFF2-40B4-BE49-F238E27FC236}">
                  <a16:creationId xmlns:a16="http://schemas.microsoft.com/office/drawing/2014/main" id="{C9A57193-E700-47E1-B6D0-664664AF2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3CC87-2A8A-491F-89D9-3B6419BAB6A9}"/>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A</a:t>
              </a:r>
            </a:p>
          </p:txBody>
        </p:sp>
      </p:grpSp>
      <p:grpSp>
        <p:nvGrpSpPr>
          <p:cNvPr id="12" name="Group 11">
            <a:extLst>
              <a:ext uri="{FF2B5EF4-FFF2-40B4-BE49-F238E27FC236}">
                <a16:creationId xmlns:a16="http://schemas.microsoft.com/office/drawing/2014/main" id="{5CFE8FC9-4ED2-4CEF-BB70-A4C7FEEE004D}"/>
              </a:ext>
            </a:extLst>
          </p:cNvPr>
          <p:cNvGrpSpPr/>
          <p:nvPr/>
        </p:nvGrpSpPr>
        <p:grpSpPr>
          <a:xfrm>
            <a:off x="1168414" y="4100953"/>
            <a:ext cx="1163577" cy="2064111"/>
            <a:chOff x="1217406" y="2115701"/>
            <a:chExt cx="1163577" cy="2064111"/>
          </a:xfrm>
        </p:grpSpPr>
        <p:pic>
          <p:nvPicPr>
            <p:cNvPr id="13" name="Picture 12" descr="Banana Fruit Cartoon, Resolution:1920x964 HD Png Download - CPPNG.com">
              <a:extLst>
                <a:ext uri="{FF2B5EF4-FFF2-40B4-BE49-F238E27FC236}">
                  <a16:creationId xmlns:a16="http://schemas.microsoft.com/office/drawing/2014/main" id="{E4890D4A-76FC-45BA-B75F-8DDE4C076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69625A-461D-4657-AACE-3285E315A9F0}"/>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B</a:t>
              </a:r>
            </a:p>
          </p:txBody>
        </p:sp>
      </p:grpSp>
      <p:pic>
        <p:nvPicPr>
          <p:cNvPr id="11" name="Picture 10">
            <a:extLst>
              <a:ext uri="{FF2B5EF4-FFF2-40B4-BE49-F238E27FC236}">
                <a16:creationId xmlns:a16="http://schemas.microsoft.com/office/drawing/2014/main" id="{86FCA1AC-F613-4A8E-965B-AB675D7E8A4C}"/>
              </a:ext>
            </a:extLst>
          </p:cNvPr>
          <p:cNvPicPr>
            <a:picLocks noChangeAspect="1"/>
          </p:cNvPicPr>
          <p:nvPr/>
        </p:nvPicPr>
        <p:blipFill>
          <a:blip r:embed="rId7"/>
          <a:stretch>
            <a:fillRect/>
          </a:stretch>
        </p:blipFill>
        <p:spPr>
          <a:xfrm>
            <a:off x="7894389" y="2996600"/>
            <a:ext cx="3773751" cy="3767655"/>
          </a:xfrm>
          <a:prstGeom prst="rect">
            <a:avLst/>
          </a:prstGeom>
        </p:spPr>
      </p:pic>
      <p:pic>
        <p:nvPicPr>
          <p:cNvPr id="3" name="Picture 2">
            <a:extLst>
              <a:ext uri="{FF2B5EF4-FFF2-40B4-BE49-F238E27FC236}">
                <a16:creationId xmlns:a16="http://schemas.microsoft.com/office/drawing/2014/main" id="{AA7080CC-304B-4EF1-A786-B635C3AD52A7}"/>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7393840" y="2866257"/>
            <a:ext cx="4419575" cy="4018251"/>
          </a:xfrm>
          <a:prstGeom prst="rect">
            <a:avLst/>
          </a:prstGeom>
        </p:spPr>
      </p:pic>
      <p:pic>
        <p:nvPicPr>
          <p:cNvPr id="20" name="Picture 19">
            <a:hlinkClick r:id="rId10" action="ppaction://hlinksldjump"/>
            <a:extLst>
              <a:ext uri="{FF2B5EF4-FFF2-40B4-BE49-F238E27FC236}">
                <a16:creationId xmlns:a16="http://schemas.microsoft.com/office/drawing/2014/main" id="{C7F48886-85AE-39E1-B780-C1E8542EEE33}"/>
              </a:ext>
            </a:extLst>
          </p:cNvPr>
          <p:cNvPicPr>
            <a:picLocks noChangeAspect="1"/>
          </p:cNvPicPr>
          <p:nvPr/>
        </p:nvPicPr>
        <p:blipFill>
          <a:blip r:embed="rId11"/>
          <a:stretch>
            <a:fillRect/>
          </a:stretch>
        </p:blipFill>
        <p:spPr>
          <a:xfrm>
            <a:off x="11454456" y="6075232"/>
            <a:ext cx="800100" cy="828675"/>
          </a:xfrm>
          <a:prstGeom prst="rect">
            <a:avLst/>
          </a:prstGeom>
        </p:spPr>
      </p:pic>
    </p:spTree>
    <p:extLst>
      <p:ext uri="{BB962C8B-B14F-4D97-AF65-F5344CB8AC3E}">
        <p14:creationId xmlns:p14="http://schemas.microsoft.com/office/powerpoint/2010/main" val="1311826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FF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10"/>
                                        <p:tgtEl>
                                          <p:spTgt spid="11"/>
                                        </p:tgtEl>
                                      </p:cBhvr>
                                    </p:animEffect>
                                    <p:set>
                                      <p:cBhvr>
                                        <p:cTn id="12" dur="1" fill="hold">
                                          <p:stCondLst>
                                            <p:cond delay="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
                                        <p:tgtEl>
                                          <p:spTgt spid="3"/>
                                        </p:tgtEl>
                                      </p:cBhvr>
                                    </p:animEffect>
                                  </p:childTnLst>
                                </p:cTn>
                              </p:par>
                              <p:par>
                                <p:cTn id="16" presetID="0" presetClass="path" presetSubtype="0" accel="50000" decel="50000" fill="hold" nodeType="withEffect">
                                  <p:stCondLst>
                                    <p:cond delay="0"/>
                                  </p:stCondLst>
                                  <p:childTnLst>
                                    <p:animMotion origin="layout" path="M -0.01409 -0.01644 L -0.01409 -0.01644 C -0.01331 -0.05208 -0.01331 -0.08819 -0.01148 -0.12384 C -0.00757 -0.20046 0.00301 -0.35301 0.00301 -0.35301 C 0.00679 -0.2963 0.01045 -0.24352 0.01214 -0.18472 C 0.01358 -0.13958 0.01306 -0.09421 0.01358 -0.04907 C 0.01397 -0.07014 0.01449 -0.0912 0.01488 -0.11227 C 0.0158 -0.1831 0.0158 -0.39607 0.0175 -0.325 C 0.01958 -0.23542 0.01658 -0.14583 0.01619 -0.05602 C 0.01306 -0.07569 0.00914 -0.09468 0.00692 -0.11458 C 0.00261 -0.15324 -0.00065 -0.2706 -0.00365 -0.23148 C -0.01135 -0.13032 -0.00626 -0.02732 -0.00757 0.075 C -0.00718 -0.02176 -0.00718 -0.11852 -0.00626 -0.21505 C -0.00613 -0.22384 -0.00509 -0.19792 -0.00496 -0.18935 C -0.00104 0.06088 -0.00574 -0.12569 -0.00235 0.00231 C -0.00274 -0.04444 -0.00365 -0.0912 -0.00365 -0.13796 C -0.00365 -0.16458 -0.00352 -0.08495 -0.00235 -0.05833 C -0.00221 -0.05625 -0.00026 -0.05185 0.0004 -0.0537 C 0.00157 -0.05787 0.0004 -0.06319 0.0004 -0.06782 L 0.0004 -0.06782 " pathEditMode="relative" ptsTypes="AAAAAAAAAAAAAAAAAAAA">
                                      <p:cBhvr>
                                        <p:cTn id="17" dur="2000" fill="hold"/>
                                        <p:tgtEl>
                                          <p:spTgt spid="3"/>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7"/>
                                        </p:tgtEl>
                                        <p:attrNameLst>
                                          <p:attrName>fillcolor</p:attrName>
                                        </p:attrNameLst>
                                      </p:cBhvr>
                                      <p:to>
                                        <a:srgbClr val="BFBFBF"/>
                                      </p:to>
                                    </p:animClr>
                                    <p:set>
                                      <p:cBhvr>
                                        <p:cTn id="23" dur="2000" fill="hold"/>
                                        <p:tgtEl>
                                          <p:spTgt spid="7"/>
                                        </p:tgtEl>
                                        <p:attrNameLst>
                                          <p:attrName>fill.type</p:attrName>
                                        </p:attrNameLst>
                                      </p:cBhvr>
                                      <p:to>
                                        <p:strVal val="solid"/>
                                      </p:to>
                                    </p:set>
                                    <p:set>
                                      <p:cBhvr>
                                        <p:cTn id="24" dur="2000" fill="hold"/>
                                        <p:tgtEl>
                                          <p:spTgt spid="7"/>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jungle-plant-background">
            <a:extLst>
              <a:ext uri="{FF2B5EF4-FFF2-40B4-BE49-F238E27FC236}">
                <a16:creationId xmlns:a16="http://schemas.microsoft.com/office/drawing/2014/main" id="{B1C5D118-3D96-4BA5-BF90-66996FA62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905"/>
          <a:stretch>
            <a:fillRect/>
          </a:stretch>
        </p:blipFill>
        <p:spPr bwMode="auto">
          <a:xfrm>
            <a:off x="0" y="20222"/>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2E1C5BC5-9256-4889-BFB6-630AE1E797AB}"/>
              </a:ext>
            </a:extLst>
          </p:cNvPr>
          <p:cNvSpPr/>
          <p:nvPr/>
        </p:nvSpPr>
        <p:spPr>
          <a:xfrm>
            <a:off x="167728" y="211809"/>
            <a:ext cx="7415456" cy="2081939"/>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Tìm từ ngữ viết đúng chính tả.</a:t>
            </a:r>
          </a:p>
        </p:txBody>
      </p:sp>
      <p:sp>
        <p:nvSpPr>
          <p:cNvPr id="6" name="Rectangle: Rounded Corners 5">
            <a:extLst>
              <a:ext uri="{FF2B5EF4-FFF2-40B4-BE49-F238E27FC236}">
                <a16:creationId xmlns:a16="http://schemas.microsoft.com/office/drawing/2014/main" id="{8057A38C-471B-4012-A00D-EA3034A3EBEC}"/>
              </a:ext>
            </a:extLst>
          </p:cNvPr>
          <p:cNvSpPr/>
          <p:nvPr/>
        </p:nvSpPr>
        <p:spPr>
          <a:xfrm>
            <a:off x="965813" y="2952496"/>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về quê</a:t>
            </a:r>
          </a:p>
        </p:txBody>
      </p:sp>
      <p:sp>
        <p:nvSpPr>
          <p:cNvPr id="7" name="Rectangle: Rounded Corners 6">
            <a:extLst>
              <a:ext uri="{FF2B5EF4-FFF2-40B4-BE49-F238E27FC236}">
                <a16:creationId xmlns:a16="http://schemas.microsoft.com/office/drawing/2014/main" id="{45D3C9BF-E72B-4DBA-8E60-7B5F4F76600B}"/>
              </a:ext>
            </a:extLst>
          </p:cNvPr>
          <p:cNvSpPr/>
          <p:nvPr/>
        </p:nvSpPr>
        <p:spPr>
          <a:xfrm>
            <a:off x="965813" y="5159180"/>
            <a:ext cx="5571342" cy="1231047"/>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 panose="020B0604020202020204" pitchFamily="34" charset="0"/>
                <a:cs typeface="Arial" panose="020B0604020202020204" pitchFamily="34" charset="0"/>
              </a:rPr>
              <a:t>		dề quê</a:t>
            </a:r>
          </a:p>
        </p:txBody>
      </p:sp>
      <p:grpSp>
        <p:nvGrpSpPr>
          <p:cNvPr id="10" name="Group 9">
            <a:extLst>
              <a:ext uri="{FF2B5EF4-FFF2-40B4-BE49-F238E27FC236}">
                <a16:creationId xmlns:a16="http://schemas.microsoft.com/office/drawing/2014/main" id="{3EC43A4A-DFD4-4127-8AB1-B49E3AF35CC7}"/>
              </a:ext>
            </a:extLst>
          </p:cNvPr>
          <p:cNvGrpSpPr/>
          <p:nvPr/>
        </p:nvGrpSpPr>
        <p:grpSpPr>
          <a:xfrm>
            <a:off x="1217406" y="2340947"/>
            <a:ext cx="1163577" cy="2064111"/>
            <a:chOff x="1217406" y="2115701"/>
            <a:chExt cx="1163577" cy="2064111"/>
          </a:xfrm>
        </p:grpSpPr>
        <p:pic>
          <p:nvPicPr>
            <p:cNvPr id="9" name="Picture 8" descr="Banana Fruit Cartoon, Resolution:1920x964 HD Png Download - CPPNG.com">
              <a:extLst>
                <a:ext uri="{FF2B5EF4-FFF2-40B4-BE49-F238E27FC236}">
                  <a16:creationId xmlns:a16="http://schemas.microsoft.com/office/drawing/2014/main" id="{C9A57193-E700-47E1-B6D0-664664AF2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3CC87-2A8A-491F-89D9-3B6419BAB6A9}"/>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A</a:t>
              </a:r>
            </a:p>
          </p:txBody>
        </p:sp>
      </p:grpSp>
      <p:grpSp>
        <p:nvGrpSpPr>
          <p:cNvPr id="12" name="Group 11">
            <a:extLst>
              <a:ext uri="{FF2B5EF4-FFF2-40B4-BE49-F238E27FC236}">
                <a16:creationId xmlns:a16="http://schemas.microsoft.com/office/drawing/2014/main" id="{5CFE8FC9-4ED2-4CEF-BB70-A4C7FEEE004D}"/>
              </a:ext>
            </a:extLst>
          </p:cNvPr>
          <p:cNvGrpSpPr/>
          <p:nvPr/>
        </p:nvGrpSpPr>
        <p:grpSpPr>
          <a:xfrm>
            <a:off x="1168414" y="4576366"/>
            <a:ext cx="1163577" cy="2064111"/>
            <a:chOff x="1217406" y="2115701"/>
            <a:chExt cx="1163577" cy="2064111"/>
          </a:xfrm>
        </p:grpSpPr>
        <p:pic>
          <p:nvPicPr>
            <p:cNvPr id="13" name="Picture 12" descr="Banana Fruit Cartoon, Resolution:1920x964 HD Png Download - CPPNG.com">
              <a:extLst>
                <a:ext uri="{FF2B5EF4-FFF2-40B4-BE49-F238E27FC236}">
                  <a16:creationId xmlns:a16="http://schemas.microsoft.com/office/drawing/2014/main" id="{E4890D4A-76FC-45BA-B75F-8DDE4C076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64102">
              <a:off x="830811" y="2629641"/>
              <a:ext cx="2064111" cy="10362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69625A-461D-4657-AACE-3285E315A9F0}"/>
                </a:ext>
              </a:extLst>
            </p:cNvPr>
            <p:cNvSpPr txBox="1"/>
            <p:nvPr/>
          </p:nvSpPr>
          <p:spPr>
            <a:xfrm>
              <a:off x="1217406" y="3111904"/>
              <a:ext cx="712922" cy="769441"/>
            </a:xfrm>
            <a:prstGeom prst="rect">
              <a:avLst/>
            </a:prstGeom>
            <a:noFill/>
          </p:spPr>
          <p:txBody>
            <a:bodyPr wrap="square" rtlCol="0">
              <a:spAutoFit/>
            </a:bodyPr>
            <a:lstStyle/>
            <a:p>
              <a:r>
                <a:rPr lang="en-US" sz="4400" b="1">
                  <a:solidFill>
                    <a:srgbClr val="0070C0"/>
                  </a:solidFill>
                  <a:latin typeface="KV-CooperBlack" pitchFamily="2" charset="0"/>
                </a:rPr>
                <a:t>B</a:t>
              </a:r>
            </a:p>
          </p:txBody>
        </p:sp>
      </p:grpSp>
      <p:pic>
        <p:nvPicPr>
          <p:cNvPr id="11" name="Picture 10">
            <a:extLst>
              <a:ext uri="{FF2B5EF4-FFF2-40B4-BE49-F238E27FC236}">
                <a16:creationId xmlns:a16="http://schemas.microsoft.com/office/drawing/2014/main" id="{86FCA1AC-F613-4A8E-965B-AB675D7E8A4C}"/>
              </a:ext>
            </a:extLst>
          </p:cNvPr>
          <p:cNvPicPr>
            <a:picLocks noChangeAspect="1"/>
          </p:cNvPicPr>
          <p:nvPr/>
        </p:nvPicPr>
        <p:blipFill>
          <a:blip r:embed="rId7"/>
          <a:stretch>
            <a:fillRect/>
          </a:stretch>
        </p:blipFill>
        <p:spPr>
          <a:xfrm>
            <a:off x="7894389" y="2996600"/>
            <a:ext cx="3773751" cy="3767655"/>
          </a:xfrm>
          <a:prstGeom prst="rect">
            <a:avLst/>
          </a:prstGeom>
        </p:spPr>
      </p:pic>
      <p:pic>
        <p:nvPicPr>
          <p:cNvPr id="19" name="Picture 2" descr="Funny tasks | Baamboozle">
            <a:extLst>
              <a:ext uri="{FF2B5EF4-FFF2-40B4-BE49-F238E27FC236}">
                <a16:creationId xmlns:a16="http://schemas.microsoft.com/office/drawing/2014/main" id="{9D5020A0-4899-8C0F-CBFD-2D6D167ABE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4389" y="3221766"/>
            <a:ext cx="3238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9" action="ppaction://hlinksldjump"/>
            <a:extLst>
              <a:ext uri="{FF2B5EF4-FFF2-40B4-BE49-F238E27FC236}">
                <a16:creationId xmlns:a16="http://schemas.microsoft.com/office/drawing/2014/main" id="{53805A49-DA6E-CAD3-AF95-A38D5AA6BC12}"/>
              </a:ext>
            </a:extLst>
          </p:cNvPr>
          <p:cNvPicPr>
            <a:picLocks noChangeAspect="1"/>
          </p:cNvPicPr>
          <p:nvPr/>
        </p:nvPicPr>
        <p:blipFill>
          <a:blip r:embed="rId10"/>
          <a:stretch>
            <a:fillRect/>
          </a:stretch>
        </p:blipFill>
        <p:spPr>
          <a:xfrm>
            <a:off x="11454456" y="6075232"/>
            <a:ext cx="800100" cy="828675"/>
          </a:xfrm>
          <a:prstGeom prst="rect">
            <a:avLst/>
          </a:prstGeom>
        </p:spPr>
      </p:pic>
    </p:spTree>
    <p:extLst>
      <p:ext uri="{BB962C8B-B14F-4D97-AF65-F5344CB8AC3E}">
        <p14:creationId xmlns:p14="http://schemas.microsoft.com/office/powerpoint/2010/main" val="3962294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rgbClr val="FFFF00"/>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10"/>
                                        <p:tgtEl>
                                          <p:spTgt spid="11"/>
                                        </p:tgtEl>
                                      </p:cBhvr>
                                    </p:animEffect>
                                    <p:set>
                                      <p:cBhvr>
                                        <p:cTn id="12" dur="1" fill="hold">
                                          <p:stCondLst>
                                            <p:cond delay="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
                                        <p:tgtEl>
                                          <p:spTgt spid="19"/>
                                        </p:tgtEl>
                                      </p:cBhvr>
                                    </p:animEffec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7"/>
                                        </p:tgtEl>
                                        <p:attrNameLst>
                                          <p:attrName>fillcolor</p:attrName>
                                        </p:attrNameLst>
                                      </p:cBhvr>
                                      <p:to>
                                        <a:srgbClr val="BFBFBF"/>
                                      </p:to>
                                    </p:animClr>
                                    <p:set>
                                      <p:cBhvr>
                                        <p:cTn id="21" dur="2000" fill="hold"/>
                                        <p:tgtEl>
                                          <p:spTgt spid="7"/>
                                        </p:tgtEl>
                                        <p:attrNameLst>
                                          <p:attrName>fill.type</p:attrName>
                                        </p:attrNameLst>
                                      </p:cBhvr>
                                      <p:to>
                                        <p:strVal val="solid"/>
                                      </p:to>
                                    </p:set>
                                    <p:set>
                                      <p:cBhvr>
                                        <p:cTn id="22" dur="2000" fill="hold"/>
                                        <p:tgtEl>
                                          <p:spTgt spid="7"/>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TotalTime>
  <Words>1633</Words>
  <Application>Microsoft Office PowerPoint</Application>
  <PresentationFormat>Custom</PresentationFormat>
  <Paragraphs>306</Paragraphs>
  <Slides>33</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HP001 4 hàng</vt:lpstr>
      <vt:lpstr>Bebas Neue</vt:lpstr>
      <vt:lpstr>Arial</vt:lpstr>
      <vt:lpstr>Chewy</vt:lpstr>
      <vt:lpstr>Amatic SC</vt:lpstr>
      <vt:lpstr>KV-CooperBlack</vt:lpstr>
      <vt:lpstr>Nunito</vt:lpstr>
      <vt:lpstr>Children's Day by Slidesgo</vt:lpstr>
      <vt:lpstr>PowerPoint Presentation</vt:lpstr>
      <vt:lpstr>PowerPoint Presentation</vt:lpstr>
      <vt:lpstr>TIẾNG VIỆT 3</vt:lpstr>
      <vt:lpstr>KHỞI ĐỘNG</vt:lpstr>
      <vt:lpstr>PowerPoint Presentation</vt:lpstr>
      <vt:lpstr>PowerPoint Presentation</vt:lpstr>
      <vt:lpstr>PowerPoint Presentation</vt:lpstr>
      <vt:lpstr>PowerPoint Presentation</vt:lpstr>
      <vt:lpstr>PowerPoint Presentation</vt:lpstr>
      <vt:lpstr>PowerPoint Presentation</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thầy cô mở ppt này ra nhưng các font chữ bị lỗi thì có nghĩa là thầy cô chưa cài fonts chữ. Thầy cô vui lòng liên hệ Zalo em Linh 0916.604.268 để em hỗ trợ cài fonts nhé! (đọc xong thầy cô xoá slide này đi nhé!)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Linh Phan Thi  (FE FSC DN)</cp:lastModifiedBy>
  <cp:revision>84</cp:revision>
  <dcterms:modified xsi:type="dcterms:W3CDTF">2022-08-01T08:49:27Z</dcterms:modified>
</cp:coreProperties>
</file>