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5" r:id="rId3"/>
  </p:sldMasterIdLst>
  <p:sldIdLst>
    <p:sldId id="299" r:id="rId4"/>
    <p:sldId id="302" r:id="rId5"/>
    <p:sldId id="304" r:id="rId6"/>
    <p:sldId id="305" r:id="rId7"/>
    <p:sldId id="308" r:id="rId8"/>
    <p:sldId id="309" r:id="rId9"/>
    <p:sldId id="312" r:id="rId10"/>
    <p:sldId id="311"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 id="338" r:id="rId34"/>
    <p:sldId id="339" r:id="rId35"/>
    <p:sldId id="340" r:id="rId36"/>
    <p:sldId id="341" r:id="rId37"/>
    <p:sldId id="342" r:id="rId38"/>
    <p:sldId id="286" r:id="rId39"/>
    <p:sldId id="343" r:id="rId40"/>
    <p:sldId id="344" r:id="rId41"/>
    <p:sldId id="345" r:id="rId42"/>
    <p:sldId id="346" r:id="rId43"/>
    <p:sldId id="347" r:id="rId44"/>
    <p:sldId id="349" r:id="rId45"/>
    <p:sldId id="350" r:id="rId46"/>
    <p:sldId id="348" r:id="rId47"/>
    <p:sldId id="290" r:id="rId48"/>
  </p:sldIdLst>
  <p:sldSz cx="12192000" cy="6858000"/>
  <p:notesSz cx="6858000" cy="9144000"/>
  <p:embeddedFontLst>
    <p:embeddedFont>
      <p:font typeface="Great Vibes" panose="020B0604020202020204" charset="0"/>
      <p:regular r:id="rId49"/>
    </p:embeddedFont>
    <p:embeddedFont>
      <p:font typeface="Nunito Black"/>
      <p:bold r:id="rId50"/>
      <p:boldItalic r:id="rId51"/>
    </p:embeddedFont>
    <p:embeddedFont>
      <p:font typeface="Calibri Light" panose="020F0302020204030204" pitchFamily="34" charset="0"/>
      <p:regular r:id="rId52"/>
      <p:italic r:id="rId53"/>
    </p:embeddedFont>
    <p:embeddedFont>
      <p:font typeface="Open Sans" panose="020B0604020202020204" charset="0"/>
      <p:regular r:id="rId54"/>
    </p:embeddedFont>
    <p:embeddedFont>
      <p:font typeface="Sigmar One" panose="020B0604020202020204" charset="0"/>
      <p:regular r:id="rId55"/>
    </p:embeddedFont>
    <p:embeddedFont>
      <p:font typeface="Baloo 2 SemiBold" panose="020B0604020202020204" charset="0"/>
      <p:bold r:id="rId56"/>
    </p:embeddedFont>
    <p:embeddedFont>
      <p:font typeface="Tahoma" panose="020B0604030504040204" pitchFamily="34" charset="0"/>
      <p:regular r:id="rId57"/>
      <p:bold r:id="rId58"/>
    </p:embeddedFont>
    <p:embeddedFont>
      <p:font typeface="Calibri" panose="020F0502020204030204" pitchFamily="34" charset="0"/>
      <p:regular r:id="rId59"/>
      <p:bold r:id="rId60"/>
      <p:italic r:id="rId61"/>
      <p:boldItalic r:id="rId62"/>
    </p:embeddedFont>
    <p:embeddedFont>
      <p:font typeface="宋体" panose="02010600030101010101" pitchFamily="2" charset="-122"/>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1064"/>
    <a:srgbClr val="590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91098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69698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15280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645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4046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52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662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2110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13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301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572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29724-91D5-4708-9E19-6896BC6C9D4A}"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754107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0189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856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67882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742229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781026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613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5541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4177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2516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083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929724-91D5-4708-9E19-6896BC6C9D4A}"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960124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3747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2544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1945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7543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0835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197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929724-91D5-4708-9E19-6896BC6C9D4A}"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4053887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929724-91D5-4708-9E19-6896BC6C9D4A}"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95083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29724-91D5-4708-9E19-6896BC6C9D4A}"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142511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29724-91D5-4708-9E19-6896BC6C9D4A}"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67357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929724-91D5-4708-9E19-6896BC6C9D4A}"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64283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929724-91D5-4708-9E19-6896BC6C9D4A}"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C32A4-7854-409F-99C6-6F3CF31357AF}" type="slidenum">
              <a:rPr lang="en-US" smtClean="0"/>
              <a:t>‹#›</a:t>
            </a:fld>
            <a:endParaRPr lang="en-US"/>
          </a:p>
        </p:txBody>
      </p:sp>
    </p:spTree>
    <p:extLst>
      <p:ext uri="{BB962C8B-B14F-4D97-AF65-F5344CB8AC3E}">
        <p14:creationId xmlns:p14="http://schemas.microsoft.com/office/powerpoint/2010/main" val="307102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29724-91D5-4708-9E19-6896BC6C9D4A}"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C32A4-7854-409F-99C6-6F3CF31357AF}" type="slidenum">
              <a:rPr lang="en-US" smtClean="0"/>
              <a:t>‹#›</a:t>
            </a:fld>
            <a:endParaRPr lang="en-US"/>
          </a:p>
        </p:txBody>
      </p:sp>
    </p:spTree>
    <p:extLst>
      <p:ext uri="{BB962C8B-B14F-4D97-AF65-F5344CB8AC3E}">
        <p14:creationId xmlns:p14="http://schemas.microsoft.com/office/powerpoint/2010/main" val="1099580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998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1/12/2023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268291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32.jpe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33.jpe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701964" y="471600"/>
            <a:ext cx="11211161" cy="1676400"/>
          </a:xfrm>
          <a:prstGeom prst="ellipse">
            <a:avLst/>
          </a:prstGeom>
          <a:solidFill>
            <a:srgbClr val="FFFFFF">
              <a:alpha val="8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smtClean="0">
                <a:solidFill>
                  <a:srgbClr val="002060"/>
                </a:solidFill>
                <a:latin typeface="Great Vibes" pitchFamily="2" charset="0"/>
                <a:ea typeface="Tahoma" panose="020B0604030504040204" pitchFamily="34" charset="0"/>
                <a:cs typeface="Tahoma" panose="020B0604030504040204" pitchFamily="34" charset="0"/>
              </a:rPr>
              <a:t>Tuần 17:</a:t>
            </a:r>
            <a:r>
              <a:rPr kumimoji="0" lang="en-US" sz="54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 LÀM ĐỒ CHƠI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807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12" name="Rounded Rectangle 11"/>
          <p:cNvSpPr/>
          <p:nvPr/>
        </p:nvSpPr>
        <p:spPr>
          <a:xfrm>
            <a:off x="602443" y="941450"/>
            <a:ext cx="10892871" cy="3591361"/>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p>
          <a:p>
            <a:pPr lvl="0" algn="ju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43455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1251129" y="250547"/>
            <a:ext cx="3575018" cy="584775"/>
          </a:xfrm>
          <a:prstGeom prst="rect">
            <a:avLst/>
          </a:prstGeom>
        </p:spPr>
        <p:txBody>
          <a:bodyPr wrap="none">
            <a:spAutoFit/>
          </a:bodyPr>
          <a:lstStyle/>
          <a:p>
            <a:pPr algn="ctr"/>
            <a:r>
              <a:rPr lang="en-US" sz="3200" b="1" dirty="0" err="1">
                <a:solidFill>
                  <a:srgbClr val="FF0000"/>
                </a:solidFill>
                <a:latin typeface="Nunito Black" pitchFamily="2" charset="0"/>
                <a:cs typeface="Baloo 2 SemiBold" pitchFamily="2" charset="0"/>
              </a:rPr>
              <a:t>Luyện</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đọc</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từ</a:t>
            </a:r>
            <a:r>
              <a:rPr lang="en-US" sz="3200" b="1" dirty="0">
                <a:solidFill>
                  <a:srgbClr val="FF0000"/>
                </a:solidFill>
                <a:latin typeface="Nunito Black" pitchFamily="2" charset="0"/>
                <a:cs typeface="Baloo 2 SemiBold" pitchFamily="2" charset="0"/>
              </a:rPr>
              <a:t> </a:t>
            </a:r>
            <a:r>
              <a:rPr lang="en-US" sz="3200" b="1" dirty="0" err="1">
                <a:solidFill>
                  <a:srgbClr val="FF0000"/>
                </a:solidFill>
                <a:latin typeface="Nunito Black" pitchFamily="2" charset="0"/>
                <a:cs typeface="Baloo 2 SemiBold" pitchFamily="2" charset="0"/>
              </a:rPr>
              <a:t>khó</a:t>
            </a:r>
            <a:endParaRPr lang="en-US" sz="3200" b="1" dirty="0">
              <a:solidFill>
                <a:srgbClr val="FF0000"/>
              </a:solidFill>
              <a:latin typeface="Nunito Black" pitchFamily="2" charset="0"/>
              <a:cs typeface="Baloo 2 SemiBold" pitchFamily="2" charset="0"/>
            </a:endParaRPr>
          </a:p>
        </p:txBody>
      </p:sp>
      <p:sp>
        <p:nvSpPr>
          <p:cNvPr id="11" name="Rounded Rectangle 10"/>
          <p:cNvSpPr/>
          <p:nvPr/>
        </p:nvSpPr>
        <p:spPr>
          <a:xfrm>
            <a:off x="3214408" y="1908642"/>
            <a:ext cx="1611739"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Bột</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màu</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3" name="Rounded Rectangle 12"/>
          <p:cNvSpPr/>
          <p:nvPr/>
        </p:nvSpPr>
        <p:spPr>
          <a:xfrm>
            <a:off x="5566773" y="1989190"/>
            <a:ext cx="1611739"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Sào</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nứa</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4" name="Rounded Rectangle 13"/>
          <p:cNvSpPr/>
          <p:nvPr/>
        </p:nvSpPr>
        <p:spPr>
          <a:xfrm>
            <a:off x="7997516" y="1989190"/>
            <a:ext cx="2003178" cy="618878"/>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Tinh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nhanh</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08299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1547685" y="250547"/>
            <a:ext cx="298190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câu</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1" name="Rounded Rectangle 10"/>
          <p:cNvSpPr/>
          <p:nvPr/>
        </p:nvSpPr>
        <p:spPr>
          <a:xfrm>
            <a:off x="1652430" y="1473641"/>
            <a:ext cx="9522823" cy="912936"/>
          </a:xfrm>
          <a:prstGeom prst="roundRect">
            <a:avLst/>
          </a:prstGeom>
          <a:solidFill>
            <a:srgbClr val="FFFFFF">
              <a:alpha val="80000"/>
            </a:srgbClr>
          </a:solid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Nunito Black" pitchFamily="2" charset="0"/>
              </a:rPr>
              <a:t>	Ở </a:t>
            </a:r>
            <a:r>
              <a:rPr lang="en-US" sz="2400" noProof="0" dirty="0" err="1" smtClean="0">
                <a:solidFill>
                  <a:srgbClr val="002060"/>
                </a:solidFill>
                <a:latin typeface="Nunito Black" pitchFamily="2" charset="0"/>
              </a:rPr>
              <a:t>ngoài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phố</a:t>
            </a:r>
            <a:r>
              <a:rPr lang="en-US" sz="2400" noProof="0" dirty="0" smtClean="0">
                <a:solidFill>
                  <a:srgbClr val="002060"/>
                </a:solidFill>
                <a:latin typeface="Nunito Black" pitchFamily="2" charset="0"/>
              </a:rPr>
              <a:t>,</a:t>
            </a:r>
            <a:r>
              <a:rPr lang="en-US" sz="2400" noProof="0" dirty="0" smtClean="0">
                <a:solidFill>
                  <a:srgbClr val="FF0000"/>
                </a:solidFill>
                <a:latin typeface="Nunito Black" pitchFamily="2" charset="0"/>
              </a:rPr>
              <a:t>/ </a:t>
            </a:r>
            <a:r>
              <a:rPr lang="en-US" sz="2400" noProof="0" dirty="0" err="1" smtClean="0">
                <a:solidFill>
                  <a:srgbClr val="002060"/>
                </a:solidFill>
                <a:latin typeface="Nunito Black" pitchFamily="2" charset="0"/>
              </a:rPr>
              <a:t>cái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sào</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nứa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cắm</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đồ</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chơi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bác</a:t>
            </a:r>
            <a:r>
              <a:rPr lang="en-US" sz="2400" noProof="0" dirty="0" smtClean="0">
                <a:solidFill>
                  <a:srgbClr val="FF0000"/>
                </a:solidFill>
                <a:latin typeface="Nunito Black" pitchFamily="2" charset="0"/>
              </a:rPr>
              <a:t>/</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dựng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chỗ</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nào</a:t>
            </a:r>
            <a:r>
              <a:rPr lang="en-US" sz="2400" dirty="0" smtClean="0">
                <a:solidFill>
                  <a:srgbClr val="FF0000"/>
                </a:solidFill>
                <a:latin typeface="Nunito Black" pitchFamily="2" charset="0"/>
              </a:rPr>
              <a: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là</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chỗ</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ấy</a:t>
            </a:r>
            <a:r>
              <a:rPr lang="en-US" sz="2400" dirty="0" smtClean="0">
                <a:solidFill>
                  <a:srgbClr val="002060"/>
                </a:solidFill>
                <a:latin typeface="Nunito Black" pitchFamily="2" charset="0"/>
              </a:rPr>
              <a:t>,</a:t>
            </a:r>
            <a:r>
              <a:rPr lang="en-US" sz="2400" dirty="0" smtClean="0">
                <a:solidFill>
                  <a:srgbClr val="FF0000"/>
                </a:solidFill>
                <a:latin typeface="Nunito Black" pitchFamily="2" charset="0"/>
              </a:rPr>
              <a: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các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bạn</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nhỏ</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xúm</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lại</a:t>
            </a:r>
            <a:r>
              <a:rPr lang="en-US" sz="2400" dirty="0" smtClean="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93612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1957255" y="250547"/>
            <a:ext cx="247105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Chia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2" name="Rounded Rectangle 11"/>
          <p:cNvSpPr/>
          <p:nvPr/>
        </p:nvSpPr>
        <p:spPr>
          <a:xfrm>
            <a:off x="3325091" y="1199268"/>
            <a:ext cx="6421566"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smtClean="0">
                <a:solidFill>
                  <a:srgbClr val="002060"/>
                </a:solidFill>
                <a:latin typeface="Nunito Black" pitchFamily="2" charset="0"/>
                <a:cs typeface="Baloo 2 SemiBold" pitchFamily="2" charset="0"/>
              </a:rPr>
              <a:t>Đoạn</a:t>
            </a:r>
            <a:r>
              <a:rPr lang="en-US" sz="2400" dirty="0" smtClean="0">
                <a:solidFill>
                  <a:srgbClr val="002060"/>
                </a:solidFill>
                <a:latin typeface="Nunito Black" pitchFamily="2" charset="0"/>
                <a:cs typeface="Baloo 2 SemiBold" pitchFamily="2" charset="0"/>
              </a:rPr>
              <a:t> </a:t>
            </a:r>
            <a:r>
              <a:rPr lang="en-US" sz="2400" dirty="0">
                <a:solidFill>
                  <a:srgbClr val="002060"/>
                </a:solidFill>
                <a:latin typeface="Nunito Black" pitchFamily="2" charset="0"/>
                <a:cs typeface="Baloo 2 SemiBold" pitchFamily="2" charset="0"/>
              </a:rPr>
              <a:t>1: </a:t>
            </a:r>
            <a:r>
              <a:rPr lang="en-US" sz="2400" dirty="0" err="1">
                <a:solidFill>
                  <a:srgbClr val="002060"/>
                </a:solidFill>
                <a:latin typeface="Nunito Black" pitchFamily="2" charset="0"/>
                <a:cs typeface="Baloo 2 SemiBold" pitchFamily="2" charset="0"/>
              </a:rPr>
              <a:t>Từ</a:t>
            </a:r>
            <a:r>
              <a:rPr lang="en-US" sz="2400" dirty="0">
                <a:solidFill>
                  <a:srgbClr val="002060"/>
                </a:solidFill>
                <a:latin typeface="Nunito Black" pitchFamily="2" charset="0"/>
                <a:cs typeface="Baloo 2 SemiBold" pitchFamily="2" charset="0"/>
              </a:rPr>
              <a:t> </a:t>
            </a:r>
            <a:r>
              <a:rPr lang="en-US" sz="2400" dirty="0" err="1">
                <a:solidFill>
                  <a:srgbClr val="002060"/>
                </a:solidFill>
                <a:latin typeface="Nunito Black" pitchFamily="2" charset="0"/>
                <a:cs typeface="Baloo 2 SemiBold" pitchFamily="2" charset="0"/>
              </a:rPr>
              <a:t>đầu</a:t>
            </a:r>
            <a:r>
              <a:rPr lang="en-US" sz="2400" dirty="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đến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rPr>
              <a:t>công</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việc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của</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mình</a:t>
            </a:r>
            <a:r>
              <a:rPr lang="en-US"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13" name="Rounded Rectangle 12"/>
          <p:cNvSpPr/>
          <p:nvPr/>
        </p:nvSpPr>
        <p:spPr>
          <a:xfrm>
            <a:off x="3325091" y="1964569"/>
            <a:ext cx="7177446"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smtClean="0">
                <a:solidFill>
                  <a:srgbClr val="002060"/>
                </a:solidFill>
                <a:latin typeface="Nunito Black" pitchFamily="2" charset="0"/>
                <a:cs typeface="Baloo 2 SemiBold" pitchFamily="2" charset="0"/>
              </a:rPr>
              <a:t>Đoạn</a:t>
            </a:r>
            <a:r>
              <a:rPr lang="en-US" sz="2400" dirty="0" smtClean="0">
                <a:solidFill>
                  <a:srgbClr val="002060"/>
                </a:solidFill>
                <a:latin typeface="Nunito Black" pitchFamily="2" charset="0"/>
                <a:cs typeface="Baloo 2 SemiBold" pitchFamily="2" charset="0"/>
              </a:rPr>
              <a:t> 2: </a:t>
            </a:r>
            <a:r>
              <a:rPr lang="en-US" sz="2400" dirty="0" err="1" smtClean="0">
                <a:solidFill>
                  <a:srgbClr val="002060"/>
                </a:solidFill>
                <a:latin typeface="Nunito Black" pitchFamily="2" charset="0"/>
                <a:cs typeface="Baloo 2 SemiBold" pitchFamily="2" charset="0"/>
              </a:rPr>
              <a:t>Tiếp</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theo</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đến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rPr>
              <a:t>bán</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nốt</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trong</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ngày</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mai</a:t>
            </a:r>
            <a:r>
              <a:rPr lang="en-US" sz="2400" dirty="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14" name="Rounded Rectangle 13"/>
          <p:cNvSpPr/>
          <p:nvPr/>
        </p:nvSpPr>
        <p:spPr>
          <a:xfrm>
            <a:off x="3352800" y="2689572"/>
            <a:ext cx="3962400" cy="548746"/>
          </a:xfrm>
          <a:prstGeom prst="roundRect">
            <a:avLst/>
          </a:prstGeom>
          <a:solidFill>
            <a:srgbClr val="FFFFFF">
              <a:alpha val="80000"/>
            </a:srgb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dirty="0" err="1">
                <a:solidFill>
                  <a:srgbClr val="002060"/>
                </a:solidFill>
                <a:latin typeface="Nunito Black" pitchFamily="2" charset="0"/>
                <a:cs typeface="Baloo 2 SemiBold" pitchFamily="2" charset="0"/>
              </a:rPr>
              <a:t>Đoạn</a:t>
            </a:r>
            <a:r>
              <a:rPr lang="en-US" sz="2400" dirty="0">
                <a:solidFill>
                  <a:srgbClr val="002060"/>
                </a:solidFill>
                <a:latin typeface="Nunito Black" pitchFamily="2" charset="0"/>
                <a:cs typeface="Baloo 2 SemiBold" pitchFamily="2" charset="0"/>
              </a:rPr>
              <a:t> </a:t>
            </a:r>
            <a:r>
              <a:rPr lang="en-US" sz="2400" dirty="0" smtClean="0">
                <a:solidFill>
                  <a:srgbClr val="002060"/>
                </a:solidFill>
                <a:latin typeface="Nunito Black" pitchFamily="2" charset="0"/>
                <a:cs typeface="Baloo 2 SemiBold" pitchFamily="2" charset="0"/>
              </a:rPr>
              <a:t>3: </a:t>
            </a:r>
            <a:r>
              <a:rPr lang="en-US" sz="2400" dirty="0" err="1" smtClean="0">
                <a:solidFill>
                  <a:srgbClr val="002060"/>
                </a:solidFill>
                <a:latin typeface="Nunito Black" pitchFamily="2" charset="0"/>
                <a:cs typeface="Baloo 2 SemiBold" pitchFamily="2" charset="0"/>
              </a:rPr>
              <a:t>Phần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còn</a:t>
            </a:r>
            <a:r>
              <a:rPr lang="en-US" sz="2400" dirty="0" smtClean="0">
                <a:solidFill>
                  <a:srgbClr val="002060"/>
                </a:solidFill>
                <a:latin typeface="Nunito Black" pitchFamily="2" charset="0"/>
                <a:cs typeface="Baloo 2 SemiBold" pitchFamily="2" charset="0"/>
              </a:rPr>
              <a:t> </a:t>
            </a:r>
            <a:r>
              <a:rPr lang="en-US" sz="2400" dirty="0" err="1" smtClean="0">
                <a:solidFill>
                  <a:srgbClr val="002060"/>
                </a:solidFill>
                <a:latin typeface="Nunito Black" pitchFamily="2" charset="0"/>
                <a:cs typeface="Baloo 2 SemiBold" pitchFamily="2" charset="0"/>
              </a:rPr>
              <a:t>lại</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011574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4" name="Group 3"/>
          <p:cNvGrpSpPr/>
          <p:nvPr/>
        </p:nvGrpSpPr>
        <p:grpSpPr>
          <a:xfrm>
            <a:off x="733072" y="1300218"/>
            <a:ext cx="10683866" cy="3073195"/>
            <a:chOff x="733072" y="2044802"/>
            <a:chExt cx="10683866" cy="3073195"/>
          </a:xfrm>
        </p:grpSpPr>
        <p:sp>
          <p:nvSpPr>
            <p:cNvPr id="12" name="Rounded Rectangle 11"/>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a:t>
              </a:r>
              <a:r>
                <a:rPr lang="vi-VN" sz="3200" b="1" dirty="0" smtClean="0">
                  <a:solidFill>
                    <a:srgbClr val="FF0000"/>
                  </a:solidFill>
                  <a:latin typeface="Nunito Black" pitchFamily="2" charset="0"/>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 name="Group 1"/>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p>
            </p:txBody>
          </p:sp>
        </p:grpSp>
      </p:grpSp>
    </p:spTree>
    <p:extLst>
      <p:ext uri="{BB962C8B-B14F-4D97-AF65-F5344CB8AC3E}">
        <p14:creationId xmlns:p14="http://schemas.microsoft.com/office/powerpoint/2010/main" val="31125853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4" name="Group 3"/>
          <p:cNvGrpSpPr/>
          <p:nvPr/>
        </p:nvGrpSpPr>
        <p:grpSpPr>
          <a:xfrm>
            <a:off x="733071" y="1300218"/>
            <a:ext cx="10775305" cy="4055553"/>
            <a:chOff x="733071" y="2044802"/>
            <a:chExt cx="10775305" cy="4055553"/>
          </a:xfrm>
        </p:grpSpPr>
        <p:sp>
          <p:nvSpPr>
            <p:cNvPr id="12" name="Rounded Rectangle 11"/>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smtClean="0">
                  <a:solidFill>
                    <a:srgbClr val="002060"/>
                  </a:solidFill>
                  <a:latin typeface="Nunito Black" pitchFamily="2" charset="0"/>
                </a:rPr>
                <a:t>Mấy </a:t>
              </a:r>
              <a:r>
                <a:rPr lang="vi-VN" sz="2200" dirty="0">
                  <a:solidFill>
                    <a:srgbClr val="002060"/>
                  </a:solidFill>
                  <a:latin typeface="Nunito Black" pitchFamily="2" charset="0"/>
                </a:rPr>
                <a:t>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 name="Group 1"/>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2</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177715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512765" y="242534"/>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nối</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tiếp</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grpSp>
        <p:nvGrpSpPr>
          <p:cNvPr id="4" name="Group 3"/>
          <p:cNvGrpSpPr/>
          <p:nvPr/>
        </p:nvGrpSpPr>
        <p:grpSpPr>
          <a:xfrm>
            <a:off x="733071" y="1300218"/>
            <a:ext cx="10775305" cy="4055553"/>
            <a:chOff x="733071" y="2044802"/>
            <a:chExt cx="10775305" cy="4055553"/>
          </a:xfrm>
        </p:grpSpPr>
        <p:sp>
          <p:nvSpPr>
            <p:cNvPr id="12" name="Rounded Rectangle 11"/>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p:txBody>
        </p:sp>
        <p:grpSp>
          <p:nvGrpSpPr>
            <p:cNvPr id="2" name="Group 1"/>
            <p:cNvGrpSpPr/>
            <p:nvPr/>
          </p:nvGrpSpPr>
          <p:grpSpPr>
            <a:xfrm>
              <a:off x="753329" y="2158397"/>
              <a:ext cx="846909" cy="584333"/>
              <a:chOff x="838200" y="1524000"/>
              <a:chExt cx="846909" cy="584333"/>
            </a:xfrm>
          </p:grpSpPr>
          <p:pic>
            <p:nvPicPr>
              <p:cNvPr id="11" name="Picture 10">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1460759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917718" y="175299"/>
            <a:ext cx="60368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Luyện</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đọc</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đoạn</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theo</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nhóm</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14" name="Rectangle 13"/>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Nunito Black" pitchFamily="2" charset="0"/>
              </a:rPr>
              <a:t>	</a:t>
            </a:r>
            <a:r>
              <a:rPr lang="vi-VN" sz="1900" dirty="0" smtClean="0">
                <a:solidFill>
                  <a:srgbClr val="002060"/>
                </a:solidFill>
                <a:latin typeface="Nunito Black" pitchFamily="2" charset="0"/>
              </a:rPr>
              <a:t>Bác </a:t>
            </a:r>
            <a:r>
              <a:rPr lang="vi-VN" sz="19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smtClean="0">
                <a:solidFill>
                  <a:srgbClr val="00B05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Một hôm, bác Nhân bảo:</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Bác sắp về quê đây, về quê làm ruộng.</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Tôi suýt khóc:</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Đừng, bác đừng về. Bác ở đây làm đồ chơi bán cho chúng cháu.</a:t>
            </a:r>
          </a:p>
          <a:p>
            <a:pPr algn="just"/>
            <a:r>
              <a:rPr lang="en-US" sz="1900" dirty="0" smtClean="0">
                <a:solidFill>
                  <a:srgbClr val="00B050"/>
                </a:solidFill>
                <a:latin typeface="Nunito Black" pitchFamily="2" charset="0"/>
              </a:rPr>
              <a:t>	</a:t>
            </a:r>
            <a:r>
              <a:rPr lang="vi-VN" sz="1900" dirty="0" smtClean="0">
                <a:solidFill>
                  <a:srgbClr val="00B050"/>
                </a:solidFill>
                <a:latin typeface="Nunito Black" pitchFamily="2" charset="0"/>
              </a:rPr>
              <a:t>- Nhưng độ này chả mấy ai mua đồ chơi của bác nữa. Còn một ít bột và màu, bác sẽ nặn và bán nốt trong ngày mai.</a:t>
            </a:r>
            <a:endParaRPr lang="en-US" sz="1900" dirty="0" smtClean="0">
              <a:solidFill>
                <a:srgbClr val="00B050"/>
              </a:solidFill>
              <a:latin typeface="Nunito Black" pitchFamily="2" charset="0"/>
            </a:endParaRPr>
          </a:p>
          <a:p>
            <a:pPr lvl="0" algn="just">
              <a:defRPr/>
            </a:pPr>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Đêm </a:t>
            </a:r>
            <a:r>
              <a:rPr lang="vi-VN" sz="1900" dirty="0">
                <a:solidFill>
                  <a:srgbClr val="002060"/>
                </a:solidFill>
                <a:latin typeface="Nunito Black" pitchFamily="2" charset="0"/>
              </a:rPr>
              <a:t>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a:t>
            </a:r>
            <a:r>
              <a:rPr lang="vi-VN" sz="1900" dirty="0" smtClean="0">
                <a:solidFill>
                  <a:srgbClr val="002060"/>
                </a:solidFill>
                <a:latin typeface="Nunito Black" pitchFamily="2" charset="0"/>
              </a:rPr>
              <a:t>Quỳnh)</a:t>
            </a:r>
          </a:p>
        </p:txBody>
      </p:sp>
      <p:sp>
        <p:nvSpPr>
          <p:cNvPr id="15" name="Rectangle 14"/>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104915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8" name="Rectangle 7"/>
          <p:cNvSpPr/>
          <p:nvPr/>
        </p:nvSpPr>
        <p:spPr>
          <a:xfrm>
            <a:off x="910019" y="242534"/>
            <a:ext cx="328315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FF0000"/>
                </a:solidFill>
                <a:latin typeface="Nunito Black" pitchFamily="2" charset="0"/>
                <a:cs typeface="Baloo 2 SemiBold" pitchFamily="2" charset="0"/>
              </a:rPr>
              <a:t>Đọc</a:t>
            </a:r>
            <a:r>
              <a:rPr lang="en-US" sz="3200" b="1" dirty="0" smtClean="0">
                <a:solidFill>
                  <a:srgbClr val="FF0000"/>
                </a:solidFill>
                <a:latin typeface="Nunito Black" pitchFamily="2" charset="0"/>
                <a:cs typeface="Baloo 2 SemiBold" pitchFamily="2" charset="0"/>
              </a:rPr>
              <a:t> </a:t>
            </a:r>
            <a:r>
              <a:rPr lang="en-US" sz="3200" b="1" dirty="0" err="1" smtClean="0">
                <a:solidFill>
                  <a:srgbClr val="FF0000"/>
                </a:solidFill>
                <a:latin typeface="Nunito Black" pitchFamily="2" charset="0"/>
                <a:cs typeface="Baloo 2 SemiBold" pitchFamily="2" charset="0"/>
              </a:rPr>
              <a:t>toàn</a:t>
            </a:r>
            <a:r>
              <a:rPr lang="en-US" sz="3200" b="1" dirty="0" smtClean="0">
                <a:solidFill>
                  <a:srgbClr val="FF0000"/>
                </a:solidFill>
                <a:latin typeface="Nunito Black" pitchFamily="2" charset="0"/>
                <a:cs typeface="Baloo 2 SemiBold" pitchFamily="2" charset="0"/>
              </a:rPr>
              <a:t> </a:t>
            </a:r>
            <a:r>
              <a:rPr lang="en-US" sz="3200" b="1" dirty="0" err="1" smtClean="0">
                <a:solidFill>
                  <a:srgbClr val="FF0000"/>
                </a:solidFill>
                <a:latin typeface="Nunito Black" pitchFamily="2" charset="0"/>
                <a:cs typeface="Baloo 2 SemiBold" pitchFamily="2" charset="0"/>
              </a:rPr>
              <a:t>bài</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
        <p:nvSpPr>
          <p:cNvPr id="9" name="Rectangle 8"/>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2060"/>
                </a:solidFill>
                <a:latin typeface="Nunito Black" pitchFamily="2" charset="0"/>
              </a:rPr>
              <a:t>	</a:t>
            </a:r>
            <a:r>
              <a:rPr lang="vi-VN" sz="1900" dirty="0" smtClean="0">
                <a:solidFill>
                  <a:srgbClr val="002060"/>
                </a:solidFill>
                <a:latin typeface="Nunito Black" pitchFamily="2" charset="0"/>
              </a:rPr>
              <a:t>Bác </a:t>
            </a:r>
            <a:r>
              <a:rPr lang="vi-VN" sz="19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1900" dirty="0">
                <a:solidFill>
                  <a:srgbClr val="002060"/>
                </a:solidFill>
                <a:latin typeface="Nunito Black" pitchFamily="2" charset="0"/>
              </a:rPr>
              <a:t>	</a:t>
            </a:r>
            <a:r>
              <a:rPr lang="vi-VN" sz="1900" dirty="0" smtClean="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Một hôm, bác Nhân bảo:</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Bác sắp về quê đây, về quê làm ruộng.</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Tôi suýt khóc:</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Đừng, bác đừng về. Bác ở đây làm đồ chơi bán cho chúng cháu.</a:t>
            </a:r>
          </a:p>
          <a:p>
            <a:pPr algn="just"/>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 Nhưng độ này chả mấy ai mua đồ chơi của bác nữa. Còn một ít bột và màu, bác sẽ nặn và bán nốt trong ngày mai.</a:t>
            </a:r>
            <a:endParaRPr lang="en-US" sz="1900" dirty="0" smtClean="0">
              <a:solidFill>
                <a:srgbClr val="002060"/>
              </a:solidFill>
              <a:latin typeface="Nunito Black" pitchFamily="2" charset="0"/>
            </a:endParaRPr>
          </a:p>
          <a:p>
            <a:pPr lvl="0" algn="just">
              <a:defRPr/>
            </a:pPr>
            <a:r>
              <a:rPr lang="en-US" sz="1900" dirty="0" smtClean="0">
                <a:solidFill>
                  <a:srgbClr val="002060"/>
                </a:solidFill>
                <a:latin typeface="Nunito Black" pitchFamily="2" charset="0"/>
              </a:rPr>
              <a:t>	</a:t>
            </a:r>
            <a:r>
              <a:rPr lang="vi-VN" sz="1900" dirty="0" smtClean="0">
                <a:solidFill>
                  <a:srgbClr val="002060"/>
                </a:solidFill>
                <a:latin typeface="Nunito Black" pitchFamily="2" charset="0"/>
              </a:rPr>
              <a:t>Đêm </a:t>
            </a:r>
            <a:r>
              <a:rPr lang="vi-VN" sz="1900" dirty="0">
                <a:solidFill>
                  <a:srgbClr val="002060"/>
                </a:solidFill>
                <a:latin typeface="Nunito Black" pitchFamily="2" charset="0"/>
              </a:rPr>
              <a:t>ấy, tôi đập con lợn đất, được một ít tiền. Sáng hôm sau, tôi chia nhỏ món tiền, nhờ mấy bạn trong lớp mua giúp đồ chơi của bác.</a:t>
            </a:r>
          </a:p>
          <a:p>
            <a:pPr lvl="0" algn="just">
              <a:defRPr/>
            </a:pPr>
            <a:r>
              <a:rPr lang="en-US" sz="1900" dirty="0">
                <a:solidFill>
                  <a:srgbClr val="002060"/>
                </a:solidFill>
                <a:latin typeface="Nunito Black" pitchFamily="2" charset="0"/>
              </a:rPr>
              <a:t>	</a:t>
            </a:r>
            <a:r>
              <a:rPr lang="vi-VN" sz="19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1900" dirty="0">
                <a:solidFill>
                  <a:srgbClr val="002060"/>
                </a:solidFill>
                <a:latin typeface="Nunito Black" pitchFamily="2" charset="0"/>
              </a:rPr>
              <a:t>(Rút gọn từ truyện ngắn cùng tên của Xuân </a:t>
            </a:r>
            <a:r>
              <a:rPr lang="vi-VN" sz="1900" dirty="0" smtClean="0">
                <a:solidFill>
                  <a:srgbClr val="002060"/>
                </a:solidFill>
                <a:latin typeface="Nunito Black" pitchFamily="2" charset="0"/>
              </a:rPr>
              <a:t>Quỳnh)</a:t>
            </a:r>
          </a:p>
        </p:txBody>
      </p:sp>
      <p:sp>
        <p:nvSpPr>
          <p:cNvPr id="10" name="Rectangle 9"/>
          <p:cNvSpPr/>
          <p:nvPr/>
        </p:nvSpPr>
        <p:spPr>
          <a:xfrm>
            <a:off x="4424082" y="70764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Tree>
    <p:extLst>
      <p:ext uri="{BB962C8B-B14F-4D97-AF65-F5344CB8AC3E}">
        <p14:creationId xmlns:p14="http://schemas.microsoft.com/office/powerpoint/2010/main" val="2585736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2468882" y="3698967"/>
            <a:ext cx="72890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Trả</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lời</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câu</a:t>
            </a:r>
            <a:r>
              <a:rPr kumimoji="0" lang="en-US" sz="54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hỏi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5"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307500" y="4306276"/>
            <a:ext cx="2884500" cy="255172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20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3025F6-03E4-F7FE-A115-15A451327F80}"/>
              </a:ext>
            </a:extLst>
          </p:cNvPr>
          <p:cNvSpPr txBox="1"/>
          <p:nvPr/>
        </p:nvSpPr>
        <p:spPr>
          <a:xfrm>
            <a:off x="4215006" y="3502552"/>
            <a:ext cx="546457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TIẾT</a:t>
            </a:r>
            <a:r>
              <a:rPr kumimoji="0" lang="en-US" sz="66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1+ 2</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039647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152066" y="242534"/>
            <a:ext cx="6311052" cy="523220"/>
          </a:xfrm>
          <a:prstGeom prst="rect">
            <a:avLst/>
          </a:prstGeom>
        </p:spPr>
        <p:txBody>
          <a:bodyPr wrap="square">
            <a:spAutoFit/>
          </a:bodyPr>
          <a:lstStyle/>
          <a:p>
            <a:r>
              <a:rPr lang="en-US" sz="2800" b="1" dirty="0" err="1">
                <a:solidFill>
                  <a:srgbClr val="2888E1"/>
                </a:solidFill>
                <a:latin typeface="Nunito Black" pitchFamily="2" charset="0"/>
              </a:rPr>
              <a:t>Câu</a:t>
            </a:r>
            <a:r>
              <a:rPr lang="en-US" sz="2800" b="1" dirty="0">
                <a:solidFill>
                  <a:srgbClr val="2888E1"/>
                </a:solidFill>
                <a:latin typeface="Nunito Black" pitchFamily="2" charset="0"/>
              </a:rPr>
              <a:t> </a:t>
            </a:r>
            <a:r>
              <a:rPr lang="en-US" sz="2800" b="1" dirty="0" smtClean="0">
                <a:solidFill>
                  <a:srgbClr val="2888E1"/>
                </a:solidFill>
                <a:latin typeface="Nunito Black" pitchFamily="2" charset="0"/>
              </a:rPr>
              <a:t>1</a:t>
            </a:r>
            <a:r>
              <a:rPr lang="en-US" sz="2800" dirty="0" smtClean="0">
                <a:solidFill>
                  <a:srgbClr val="0070C0"/>
                </a:solidFill>
                <a:latin typeface="Nunito Black" pitchFamily="2" charset="0"/>
              </a:rPr>
              <a:t>:</a:t>
            </a:r>
            <a:r>
              <a:rPr lang="en-US" sz="2800" dirty="0" smtClean="0">
                <a:solidFill>
                  <a:srgbClr val="000000"/>
                </a:solidFill>
                <a:latin typeface="Nunito Black" pitchFamily="2" charset="0"/>
              </a:rPr>
              <a:t> </a:t>
            </a:r>
            <a:r>
              <a:rPr lang="en-US" sz="2800" b="1" dirty="0" err="1" smtClean="0">
                <a:solidFill>
                  <a:srgbClr val="002060"/>
                </a:solidFill>
                <a:latin typeface="Nunito Black" pitchFamily="2" charset="0"/>
              </a:rPr>
              <a:t>Bác</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Nhân</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làm</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nghề</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gì</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3" name="Cloud 12">
            <a:extLst>
              <a:ext uri="{FF2B5EF4-FFF2-40B4-BE49-F238E27FC236}">
                <a16:creationId xmlns:a16="http://schemas.microsoft.com/office/drawing/2014/main" id="{9983C60C-E901-DAA5-AC1C-ABD9B76BCFAC}"/>
              </a:ext>
            </a:extLst>
          </p:cNvPr>
          <p:cNvSpPr/>
          <p:nvPr/>
        </p:nvSpPr>
        <p:spPr>
          <a:xfrm>
            <a:off x="8018417" y="383596"/>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en-US" sz="2000" dirty="0" err="1" smtClean="0">
                <a:solidFill>
                  <a:srgbClr val="FF0000"/>
                </a:solidFill>
                <a:latin typeface="Nunito Black" pitchFamily="2" charset="0"/>
              </a:rPr>
              <a:t>Gợi</a:t>
            </a:r>
            <a:r>
              <a:rPr lang="en-US" sz="2000" dirty="0" smtClean="0">
                <a:solidFill>
                  <a:srgbClr val="FF0000"/>
                </a:solidFill>
                <a:latin typeface="Nunito Black" pitchFamily="2" charset="0"/>
              </a:rPr>
              <a:t> ý:</a:t>
            </a:r>
            <a:r>
              <a:rPr lang="en-US" sz="2000" dirty="0" smtClean="0">
                <a:latin typeface="Nunito Black" pitchFamily="2" charset="0"/>
              </a:rPr>
              <a:t> </a:t>
            </a:r>
            <a:r>
              <a:rPr lang="en-US" sz="2000" dirty="0" err="1">
                <a:solidFill>
                  <a:srgbClr val="000000"/>
                </a:solidFill>
                <a:latin typeface="Nunito Black" pitchFamily="2" charset="0"/>
              </a:rPr>
              <a:t>Em</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đầu</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để</a:t>
            </a:r>
            <a:r>
              <a:rPr lang="en-US" sz="2000" dirty="0">
                <a:solidFill>
                  <a:srgbClr val="000000"/>
                </a:solidFill>
                <a:latin typeface="Nunito Black" pitchFamily="2" charset="0"/>
              </a:rPr>
              <a:t> </a:t>
            </a:r>
            <a:r>
              <a:rPr lang="en-US" sz="2000" dirty="0" err="1">
                <a:solidFill>
                  <a:srgbClr val="000000"/>
                </a:solidFill>
                <a:latin typeface="Nunito Black" pitchFamily="2" charset="0"/>
              </a:rPr>
              <a:t>trả</a:t>
            </a:r>
            <a:r>
              <a:rPr lang="en-US" sz="2000" dirty="0">
                <a:solidFill>
                  <a:srgbClr val="000000"/>
                </a:solidFill>
                <a:latin typeface="Nunito Black" pitchFamily="2" charset="0"/>
              </a:rPr>
              <a:t> </a:t>
            </a:r>
            <a:r>
              <a:rPr lang="en-US" sz="2000" dirty="0" err="1">
                <a:solidFill>
                  <a:srgbClr val="000000"/>
                </a:solidFill>
                <a:latin typeface="Nunito Black" pitchFamily="2" charset="0"/>
              </a:rPr>
              <a:t>lời</a:t>
            </a:r>
            <a:r>
              <a:rPr lang="en-US" sz="2000" dirty="0">
                <a:solidFill>
                  <a:srgbClr val="000000"/>
                </a:solidFill>
                <a:latin typeface="Nunito Black" pitchFamily="2" charset="0"/>
              </a:rPr>
              <a:t> </a:t>
            </a:r>
            <a:r>
              <a:rPr lang="en-US" sz="2000" dirty="0" err="1">
                <a:solidFill>
                  <a:srgbClr val="000000"/>
                </a:solidFill>
                <a:latin typeface="Nunito Black" pitchFamily="2" charset="0"/>
              </a:rPr>
              <a:t>câu</a:t>
            </a:r>
            <a:r>
              <a:rPr lang="en-US" sz="2000" dirty="0">
                <a:solidFill>
                  <a:srgbClr val="000000"/>
                </a:solidFill>
                <a:latin typeface="Nunito Black" pitchFamily="2" charset="0"/>
              </a:rPr>
              <a:t> </a:t>
            </a:r>
            <a:r>
              <a:rPr lang="en-US" sz="2000" dirty="0" err="1">
                <a:solidFill>
                  <a:srgbClr val="000000"/>
                </a:solidFill>
                <a:latin typeface="Nunito Black" pitchFamily="2" charset="0"/>
              </a:rPr>
              <a:t>hỏi</a:t>
            </a:r>
            <a:r>
              <a:rPr lang="en-US" sz="2000" dirty="0" smtClean="0">
                <a:solidFill>
                  <a:srgbClr val="000000"/>
                </a:solidFill>
                <a:latin typeface="Nunito Black" pitchFamily="2" charset="0"/>
              </a:rPr>
              <a:t>.</a:t>
            </a:r>
            <a:endParaRPr lang="en-US" sz="2000" dirty="0">
              <a:latin typeface="Nunito Black" pitchFamily="2" charset="0"/>
            </a:endParaRPr>
          </a:p>
        </p:txBody>
      </p:sp>
      <p:grpSp>
        <p:nvGrpSpPr>
          <p:cNvPr id="14" name="Group 13"/>
          <p:cNvGrpSpPr/>
          <p:nvPr/>
        </p:nvGrpSpPr>
        <p:grpSpPr>
          <a:xfrm>
            <a:off x="788890" y="2321153"/>
            <a:ext cx="10683866" cy="3073195"/>
            <a:chOff x="733072" y="2044802"/>
            <a:chExt cx="10683866" cy="3073195"/>
          </a:xfrm>
        </p:grpSpPr>
        <p:sp>
          <p:nvSpPr>
            <p:cNvPr id="15" name="Rounded Rectangle 14"/>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3200" b="1" dirty="0">
                  <a:solidFill>
                    <a:srgbClr val="FF0000"/>
                  </a:solidFill>
                  <a:latin typeface="Nunito Black" pitchFamily="2" charset="0"/>
                </a:rPr>
                <a:t>Người làm đồ </a:t>
              </a:r>
              <a:r>
                <a:rPr lang="vi-VN" sz="3200" b="1" dirty="0" smtClean="0">
                  <a:solidFill>
                    <a:srgbClr val="FF0000"/>
                  </a:solidFill>
                  <a:latin typeface="Nunito Black" pitchFamily="2" charset="0"/>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6" name="Group 15"/>
            <p:cNvGrpSpPr/>
            <p:nvPr/>
          </p:nvGrpSpPr>
          <p:grpSpPr>
            <a:xfrm>
              <a:off x="753329" y="2158397"/>
              <a:ext cx="846909" cy="584333"/>
              <a:chOff x="838200" y="1524000"/>
              <a:chExt cx="846909"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r>
                  <a:rPr lang="en-US" sz="2800" dirty="0">
                    <a:solidFill>
                      <a:schemeClr val="tx1">
                        <a:lumMod val="95000"/>
                        <a:lumOff val="5000"/>
                      </a:schemeClr>
                    </a:solidFill>
                    <a:latin typeface="Nunito Black" pitchFamily="2" charset="0"/>
                    <a:cs typeface="Baloo 2 Medium" pitchFamily="2" charset="0"/>
                  </a:rPr>
                  <a:t>1</a:t>
                </a:r>
              </a:p>
            </p:txBody>
          </p:sp>
        </p:grpSp>
      </p:grpSp>
    </p:spTree>
    <p:extLst>
      <p:ext uri="{BB962C8B-B14F-4D97-AF65-F5344CB8AC3E}">
        <p14:creationId xmlns:p14="http://schemas.microsoft.com/office/powerpoint/2010/main" val="2793408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152066" y="242534"/>
            <a:ext cx="63110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888E1"/>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srgbClr val="2888E1"/>
                </a:solidFill>
                <a:effectLst/>
                <a:uLnTx/>
                <a:uFillTx/>
                <a:latin typeface="Nunito Black" pitchFamily="2" charset="0"/>
                <a:ea typeface="+mn-ea"/>
                <a:cs typeface="+mn-cs"/>
              </a:rPr>
              <a:t> </a:t>
            </a:r>
            <a:r>
              <a:rPr kumimoji="0" lang="en-US"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1</a:t>
            </a:r>
            <a:r>
              <a:rPr kumimoji="0" lang="en-US" sz="28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8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Bác</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Nhân</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làm</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nghề</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800" b="1" i="0" u="none" strike="noStrike" kern="1200" cap="none" spc="0" normalizeH="0" baseline="0" noProof="0" dirty="0" err="1" smtClean="0">
                <a:ln>
                  <a:noFill/>
                </a:ln>
                <a:solidFill>
                  <a:srgbClr val="002060"/>
                </a:solidFill>
                <a:effectLst/>
                <a:uLnTx/>
                <a:uFillTx/>
                <a:latin typeface="Nunito Black" pitchFamily="2" charset="0"/>
                <a:ea typeface="+mn-ea"/>
                <a:cs typeface="+mn-cs"/>
              </a:rPr>
              <a:t>gì</a:t>
            </a:r>
            <a:r>
              <a:rPr kumimoji="0" lang="en-US"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000279" y="1128547"/>
            <a:ext cx="7896698" cy="1045029"/>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FF0000"/>
                </a:solidFill>
                <a:latin typeface="Nunito Black" pitchFamily="2" charset="0"/>
              </a:rPr>
              <a:t>Bác </a:t>
            </a:r>
            <a:r>
              <a:rPr lang="vi-VN" sz="2400" dirty="0">
                <a:solidFill>
                  <a:srgbClr val="FF0000"/>
                </a:solidFill>
                <a:latin typeface="Nunito Black" pitchFamily="2" charset="0"/>
              </a:rPr>
              <a:t>Nhân là một người làm đồ chơi bằng bột màu</a:t>
            </a:r>
            <a:r>
              <a:rPr lang="vi-VN" sz="2400" dirty="0" smtClean="0">
                <a:solidFill>
                  <a:srgbClr val="FF0000"/>
                </a:solidFill>
                <a:latin typeface="Nunito Black" pitchFamily="2" charset="0"/>
              </a:rPr>
              <a:t>.</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126457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8" name="Rectangle 7"/>
          <p:cNvSpPr/>
          <p:nvPr/>
        </p:nvSpPr>
        <p:spPr>
          <a:xfrm>
            <a:off x="1002831" y="425416"/>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a:t>
            </a:r>
            <a:r>
              <a:rPr kumimoji="0" lang="en-US" sz="2400" b="1" i="0" u="none" strike="noStrike" kern="1200" cap="none" spc="0" normalizeH="0" baseline="0" noProof="0" dirty="0" smtClean="0">
                <a:ln>
                  <a:noFill/>
                </a:ln>
                <a:solidFill>
                  <a:srgbClr val="2888E1"/>
                </a:solidFill>
                <a:effectLst/>
                <a:uLnTx/>
                <a:uFillTx/>
                <a:latin typeface="Nunito Black" pitchFamily="2" charset="0"/>
              </a:rPr>
              <a:t>2</a:t>
            </a:r>
            <a:r>
              <a:rPr kumimoji="0" lang="en-US" sz="2400" b="0" i="0" u="none" strike="noStrike" kern="1200" cap="none" spc="0" normalizeH="0" baseline="0" noProof="0" dirty="0" smtClean="0">
                <a:ln>
                  <a:noFill/>
                </a:ln>
                <a:solidFill>
                  <a:srgbClr val="0070C0"/>
                </a:solidFill>
                <a:effectLst/>
                <a:uLnTx/>
                <a:uFillTx/>
                <a:latin typeface="Nunito Black" pitchFamily="2" charset="0"/>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r>
              <a:rPr lang="vi-VN" sz="2400" dirty="0" smtClean="0">
                <a:solidFill>
                  <a:srgbClr val="000000"/>
                </a:solidFill>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3" name="Cloud 12">
            <a:extLst>
              <a:ext uri="{FF2B5EF4-FFF2-40B4-BE49-F238E27FC236}">
                <a16:creationId xmlns:a16="http://schemas.microsoft.com/office/drawing/2014/main" id="{9983C60C-E901-DAA5-AC1C-ABD9B76BCFAC}"/>
              </a:ext>
            </a:extLst>
          </p:cNvPr>
          <p:cNvSpPr/>
          <p:nvPr/>
        </p:nvSpPr>
        <p:spPr>
          <a:xfrm>
            <a:off x="6296297" y="782942"/>
            <a:ext cx="484632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Em</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đọc</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kĩ</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đoạn</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đầu</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để</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trả</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lời</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câu</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hỏi</a:t>
            </a:r>
            <a:r>
              <a:rPr kumimoji="0" lang="en-US" sz="2000" b="0" i="0" u="none" strike="noStrike" kern="1200" cap="none" spc="0" normalizeH="0" baseline="0" noProof="0" dirty="0" smtClean="0">
                <a:ln>
                  <a:noFill/>
                </a:ln>
                <a:solidFill>
                  <a:srgbClr val="000000"/>
                </a:solidFill>
                <a:effectLst/>
                <a:uLnTx/>
                <a:uFillTx/>
                <a:latin typeface="Nunito Black" pitchFamily="2"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nvGrpSpPr>
          <p:cNvPr id="14" name="Group 13"/>
          <p:cNvGrpSpPr/>
          <p:nvPr/>
        </p:nvGrpSpPr>
        <p:grpSpPr>
          <a:xfrm>
            <a:off x="815016" y="2713043"/>
            <a:ext cx="10683866" cy="3073195"/>
            <a:chOff x="733072" y="2044802"/>
            <a:chExt cx="10683866" cy="3073195"/>
          </a:xfrm>
        </p:grpSpPr>
        <p:sp>
          <p:nvSpPr>
            <p:cNvPr id="15" name="Rounded Rectangle 14"/>
            <p:cNvSpPr/>
            <p:nvPr/>
          </p:nvSpPr>
          <p:spPr>
            <a:xfrm>
              <a:off x="733072" y="2044802"/>
              <a:ext cx="10683866" cy="3073195"/>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a:t>
              </a:r>
              <a:r>
                <a:rPr kumimoji="0" lang="vi-VN" sz="3200" b="1" i="0" u="none" strike="noStrike" kern="1200" cap="none" spc="0" normalizeH="0" baseline="0" noProof="0" dirty="0" smtClean="0">
                  <a:ln>
                    <a:noFill/>
                  </a:ln>
                  <a:solidFill>
                    <a:srgbClr val="FF0000"/>
                  </a:solidFill>
                  <a:effectLst/>
                  <a:uLnTx/>
                  <a:uFillTx/>
                  <a:latin typeface="Nunito Black" pitchFamily="2" charset="0"/>
                  <a:ea typeface="+mn-ea"/>
                  <a:cs typeface="+mn-cs"/>
                </a:rPr>
                <a:t>chơi</a:t>
              </a:r>
              <a:endParaRPr kumimoji="0" lang="en-US" sz="32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22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16" name="Group 15"/>
            <p:cNvGrpSpPr/>
            <p:nvPr/>
          </p:nvGrpSpPr>
          <p:grpSpPr>
            <a:xfrm>
              <a:off x="753329" y="2158397"/>
              <a:ext cx="846909" cy="584333"/>
              <a:chOff x="838200" y="1524000"/>
              <a:chExt cx="846909"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spTree>
    <p:extLst>
      <p:ext uri="{BB962C8B-B14F-4D97-AF65-F5344CB8AC3E}">
        <p14:creationId xmlns:p14="http://schemas.microsoft.com/office/powerpoint/2010/main" val="2561942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2000278" y="1128547"/>
            <a:ext cx="9730167"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Nunito Black" pitchFamily="2" charset="0"/>
              </a:rPr>
              <a:t>	</a:t>
            </a:r>
            <a:r>
              <a:rPr lang="vi-VN" sz="2400" dirty="0" smtClean="0">
                <a:solidFill>
                  <a:srgbClr val="FF0000"/>
                </a:solidFill>
                <a:latin typeface="Nunito Black" pitchFamily="2" charset="0"/>
              </a:rPr>
              <a:t>Chi </a:t>
            </a:r>
            <a:r>
              <a:rPr lang="vi-VN" sz="2400" dirty="0">
                <a:solidFill>
                  <a:srgbClr val="FF0000"/>
                </a:solidFill>
                <a:latin typeface="Nunito Black" pitchFamily="2" charset="0"/>
              </a:rPr>
              <a:t>tiết cho thấy trẻ con rất thích đồ chơi của bác Nhân là: Ở ngoài phố, cái sào nứa cắm đồ chơi của bác dựng chỗ nào là chỗ ấy, các bạn nhỏ xúm lại</a:t>
            </a:r>
            <a:r>
              <a:rPr lang="vi-VN" sz="2400" dirty="0" smtClean="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9" name="Rectangle 8"/>
          <p:cNvSpPr/>
          <p:nvPr/>
        </p:nvSpPr>
        <p:spPr>
          <a:xfrm>
            <a:off x="1002831" y="425416"/>
            <a:ext cx="10727615" cy="461665"/>
          </a:xfrm>
          <a:prstGeom prst="rect">
            <a:avLst/>
          </a:prstGeom>
        </p:spPr>
        <p:txBody>
          <a:bodyPr wrap="square">
            <a:spAutoFit/>
          </a:bodyPr>
          <a:lstStyle/>
          <a:p>
            <a:pPr lvl="0"/>
            <a:r>
              <a:rPr kumimoji="0" lang="en-US" sz="2400" b="1" i="0" u="none" strike="noStrike" kern="1200" cap="none" spc="0" normalizeH="0" baseline="0" noProof="0" dirty="0" err="1">
                <a:ln>
                  <a:noFill/>
                </a:ln>
                <a:solidFill>
                  <a:srgbClr val="2888E1"/>
                </a:solidFill>
                <a:effectLst/>
                <a:uLnTx/>
                <a:uFillTx/>
                <a:latin typeface="Nunito Black" pitchFamily="2" charset="0"/>
              </a:rPr>
              <a:t>Câu</a:t>
            </a:r>
            <a:r>
              <a:rPr kumimoji="0" lang="en-US" sz="2400" b="1" i="0" u="none" strike="noStrike" kern="1200" cap="none" spc="0" normalizeH="0" baseline="0" noProof="0" dirty="0">
                <a:ln>
                  <a:noFill/>
                </a:ln>
                <a:solidFill>
                  <a:srgbClr val="2888E1"/>
                </a:solidFill>
                <a:effectLst/>
                <a:uLnTx/>
                <a:uFillTx/>
                <a:latin typeface="Nunito Black" pitchFamily="2" charset="0"/>
              </a:rPr>
              <a:t> </a:t>
            </a:r>
            <a:r>
              <a:rPr kumimoji="0" lang="en-US" sz="2400" b="1" i="0" u="none" strike="noStrike" kern="1200" cap="none" spc="0" normalizeH="0" baseline="0" noProof="0" dirty="0" smtClean="0">
                <a:ln>
                  <a:noFill/>
                </a:ln>
                <a:solidFill>
                  <a:srgbClr val="2888E1"/>
                </a:solidFill>
                <a:effectLst/>
                <a:uLnTx/>
                <a:uFillTx/>
                <a:latin typeface="Nunito Black" pitchFamily="2" charset="0"/>
              </a:rPr>
              <a:t>2</a:t>
            </a:r>
            <a:r>
              <a:rPr kumimoji="0" lang="en-US" sz="2400" b="0" i="0" u="none" strike="noStrike" kern="1200" cap="none" spc="0" normalizeH="0" baseline="0" noProof="0" dirty="0" smtClean="0">
                <a:ln>
                  <a:noFill/>
                </a:ln>
                <a:solidFill>
                  <a:srgbClr val="0070C0"/>
                </a:solidFill>
                <a:effectLst/>
                <a:uLnTx/>
                <a:uFillTx/>
                <a:latin typeface="Nunito Black" pitchFamily="2" charset="0"/>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rPr>
              <a:t> </a:t>
            </a:r>
            <a:r>
              <a:rPr lang="vi-VN" sz="2400" dirty="0">
                <a:solidFill>
                  <a:srgbClr val="000000"/>
                </a:solidFill>
                <a:latin typeface="Nunito Black" pitchFamily="2" charset="0"/>
              </a:rPr>
              <a:t>Chi tiết nào cho thấy trẻ con rất thích đồ chơi của bác Nhân</a:t>
            </a:r>
            <a:r>
              <a:rPr lang="vi-VN" sz="2400" dirty="0" smtClean="0">
                <a:solidFill>
                  <a:srgbClr val="000000"/>
                </a:solidFill>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Tree>
    <p:extLst>
      <p:ext uri="{BB962C8B-B14F-4D97-AF65-F5344CB8AC3E}">
        <p14:creationId xmlns:p14="http://schemas.microsoft.com/office/powerpoint/2010/main" val="1451233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06407"/>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smtClean="0">
                <a:solidFill>
                  <a:srgbClr val="2888E1"/>
                </a:solidFill>
                <a:latin typeface="Nunito Black" pitchFamily="2" charset="0"/>
              </a:rPr>
              <a:t>Câu </a:t>
            </a:r>
            <a:r>
              <a:rPr lang="vi-VN" sz="2400" b="1" dirty="0">
                <a:solidFill>
                  <a:srgbClr val="2888E1"/>
                </a:solidFill>
                <a:latin typeface="Nunito Black" pitchFamily="2" charset="0"/>
              </a:rPr>
              <a:t>3</a:t>
            </a:r>
            <a:r>
              <a:rPr lang="en-US" sz="2400" dirty="0">
                <a:solidFill>
                  <a:srgbClr val="0070C0"/>
                </a:solidFill>
                <a:latin typeface="Nunito Black" pitchFamily="2" charset="0"/>
              </a:rPr>
              <a:t>:</a:t>
            </a:r>
            <a:r>
              <a:rPr lang="en-US" sz="2400" dirty="0">
                <a:solidFill>
                  <a:srgbClr val="000000"/>
                </a:solidFill>
                <a:latin typeface="Nunito Black" pitchFamily="2" charset="0"/>
              </a:rPr>
              <a:t> </a:t>
            </a:r>
            <a:r>
              <a:rPr lang="vi-VN" sz="2400" b="1" dirty="0">
                <a:solidFill>
                  <a:srgbClr val="002060"/>
                </a:solidFill>
                <a:latin typeface="Nunito Black" pitchFamily="2" charset="0"/>
              </a:rPr>
              <a:t>Vì sao bác Nhân muốn chuyển về quê?</a:t>
            </a:r>
            <a:endParaRPr lang="vi-VN" sz="2400" dirty="0">
              <a:solidFill>
                <a:srgbClr val="002060"/>
              </a:solidFill>
              <a:latin typeface="Nunito Black" pitchFamily="2" charset="0"/>
            </a:endParaRPr>
          </a:p>
          <a:p>
            <a:pPr algn="just"/>
            <a:r>
              <a:rPr lang="vi-VN" sz="2400" dirty="0">
                <a:solidFill>
                  <a:srgbClr val="00B050"/>
                </a:solidFill>
                <a:latin typeface="Nunito Black" pitchFamily="2" charset="0"/>
              </a:rPr>
              <a:t>a. Vì bác phải về quê làm ruộng</a:t>
            </a:r>
          </a:p>
          <a:p>
            <a:pPr algn="just"/>
            <a:r>
              <a:rPr lang="vi-VN" sz="2400" dirty="0">
                <a:solidFill>
                  <a:srgbClr val="00B050"/>
                </a:solidFill>
                <a:latin typeface="Nunito Black" pitchFamily="2" charset="0"/>
              </a:rPr>
              <a:t>b. Vì trẻ con ít mua đồ chơi của bác</a:t>
            </a:r>
          </a:p>
          <a:p>
            <a:pPr algn="just"/>
            <a:r>
              <a:rPr lang="vi-VN" sz="2400" dirty="0">
                <a:solidFill>
                  <a:srgbClr val="00B050"/>
                </a:solidFill>
                <a:latin typeface="Nunito Black" pitchFamily="2" charset="0"/>
              </a:rPr>
              <a:t>c. Vì bác không muốn làm đồ chơi nữa</a:t>
            </a:r>
          </a:p>
        </p:txBody>
      </p:sp>
      <p:sp>
        <p:nvSpPr>
          <p:cNvPr id="13" name="Cloud 12">
            <a:extLst>
              <a:ext uri="{FF2B5EF4-FFF2-40B4-BE49-F238E27FC236}">
                <a16:creationId xmlns:a16="http://schemas.microsoft.com/office/drawing/2014/main" id="{9983C60C-E901-DAA5-AC1C-ABD9B76BCFAC}"/>
              </a:ext>
            </a:extLst>
          </p:cNvPr>
          <p:cNvSpPr/>
          <p:nvPr/>
        </p:nvSpPr>
        <p:spPr>
          <a:xfrm>
            <a:off x="6910253" y="633247"/>
            <a:ext cx="4405228"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rPr>
              <a:t>Làm</a:t>
            </a:r>
            <a:r>
              <a:rPr kumimoji="0" lang="en-US" sz="2000" b="0" i="0" u="none" strike="noStrike" kern="1200" cap="none" spc="0" normalizeH="0" noProof="0" dirty="0" smtClean="0">
                <a:ln>
                  <a:noFill/>
                </a:ln>
                <a:solidFill>
                  <a:srgbClr val="FF0000"/>
                </a:solidFill>
                <a:effectLst/>
                <a:uLnTx/>
                <a:uFillTx/>
                <a:latin typeface="Nunito Black" pitchFamily="2" charset="0"/>
              </a:rPr>
              <a:t> </a:t>
            </a:r>
            <a:r>
              <a:rPr kumimoji="0" lang="en-US" sz="2000" b="0" i="0" u="none" strike="noStrike" kern="1200" cap="none" spc="0" normalizeH="0" noProof="0" dirty="0" err="1" smtClean="0">
                <a:ln>
                  <a:noFill/>
                </a:ln>
                <a:solidFill>
                  <a:srgbClr val="FF0000"/>
                </a:solidFill>
                <a:effectLst/>
                <a:uLnTx/>
                <a:uFillTx/>
                <a:latin typeface="Nunito Black" pitchFamily="2" charset="0"/>
              </a:rPr>
              <a:t>việc</a:t>
            </a:r>
            <a:r>
              <a:rPr kumimoji="0" lang="en-US" sz="2000" b="0" i="0" u="none" strike="noStrike" kern="1200" cap="none" spc="0" normalizeH="0" noProof="0" dirty="0" smtClean="0">
                <a:ln>
                  <a:noFill/>
                </a:ln>
                <a:solidFill>
                  <a:srgbClr val="FF0000"/>
                </a:solidFill>
                <a:effectLst/>
                <a:uLnTx/>
                <a:uFillTx/>
                <a:latin typeface="Nunito Black" pitchFamily="2" charset="0"/>
              </a:rPr>
              <a:t> </a:t>
            </a:r>
            <a:r>
              <a:rPr kumimoji="0" lang="en-US" sz="2000" b="0" i="0" u="none" strike="noStrike" kern="1200" cap="none" spc="0" normalizeH="0" noProof="0" dirty="0" err="1" smtClean="0">
                <a:ln>
                  <a:noFill/>
                </a:ln>
                <a:solidFill>
                  <a:srgbClr val="FF0000"/>
                </a:solidFill>
                <a:effectLst/>
                <a:uLnTx/>
                <a:uFillTx/>
                <a:latin typeface="Nunito Black" pitchFamily="2" charset="0"/>
              </a:rPr>
              <a:t>nhóm</a:t>
            </a:r>
            <a:endParaRPr kumimoji="0" lang="en-US" sz="2000" b="0" i="0" u="none" strike="noStrike" kern="1200" cap="none" spc="0" normalizeH="0" noProof="0" dirty="0" smtClean="0">
              <a:ln>
                <a:noFill/>
              </a:ln>
              <a:solidFill>
                <a:srgbClr val="FF0000"/>
              </a:solidFill>
              <a:effectLst/>
              <a:uLnTx/>
              <a:uFillTx/>
              <a:latin typeface="Nunito Black" pitchFamily="2" charset="0"/>
            </a:endParaRPr>
          </a:p>
          <a:p>
            <a:pPr lvl="0" algn="ct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kĩ</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văn</a:t>
            </a:r>
            <a:r>
              <a:rPr lang="en-US" sz="2000" dirty="0">
                <a:solidFill>
                  <a:srgbClr val="000000"/>
                </a:solidFill>
                <a:latin typeface="Nunito Black" pitchFamily="2" charset="0"/>
              </a:rPr>
              <a:t> </a:t>
            </a:r>
            <a:r>
              <a:rPr lang="en-US" sz="2000" dirty="0" err="1">
                <a:solidFill>
                  <a:srgbClr val="000000"/>
                </a:solidFill>
                <a:latin typeface="Nunito Black" pitchFamily="2" charset="0"/>
              </a:rPr>
              <a:t>thứ</a:t>
            </a:r>
            <a:r>
              <a:rPr lang="en-US" sz="2000" dirty="0">
                <a:solidFill>
                  <a:srgbClr val="000000"/>
                </a:solidFill>
                <a:latin typeface="Nunito Black" pitchFamily="2" charset="0"/>
              </a:rPr>
              <a:t> </a:t>
            </a:r>
            <a:r>
              <a:rPr lang="en-US" sz="2000" dirty="0" err="1">
                <a:solidFill>
                  <a:srgbClr val="000000"/>
                </a:solidFill>
                <a:latin typeface="Nunito Black" pitchFamily="2" charset="0"/>
              </a:rPr>
              <a:t>hai</a:t>
            </a:r>
            <a:r>
              <a:rPr lang="en-US" sz="2000" dirty="0">
                <a:solidFill>
                  <a:srgbClr val="000000"/>
                </a:solidFill>
                <a:latin typeface="Nunito Black" pitchFamily="2" charset="0"/>
              </a:rPr>
              <a:t> </a:t>
            </a:r>
            <a:r>
              <a:rPr lang="en-US" sz="2000" dirty="0" err="1">
                <a:solidFill>
                  <a:srgbClr val="000000"/>
                </a:solidFill>
                <a:latin typeface="Nunito Black" pitchFamily="2" charset="0"/>
              </a:rPr>
              <a:t>và</a:t>
            </a:r>
            <a:r>
              <a:rPr lang="en-US" sz="2000" dirty="0">
                <a:solidFill>
                  <a:srgbClr val="000000"/>
                </a:solidFill>
                <a:latin typeface="Nunito Black" pitchFamily="2" charset="0"/>
              </a:rPr>
              <a:t> </a:t>
            </a:r>
            <a:r>
              <a:rPr lang="en-US" sz="2000" dirty="0" err="1">
                <a:solidFill>
                  <a:srgbClr val="000000"/>
                </a:solidFill>
                <a:latin typeface="Nunito Black" pitchFamily="2" charset="0"/>
              </a:rPr>
              <a:t>cho</a:t>
            </a:r>
            <a:r>
              <a:rPr lang="en-US" sz="2000" dirty="0">
                <a:solidFill>
                  <a:srgbClr val="000000"/>
                </a:solidFill>
                <a:latin typeface="Nunito Black" pitchFamily="2" charset="0"/>
              </a:rPr>
              <a:t> </a:t>
            </a:r>
            <a:r>
              <a:rPr lang="en-US" sz="2000" dirty="0" err="1">
                <a:solidFill>
                  <a:srgbClr val="000000"/>
                </a:solidFill>
                <a:latin typeface="Nunito Black" pitchFamily="2" charset="0"/>
              </a:rPr>
              <a:t>biết</a:t>
            </a:r>
            <a:r>
              <a:rPr lang="en-US" sz="2000" dirty="0">
                <a:solidFill>
                  <a:srgbClr val="000000"/>
                </a:solidFill>
                <a:latin typeface="Nunito Black" pitchFamily="2" charset="0"/>
              </a:rPr>
              <a:t> </a:t>
            </a:r>
            <a:r>
              <a:rPr lang="en-US" sz="2000" dirty="0" err="1">
                <a:solidFill>
                  <a:srgbClr val="000000"/>
                </a:solidFill>
                <a:latin typeface="Nunito Black" pitchFamily="2" charset="0"/>
              </a:rPr>
              <a:t>lí</a:t>
            </a:r>
            <a:r>
              <a:rPr lang="en-US" sz="2000" dirty="0">
                <a:solidFill>
                  <a:srgbClr val="000000"/>
                </a:solidFill>
                <a:latin typeface="Nunito Black" pitchFamily="2" charset="0"/>
              </a:rPr>
              <a:t> do </a:t>
            </a:r>
            <a:r>
              <a:rPr lang="en-US" sz="2000" dirty="0" err="1">
                <a:solidFill>
                  <a:srgbClr val="000000"/>
                </a:solidFill>
                <a:latin typeface="Nunito Black" pitchFamily="2" charset="0"/>
              </a:rPr>
              <a:t>bác</a:t>
            </a:r>
            <a:r>
              <a:rPr lang="en-US" sz="2000" dirty="0">
                <a:solidFill>
                  <a:srgbClr val="000000"/>
                </a:solidFill>
                <a:latin typeface="Nunito Black" pitchFamily="2" charset="0"/>
              </a:rPr>
              <a:t> </a:t>
            </a:r>
            <a:r>
              <a:rPr lang="en-US" sz="2000" dirty="0" err="1">
                <a:solidFill>
                  <a:srgbClr val="000000"/>
                </a:solidFill>
                <a:latin typeface="Nunito Black" pitchFamily="2" charset="0"/>
              </a:rPr>
              <a:t>Nhân</a:t>
            </a:r>
            <a:r>
              <a:rPr lang="en-US" sz="2000" dirty="0">
                <a:solidFill>
                  <a:srgbClr val="000000"/>
                </a:solidFill>
                <a:latin typeface="Nunito Black" pitchFamily="2" charset="0"/>
              </a:rPr>
              <a:t> </a:t>
            </a:r>
            <a:r>
              <a:rPr lang="en-US" sz="2000" dirty="0" err="1">
                <a:solidFill>
                  <a:srgbClr val="000000"/>
                </a:solidFill>
                <a:latin typeface="Nunito Black" pitchFamily="2" charset="0"/>
              </a:rPr>
              <a:t>về</a:t>
            </a:r>
            <a:r>
              <a:rPr lang="en-US" sz="2000" dirty="0">
                <a:solidFill>
                  <a:srgbClr val="000000"/>
                </a:solidFill>
                <a:latin typeface="Nunito Black" pitchFamily="2" charset="0"/>
              </a:rPr>
              <a:t> </a:t>
            </a:r>
            <a:r>
              <a:rPr lang="en-US" sz="2000" dirty="0" err="1">
                <a:solidFill>
                  <a:srgbClr val="000000"/>
                </a:solidFill>
                <a:latin typeface="Nunito Black" pitchFamily="2" charset="0"/>
              </a:rPr>
              <a:t>quê</a:t>
            </a:r>
            <a:r>
              <a:rPr lang="en-US" sz="2000" dirty="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19" name="Group 18"/>
          <p:cNvGrpSpPr/>
          <p:nvPr/>
        </p:nvGrpSpPr>
        <p:grpSpPr>
          <a:xfrm>
            <a:off x="753329" y="2664122"/>
            <a:ext cx="10775305" cy="3271782"/>
            <a:chOff x="753329" y="3408706"/>
            <a:chExt cx="10775305" cy="3271782"/>
          </a:xfrm>
        </p:grpSpPr>
        <p:sp>
          <p:nvSpPr>
            <p:cNvPr id="20" name="Rounded Rectangle 19"/>
            <p:cNvSpPr/>
            <p:nvPr/>
          </p:nvSpPr>
          <p:spPr>
            <a:xfrm>
              <a:off x="753329" y="3408706"/>
              <a:ext cx="10775305" cy="3271782"/>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smtClean="0">
                  <a:solidFill>
                    <a:srgbClr val="002060"/>
                  </a:solidFill>
                  <a:latin typeface="Nunito Black" pitchFamily="2" charset="0"/>
                </a:rPr>
                <a:t>Mấy </a:t>
              </a:r>
              <a:r>
                <a:rPr lang="vi-VN" sz="2200" dirty="0">
                  <a:solidFill>
                    <a:srgbClr val="002060"/>
                  </a:solidFill>
                  <a:latin typeface="Nunito Black" pitchFamily="2" charset="0"/>
                </a:rPr>
                <a:t>năm gần đây, những đồ chơi của bác không được đắt hàng như trước. Ở cổng công viên, có thêm mấy hàng đồ chơi bằng nhựa.</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Một hôm, bác Nhân bảo:</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Bác sắp về quê đây, về quê làm ruộng.</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Tôi suýt khóc:</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Đừng, bác đừng về. Bác ở đây làm đồ chơi bán cho chúng cháu.</a:t>
              </a:r>
            </a:p>
            <a:p>
              <a:pPr algn="just"/>
              <a:r>
                <a:rPr lang="en-US" sz="2200" dirty="0">
                  <a:solidFill>
                    <a:srgbClr val="002060"/>
                  </a:solidFill>
                  <a:latin typeface="Nunito Black" pitchFamily="2" charset="0"/>
                </a:rPr>
                <a:t>	</a:t>
              </a:r>
              <a:r>
                <a:rPr lang="vi-VN" sz="2200" dirty="0">
                  <a:solidFill>
                    <a:srgbClr val="002060"/>
                  </a:solidFill>
                  <a:latin typeface="Nunito Black" pitchFamily="2" charset="0"/>
                </a:rPr>
                <a:t>- Nhưng độ này chả mấy ai mua đồ chơi của bác nữa. Còn một ít bột và màu, bác sẽ nặn và bán nốt trong ngày mai. </a:t>
              </a:r>
              <a:r>
                <a:rPr kumimoji="0" lang="en-US" sz="2200" b="0" i="0" u="none" strike="noStrike" kern="1200" cap="none" spc="0" normalizeH="0" baseline="0" noProof="0" dirty="0">
                  <a:ln>
                    <a:noFill/>
                  </a:ln>
                  <a:solidFill>
                    <a:srgbClr val="002060"/>
                  </a:solidFill>
                  <a:effectLst/>
                  <a:uLnTx/>
                  <a:uFillTx/>
                  <a:latin typeface="Nunito Black" pitchFamily="2" charset="0"/>
                  <a:ea typeface="+mn-ea"/>
                  <a:cs typeface="+mn-cs"/>
                </a:rPr>
                <a:t>	</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grpSp>
          <p:nvGrpSpPr>
            <p:cNvPr id="21" name="Group 20"/>
            <p:cNvGrpSpPr/>
            <p:nvPr/>
          </p:nvGrpSpPr>
          <p:grpSpPr>
            <a:xfrm>
              <a:off x="871945" y="3408706"/>
              <a:ext cx="846909" cy="584333"/>
              <a:chOff x="956816" y="2774309"/>
              <a:chExt cx="846909" cy="584333"/>
            </a:xfrm>
          </p:grpSpPr>
          <p:pic>
            <p:nvPicPr>
              <p:cNvPr id="22" name="Picture 2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6" y="2774309"/>
                <a:ext cx="846909" cy="584333"/>
              </a:xfrm>
              <a:prstGeom prst="rect">
                <a:avLst/>
              </a:prstGeom>
            </p:spPr>
          </p:pic>
          <p:sp>
            <p:nvSpPr>
              <p:cNvPr id="23" name="TextBox 22">
                <a:extLst>
                  <a:ext uri="{FF2B5EF4-FFF2-40B4-BE49-F238E27FC236}">
                    <a16:creationId xmlns:a16="http://schemas.microsoft.com/office/drawing/2014/main" id="{6CB9475D-5FE6-AD42-327C-E5F28189D1C0}"/>
                  </a:ext>
                </a:extLst>
              </p:cNvPr>
              <p:cNvSpPr txBox="1"/>
              <p:nvPr/>
            </p:nvSpPr>
            <p:spPr>
              <a:xfrm>
                <a:off x="1219305" y="2820159"/>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2</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452151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06407"/>
            <a:ext cx="9730167" cy="1562775"/>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vi-VN" sz="2400" b="1" i="0" u="none" strike="noStrike" kern="1200" cap="none" spc="0" normalizeH="0" baseline="0" noProof="0" dirty="0">
                <a:ln>
                  <a:noFill/>
                </a:ln>
                <a:solidFill>
                  <a:srgbClr val="2888E1"/>
                </a:solidFill>
                <a:effectLst/>
                <a:uLnTx/>
                <a:uFillTx/>
                <a:latin typeface="Nunito Black" pitchFamily="2" charset="0"/>
                <a:ea typeface="+mn-ea"/>
                <a:cs typeface="+mn-cs"/>
              </a:rPr>
              <a:t>3</a:t>
            </a: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Vì sao bác Nhân muốn chuyển về quê?</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a. Vì bác phải về quê làm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b. Vì trẻ con ít mua đồ chơi của bác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c. Vì bác không muốn làm đồ chơi nữa</a:t>
            </a:r>
          </a:p>
        </p:txBody>
      </p:sp>
      <p:sp>
        <p:nvSpPr>
          <p:cNvPr id="14" name="Oval 13"/>
          <p:cNvSpPr/>
          <p:nvPr/>
        </p:nvSpPr>
        <p:spPr>
          <a:xfrm>
            <a:off x="1056992" y="1029504"/>
            <a:ext cx="4572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0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vi-VN" sz="2400" b="1" dirty="0">
                <a:solidFill>
                  <a:schemeClr val="tx1"/>
                </a:solidFill>
                <a:latin typeface="Nunito Black" pitchFamily="2" charset="0"/>
              </a:rPr>
              <a:t>Bạn nhỏ đã bí mật làm điều gì trước buổi bán hàng cuối cùng của bác Nhân?</a:t>
            </a:r>
            <a:endParaRPr lang="vi-VN" sz="2400" dirty="0">
              <a:solidFill>
                <a:schemeClr val="tx1"/>
              </a:solidFill>
              <a:latin typeface="Nunito Black" pitchFamily="2" charset="0"/>
            </a:endParaRPr>
          </a:p>
        </p:txBody>
      </p:sp>
      <p:sp>
        <p:nvSpPr>
          <p:cNvPr id="13" name="Cloud 12">
            <a:extLst>
              <a:ext uri="{FF2B5EF4-FFF2-40B4-BE49-F238E27FC236}">
                <a16:creationId xmlns:a16="http://schemas.microsoft.com/office/drawing/2014/main" id="{9983C60C-E901-DAA5-AC1C-ABD9B76BCFAC}"/>
              </a:ext>
            </a:extLst>
          </p:cNvPr>
          <p:cNvSpPr/>
          <p:nvPr/>
        </p:nvSpPr>
        <p:spPr>
          <a:xfrm>
            <a:off x="7040706" y="883974"/>
            <a:ext cx="4558002" cy="1284461"/>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rPr>
              <a:t>Gợi</a:t>
            </a:r>
            <a:r>
              <a:rPr kumimoji="0" lang="en-US" sz="2000" b="0" i="0" u="none" strike="noStrike" kern="1200" cap="none" spc="0" normalizeH="0" noProof="0" dirty="0" smtClean="0">
                <a:ln>
                  <a:noFill/>
                </a:ln>
                <a:solidFill>
                  <a:srgbClr val="FF0000"/>
                </a:solidFill>
                <a:effectLst/>
                <a:uLnTx/>
                <a:uFillTx/>
                <a:latin typeface="Nunito Black" pitchFamily="2" charset="0"/>
              </a:rPr>
              <a:t> ý: </a:t>
            </a:r>
            <a:r>
              <a:rPr lang="en-US" sz="2000" dirty="0" err="1" smtClean="0">
                <a:solidFill>
                  <a:srgbClr val="000000"/>
                </a:solidFill>
                <a:latin typeface="Nunito Black" pitchFamily="2" charset="0"/>
              </a:rPr>
              <a:t>Em</a:t>
            </a:r>
            <a:r>
              <a:rPr lang="en-US" sz="2000" dirty="0" smtClean="0">
                <a:solidFill>
                  <a:srgbClr val="000000"/>
                </a:solidFill>
                <a:latin typeface="Nunito Black" pitchFamily="2" charset="0"/>
              </a:rPr>
              <a:t> </a:t>
            </a:r>
            <a:r>
              <a:rPr lang="en-US" sz="2000" dirty="0" err="1">
                <a:solidFill>
                  <a:srgbClr val="000000"/>
                </a:solidFill>
                <a:latin typeface="Nunito Black" pitchFamily="2" charset="0"/>
              </a:rPr>
              <a:t>đọc</a:t>
            </a:r>
            <a:r>
              <a:rPr lang="en-US" sz="2000" dirty="0">
                <a:solidFill>
                  <a:srgbClr val="000000"/>
                </a:solidFill>
                <a:latin typeface="Nunito Black" pitchFamily="2" charset="0"/>
              </a:rPr>
              <a:t> </a:t>
            </a:r>
            <a:r>
              <a:rPr lang="en-US" sz="2000" dirty="0" err="1">
                <a:solidFill>
                  <a:srgbClr val="000000"/>
                </a:solidFill>
                <a:latin typeface="Nunito Black" pitchFamily="2" charset="0"/>
              </a:rPr>
              <a:t>đoạn</a:t>
            </a:r>
            <a:r>
              <a:rPr lang="en-US" sz="2000" dirty="0">
                <a:solidFill>
                  <a:srgbClr val="000000"/>
                </a:solidFill>
                <a:latin typeface="Nunito Black" pitchFamily="2" charset="0"/>
              </a:rPr>
              <a:t> </a:t>
            </a:r>
            <a:r>
              <a:rPr lang="en-US" sz="2000" dirty="0" err="1">
                <a:solidFill>
                  <a:srgbClr val="000000"/>
                </a:solidFill>
                <a:latin typeface="Nunito Black" pitchFamily="2" charset="0"/>
              </a:rPr>
              <a:t>cuối</a:t>
            </a:r>
            <a:r>
              <a:rPr lang="en-US" sz="2000" dirty="0">
                <a:solidFill>
                  <a:srgbClr val="000000"/>
                </a:solidFill>
                <a:latin typeface="Nunito Black" pitchFamily="2" charset="0"/>
              </a:rPr>
              <a:t> </a:t>
            </a:r>
            <a:r>
              <a:rPr lang="en-US" sz="2000" dirty="0" err="1">
                <a:solidFill>
                  <a:srgbClr val="000000"/>
                </a:solidFill>
                <a:latin typeface="Nunito Black" pitchFamily="2" charset="0"/>
              </a:rPr>
              <a:t>để</a:t>
            </a:r>
            <a:r>
              <a:rPr lang="en-US" sz="2000" dirty="0">
                <a:solidFill>
                  <a:srgbClr val="000000"/>
                </a:solidFill>
                <a:latin typeface="Nunito Black" pitchFamily="2" charset="0"/>
              </a:rPr>
              <a:t> </a:t>
            </a:r>
            <a:r>
              <a:rPr lang="en-US" sz="2000" dirty="0" err="1">
                <a:solidFill>
                  <a:srgbClr val="000000"/>
                </a:solidFill>
                <a:latin typeface="Nunito Black" pitchFamily="2" charset="0"/>
              </a:rPr>
              <a:t>trả</a:t>
            </a:r>
            <a:r>
              <a:rPr lang="en-US" sz="2000" dirty="0">
                <a:solidFill>
                  <a:srgbClr val="000000"/>
                </a:solidFill>
                <a:latin typeface="Nunito Black" pitchFamily="2" charset="0"/>
              </a:rPr>
              <a:t> </a:t>
            </a:r>
            <a:r>
              <a:rPr lang="en-US" sz="2000" dirty="0" err="1">
                <a:solidFill>
                  <a:srgbClr val="000000"/>
                </a:solidFill>
                <a:latin typeface="Nunito Black" pitchFamily="2" charset="0"/>
              </a:rPr>
              <a:t>lời</a:t>
            </a:r>
            <a:r>
              <a:rPr lang="en-US" sz="2000" dirty="0">
                <a:solidFill>
                  <a:srgbClr val="000000"/>
                </a:solidFill>
                <a:latin typeface="Nunito Black" pitchFamily="2" charset="0"/>
              </a:rPr>
              <a:t> </a:t>
            </a:r>
            <a:r>
              <a:rPr lang="en-US" sz="2000" dirty="0" err="1">
                <a:solidFill>
                  <a:srgbClr val="000000"/>
                </a:solidFill>
                <a:latin typeface="Nunito Black" pitchFamily="2" charset="0"/>
              </a:rPr>
              <a:t>câu</a:t>
            </a:r>
            <a:r>
              <a:rPr lang="en-US" sz="2000" dirty="0">
                <a:solidFill>
                  <a:srgbClr val="000000"/>
                </a:solidFill>
                <a:latin typeface="Nunito Black" pitchFamily="2" charset="0"/>
              </a:rPr>
              <a:t> </a:t>
            </a:r>
            <a:r>
              <a:rPr lang="en-US" sz="2000" dirty="0" err="1">
                <a:solidFill>
                  <a:srgbClr val="000000"/>
                </a:solidFill>
                <a:latin typeface="Nunito Black" pitchFamily="2" charset="0"/>
              </a:rPr>
              <a:t>hỏi</a:t>
            </a:r>
            <a:r>
              <a:rPr lang="en-US" sz="2000" dirty="0" smtClean="0">
                <a:solidFill>
                  <a:srgbClr val="000000"/>
                </a:solidFill>
                <a:latin typeface="Nunito Black" pitchFamily="2" charset="0"/>
              </a:rPr>
              <a:t>.</a:t>
            </a:r>
            <a:endParaRPr kumimoji="0" lang="en-US" sz="2000" b="0" i="0" u="none" strike="noStrike" kern="1200" cap="none" spc="0" normalizeH="0" baseline="0" noProof="0" dirty="0">
              <a:ln>
                <a:noFill/>
              </a:ln>
              <a:solidFill>
                <a:prstClr val="black"/>
              </a:solidFill>
              <a:effectLst/>
              <a:uLnTx/>
              <a:uFillTx/>
              <a:latin typeface="Nunito Black" pitchFamily="2" charset="0"/>
            </a:endParaRPr>
          </a:p>
        </p:txBody>
      </p:sp>
      <p:grpSp>
        <p:nvGrpSpPr>
          <p:cNvPr id="14" name="Group 13"/>
          <p:cNvGrpSpPr/>
          <p:nvPr/>
        </p:nvGrpSpPr>
        <p:grpSpPr>
          <a:xfrm>
            <a:off x="693884" y="2309562"/>
            <a:ext cx="10775305" cy="3229089"/>
            <a:chOff x="733071" y="2044802"/>
            <a:chExt cx="10775305" cy="4055553"/>
          </a:xfrm>
        </p:grpSpPr>
        <p:sp>
          <p:nvSpPr>
            <p:cNvPr id="15" name="Rounded Rectangle 14"/>
            <p:cNvSpPr/>
            <p:nvPr/>
          </p:nvSpPr>
          <p:spPr>
            <a:xfrm>
              <a:off x="733071" y="2044802"/>
              <a:ext cx="10775305" cy="4055553"/>
            </a:xfrm>
            <a:prstGeom prst="roundRect">
              <a:avLst/>
            </a:prstGeom>
            <a:solidFill>
              <a:srgbClr val="FFFFFF">
                <a:alpha val="80000"/>
              </a:srgbClr>
            </a:solid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2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lang="vi-VN" sz="2200" dirty="0">
                  <a:solidFill>
                    <a:srgbClr val="002060"/>
                  </a:solidFill>
                  <a:latin typeface="Nunito Black" pitchFamily="2" charset="0"/>
                </a:rPr>
                <a:t>Đêm ấy, tôi đập con lợn đất, được một ít tiền. Sáng hôm sau, tôi chia nhỏ món tiền, nhờ mấy bạn trong lớp mua giúp đồ chơi của bác.</a:t>
              </a:r>
            </a:p>
            <a:p>
              <a:pPr lvl="0" algn="just">
                <a:defRPr/>
              </a:pPr>
              <a:r>
                <a:rPr lang="en-US" sz="2200" dirty="0">
                  <a:solidFill>
                    <a:srgbClr val="002060"/>
                  </a:solidFill>
                  <a:latin typeface="Nunito Black" pitchFamily="2" charset="0"/>
                </a:rPr>
                <a:t>	</a:t>
              </a:r>
              <a:r>
                <a:rPr lang="vi-VN" sz="2200" dirty="0">
                  <a:solidFill>
                    <a:srgbClr val="002060"/>
                  </a:solidFill>
                  <a:latin typeface="Nunito Black" pitchFamily="2" charset="0"/>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lvl="0" algn="r">
                <a:defRPr/>
              </a:pPr>
              <a:r>
                <a:rPr lang="vi-VN" sz="2200" dirty="0">
                  <a:solidFill>
                    <a:srgbClr val="002060"/>
                  </a:solidFill>
                  <a:latin typeface="Nunito Black" pitchFamily="2" charset="0"/>
                </a:rPr>
                <a:t>(Rút gọn từ truyện ngắn cùng tên của Xuân Quỳnh)</a:t>
              </a:r>
            </a:p>
          </p:txBody>
        </p:sp>
        <p:grpSp>
          <p:nvGrpSpPr>
            <p:cNvPr id="16" name="Group 15"/>
            <p:cNvGrpSpPr/>
            <p:nvPr/>
          </p:nvGrpSpPr>
          <p:grpSpPr>
            <a:xfrm>
              <a:off x="753329" y="2158397"/>
              <a:ext cx="846909" cy="584333"/>
              <a:chOff x="838200" y="1524000"/>
              <a:chExt cx="846909"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524000"/>
                <a:ext cx="846909"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1100689" y="1569850"/>
                <a:ext cx="369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lumMod val="95000"/>
                        <a:lumOff val="5000"/>
                      </a:prstClr>
                    </a:solidFill>
                    <a:effectLst/>
                    <a:uLnTx/>
                    <a:uFillTx/>
                    <a:latin typeface="Nunito Black"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endParaRPr>
              </a:p>
            </p:txBody>
          </p:sp>
        </p:grpSp>
      </p:grpSp>
    </p:spTree>
    <p:extLst>
      <p:ext uri="{BB962C8B-B14F-4D97-AF65-F5344CB8AC3E}">
        <p14:creationId xmlns:p14="http://schemas.microsoft.com/office/powerpoint/2010/main" val="389947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41099"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1882711" y="1128547"/>
            <a:ext cx="9484845" cy="1562775"/>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lang="vi-VN" sz="2400" dirty="0">
                <a:solidFill>
                  <a:srgbClr val="000000"/>
                </a:solidFill>
                <a:latin typeface="OpenSans"/>
              </a:rPr>
              <a:t> </a:t>
            </a:r>
            <a:r>
              <a:rPr lang="vi-VN" sz="2400" dirty="0">
                <a:solidFill>
                  <a:srgbClr val="FF0000"/>
                </a:solidFill>
                <a:latin typeface="Nunito Black" pitchFamily="2" charset="0"/>
              </a:rPr>
              <a:t>Trước buổi bán hàng cuối cùng của bác Nhân, bạn nhỏ đã đập con lợn đất, lấy số tiền đó chia nhỏ ra và nhờ mấy bạn trong lớp mua giúp đồ chơi của bác Nhân.</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8" name="Rounded Rectangle 7"/>
          <p:cNvSpPr/>
          <p:nvPr/>
        </p:nvSpPr>
        <p:spPr>
          <a:xfrm>
            <a:off x="1129223"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vi-VN"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2888E1"/>
                </a:solidFill>
                <a:effectLst/>
                <a:uLnTx/>
                <a:uFillTx/>
                <a:latin typeface="Nunito Black" pitchFamily="2" charset="0"/>
                <a:ea typeface="+mn-ea"/>
                <a:cs typeface="+mn-cs"/>
              </a:rPr>
              <a:t>4</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vi-VN" sz="2400" b="1" dirty="0">
                <a:solidFill>
                  <a:schemeClr val="tx1"/>
                </a:solidFill>
                <a:latin typeface="Nunito Black" pitchFamily="2" charset="0"/>
              </a:rPr>
              <a:t>Bạn nhỏ đã bí mật làm điều gì trước buổi bán hàng cuối cùng của bác Nhân?</a:t>
            </a:r>
            <a:endParaRPr lang="vi-VN" sz="2400" dirty="0">
              <a:solidFill>
                <a:schemeClr val="tx1"/>
              </a:solidFill>
              <a:latin typeface="Nunito Black" pitchFamily="2" charset="0"/>
            </a:endParaRPr>
          </a:p>
        </p:txBody>
      </p:sp>
    </p:spTree>
    <p:extLst>
      <p:ext uri="{BB962C8B-B14F-4D97-AF65-F5344CB8AC3E}">
        <p14:creationId xmlns:p14="http://schemas.microsoft.com/office/powerpoint/2010/main" val="740424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12" name="Rounded Rectangle 11"/>
          <p:cNvSpPr/>
          <p:nvPr/>
        </p:nvSpPr>
        <p:spPr>
          <a:xfrm>
            <a:off x="1024719" y="371723"/>
            <a:ext cx="9730167" cy="649542"/>
          </a:xfrm>
          <a:prstGeom prst="roundRect">
            <a:avLst/>
          </a:prstGeom>
          <a:solidFill>
            <a:srgbClr val="FFFFFF">
              <a:alpha val="8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2888E1"/>
                </a:solidFill>
                <a:latin typeface="Nunito Black" pitchFamily="2" charset="0"/>
              </a:rPr>
              <a:t>Câu </a:t>
            </a:r>
            <a:r>
              <a:rPr lang="vi-VN" sz="2400" b="1" dirty="0" smtClean="0">
                <a:solidFill>
                  <a:srgbClr val="2888E1"/>
                </a:solidFill>
                <a:latin typeface="Nunito Black" pitchFamily="2" charset="0"/>
              </a:rPr>
              <a:t>5</a:t>
            </a:r>
            <a:r>
              <a:rPr lang="en-US" sz="2400" b="1" dirty="0" smtClean="0">
                <a:solidFill>
                  <a:srgbClr val="2888E1"/>
                </a:solidFill>
                <a:latin typeface="Nunito Black" pitchFamily="2" charset="0"/>
              </a:rPr>
              <a:t>: </a:t>
            </a:r>
            <a:r>
              <a:rPr lang="vi-VN" sz="2400" b="1" dirty="0" smtClean="0">
                <a:solidFill>
                  <a:srgbClr val="000000"/>
                </a:solidFill>
                <a:latin typeface="Nunito Black" pitchFamily="2" charset="0"/>
              </a:rPr>
              <a:t>Theo </a:t>
            </a:r>
            <a:r>
              <a:rPr lang="vi-VN" sz="2400" b="1" dirty="0">
                <a:solidFill>
                  <a:srgbClr val="000000"/>
                </a:solidFill>
                <a:latin typeface="Nunito Black" pitchFamily="2" charset="0"/>
              </a:rPr>
              <a:t>em, bạn nhỏ là người thế nào?</a:t>
            </a:r>
            <a:endParaRPr lang="vi-VN" sz="2400" dirty="0">
              <a:solidFill>
                <a:srgbClr val="000000"/>
              </a:solidFill>
              <a:latin typeface="Nunito Black" pitchFamily="2" charset="0"/>
            </a:endParaRPr>
          </a:p>
        </p:txBody>
      </p:sp>
      <p:sp>
        <p:nvSpPr>
          <p:cNvPr id="19" name="Arrow: Right 16">
            <a:extLst>
              <a:ext uri="{FF2B5EF4-FFF2-40B4-BE49-F238E27FC236}">
                <a16:creationId xmlns:a16="http://schemas.microsoft.com/office/drawing/2014/main" id="{20A2D69E-61A8-ECFB-AD2D-86A364EF4EC5}"/>
              </a:ext>
            </a:extLst>
          </p:cNvPr>
          <p:cNvSpPr/>
          <p:nvPr/>
        </p:nvSpPr>
        <p:spPr>
          <a:xfrm>
            <a:off x="1328036" y="1423868"/>
            <a:ext cx="444969" cy="353291"/>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9"/>
          <p:cNvSpPr/>
          <p:nvPr/>
        </p:nvSpPr>
        <p:spPr>
          <a:xfrm>
            <a:off x="1882712" y="1128547"/>
            <a:ext cx="9259906" cy="1497087"/>
          </a:xfrm>
          <a:prstGeom prst="roundRect">
            <a:avLst/>
          </a:prstGeom>
          <a:solidFill>
            <a:srgbClr val="FFFFFF">
              <a:alpha val="8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Nunito Black" pitchFamily="2" charset="0"/>
              </a:rPr>
              <a:t>	</a:t>
            </a:r>
            <a:r>
              <a:rPr lang="vi-VN" sz="2400" dirty="0" smtClean="0">
                <a:solidFill>
                  <a:srgbClr val="FF0000"/>
                </a:solidFill>
                <a:latin typeface="Nunito Black" pitchFamily="2" charset="0"/>
              </a:rPr>
              <a:t>Theo </a:t>
            </a:r>
            <a:r>
              <a:rPr lang="vi-VN" sz="2400" dirty="0">
                <a:solidFill>
                  <a:srgbClr val="FF0000"/>
                </a:solidFill>
                <a:latin typeface="Nunito Black" pitchFamily="2" charset="0"/>
              </a:rPr>
              <a:t>em, bạn nhỏ là người có tấm lòng yêu thương mọi người. Bạn nhỏ biết quan tâm, chia sẻ với người khác</a:t>
            </a:r>
            <a:r>
              <a:rPr lang="vi-VN" sz="2400" dirty="0" smtClean="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602589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11" name="Picture 1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0" y="-2879"/>
            <a:ext cx="1002831" cy="838201"/>
          </a:xfrm>
          <a:prstGeom prst="ellipse">
            <a:avLst/>
          </a:prstGeom>
        </p:spPr>
      </p:pic>
      <p:sp>
        <p:nvSpPr>
          <p:cNvPr id="20" name="Rounded Rectangle 19"/>
          <p:cNvSpPr/>
          <p:nvPr/>
        </p:nvSpPr>
        <p:spPr>
          <a:xfrm>
            <a:off x="1328036" y="1128547"/>
            <a:ext cx="9814582" cy="2598935"/>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2060"/>
                </a:solidFill>
                <a:latin typeface="Nunito Black" pitchFamily="2" charset="0"/>
              </a:rPr>
              <a:t>Bài đọc kể về một bạn nhỏ và bác Nhân. Bạn nhỏ có một tấm lòng rất đáng trân trọng: tìm mọi cách để làm cho người mình yêu quý vui vẻ, hạnh phúc. Bác Nhân, người chuyên làm đồ chơi cho trò em, là người rất đáng trân trọng vì bác yêu nghề, yêu các bạn nhỏ. </a:t>
            </a:r>
            <a:r>
              <a:rPr lang="vi-VN" sz="2400" dirty="0">
                <a:solidFill>
                  <a:srgbClr val="002060"/>
                </a:solidFill>
                <a:latin typeface="OpenSans"/>
              </a:rPr>
              <a:t/>
            </a:r>
            <a:br>
              <a:rPr lang="vi-VN" sz="2400" dirty="0">
                <a:solidFill>
                  <a:srgbClr val="002060"/>
                </a:solidFill>
                <a:latin typeface="OpenSans"/>
              </a:rPr>
            </a:b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ectangle 7"/>
          <p:cNvSpPr/>
          <p:nvPr/>
        </p:nvSpPr>
        <p:spPr>
          <a:xfrm>
            <a:off x="4536879" y="396629"/>
            <a:ext cx="2726070" cy="584775"/>
          </a:xfrm>
          <a:prstGeom prst="rect">
            <a:avLst/>
          </a:prstGeom>
        </p:spPr>
        <p:txBody>
          <a:bodyPr wrap="square">
            <a:spAutoFit/>
          </a:bodyPr>
          <a:lstStyle/>
          <a:p>
            <a:r>
              <a:rPr lang="en-US" sz="3200" b="1" i="0" dirty="0" err="1" smtClean="0">
                <a:solidFill>
                  <a:srgbClr val="FF0000"/>
                </a:solidFill>
                <a:effectLst/>
                <a:latin typeface="Nunito Black" pitchFamily="2" charset="0"/>
              </a:rPr>
              <a:t>Nội</a:t>
            </a:r>
            <a:r>
              <a:rPr lang="en-US" sz="3200" b="1" i="0" dirty="0" smtClean="0">
                <a:solidFill>
                  <a:srgbClr val="FF0000"/>
                </a:solidFill>
                <a:effectLst/>
                <a:latin typeface="Nunito Black" pitchFamily="2" charset="0"/>
              </a:rPr>
              <a:t> dung</a:t>
            </a:r>
            <a:endParaRPr lang="en-US" sz="3200" dirty="0">
              <a:solidFill>
                <a:srgbClr val="FF0000"/>
              </a:solidFill>
              <a:latin typeface="Nunito Black" pitchFamily="2" charset="0"/>
            </a:endParaRPr>
          </a:p>
        </p:txBody>
      </p:sp>
    </p:spTree>
    <p:extLst>
      <p:ext uri="{BB962C8B-B14F-4D97-AF65-F5344CB8AC3E}">
        <p14:creationId xmlns:p14="http://schemas.microsoft.com/office/powerpoint/2010/main" val="34194957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19955" y="3371923"/>
            <a:ext cx="24731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noProof="0" dirty="0" smtClean="0">
                <a:solidFill>
                  <a:srgbClr val="71D400"/>
                </a:solidFill>
                <a:latin typeface="Sigmar One" panose="00000500000000000000" pitchFamily="2" charset="0"/>
              </a:rPr>
              <a:t>ĐỌC</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63473183"/>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3017528" y="3698967"/>
            <a:ext cx="72890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Luyện</a:t>
            </a:r>
            <a:r>
              <a:rPr kumimoji="0" lang="en-US" sz="54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đọc</a:t>
            </a:r>
            <a:r>
              <a:rPr kumimoji="0" lang="en-US" sz="54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71D400"/>
                </a:solidFill>
                <a:effectLst/>
                <a:uLnTx/>
                <a:uFillTx/>
                <a:latin typeface="Sigmar One" panose="00000500000000000000" pitchFamily="2" charset="0"/>
                <a:ea typeface="+mn-ea"/>
                <a:cs typeface="+mn-cs"/>
              </a:rPr>
              <a:t>lại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240779"/>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207470" y="935985"/>
            <a:ext cx="11756570" cy="5911833"/>
          </a:xfrm>
          <a:prstGeom prst="rect">
            <a:avLst/>
          </a:prstGeom>
          <a:solidFill>
            <a:srgbClr val="FFFFFF">
              <a:alpha val="80000"/>
            </a:srgbClr>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Bác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Mấy năm gần đây, những đồ chơi của bác không được đắt hàng như trước. Ở cổng công viên, có thêm mấy hàng đồ chơi bằng nhựa.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Một hôm, bác Nhân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Bác sắp về quê đây, về quê làm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Tôi suýt khóc: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Đừng, bác đừng về. Bác ở đây làm đồ chơi bán cho chúng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Nhưng độ này chả mấy ai mua đồ chơi của bác nữa. Còn một ít bột và màu, bác sẽ nặn và bán nốt trong ngày mai.</a:t>
            </a:r>
            <a:endPar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Đêm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ấy, tôi đập con lợn đất, được một ít tiền. Sáng hôm sau, tôi chia nhỏ món tiền, nhờ mấy bạn trong lớp mua giúp đồ chơi của bác.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Chiều ấy, tôi thấy bác rất vui. Bác kể: “Hôm nay, bác bán hết hàng. Thì ra, vẫn còn nhiều bạn nhỏ thích đồ chơi của bác. Về quê, bác cũng sẽ nặn đồ chơi để bán. Nghe nói trẻ ở nông thôn còn thích thứ này hơn trẻ thành phố”</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(Rút gọn từ truyện ngắn cùng tên của Xuân </a:t>
            </a:r>
            <a:r>
              <a:rPr kumimoji="0" lang="vi-VN" sz="1900" b="0" i="0" u="none" strike="noStrike" kern="1200" cap="none" spc="0" normalizeH="0" baseline="0" noProof="0" dirty="0" smtClean="0">
                <a:ln>
                  <a:noFill/>
                </a:ln>
                <a:solidFill>
                  <a:srgbClr val="002060"/>
                </a:solidFill>
                <a:effectLst/>
                <a:uLnTx/>
                <a:uFillTx/>
                <a:latin typeface="Nunito Black" pitchFamily="2" charset="0"/>
                <a:ea typeface="+mn-ea"/>
                <a:cs typeface="+mn-cs"/>
              </a:rPr>
              <a:t>Quỳnh)</a:t>
            </a:r>
          </a:p>
        </p:txBody>
      </p:sp>
      <p:sp>
        <p:nvSpPr>
          <p:cNvPr id="10" name="Rectangle 9"/>
          <p:cNvSpPr/>
          <p:nvPr/>
        </p:nvSpPr>
        <p:spPr>
          <a:xfrm>
            <a:off x="4424082" y="707648"/>
            <a:ext cx="33233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chơi</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5552793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3017528" y="3698967"/>
            <a:ext cx="72890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Nói-nghe</a:t>
            </a:r>
            <a:endParaRPr kumimoji="0" lang="en-US" sz="8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52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1134720" y="707648"/>
            <a:ext cx="9902070" cy="461665"/>
          </a:xfrm>
          <a:prstGeom prst="rect">
            <a:avLst/>
          </a:prstGeom>
        </p:spPr>
        <p:txBody>
          <a:bodyPr wrap="none">
            <a:spAutoFit/>
          </a:bodyPr>
          <a:lstStyle/>
          <a:p>
            <a:pPr algn="just"/>
            <a:r>
              <a:rPr lang="vi-VN" sz="2400" dirty="0">
                <a:solidFill>
                  <a:srgbClr val="002060"/>
                </a:solidFill>
                <a:latin typeface="Nunito Black" pitchFamily="2" charset="0"/>
              </a:rPr>
              <a:t>Dựa vào những gợi ý dưới đây, kể lại từng đoạn trong câu chuyện.</a:t>
            </a:r>
          </a:p>
        </p:txBody>
      </p:sp>
      <p:pic>
        <p:nvPicPr>
          <p:cNvPr id="8" name="Picture 7"/>
          <p:cNvPicPr>
            <a:picLocks noChangeAspect="1"/>
          </p:cNvPicPr>
          <p:nvPr/>
        </p:nvPicPr>
        <p:blipFill>
          <a:blip r:embed="rId3"/>
          <a:stretch>
            <a:fillRect/>
          </a:stretch>
        </p:blipFill>
        <p:spPr>
          <a:xfrm>
            <a:off x="2191305" y="1841863"/>
            <a:ext cx="3914588" cy="2288104"/>
          </a:xfrm>
          <a:prstGeom prst="rect">
            <a:avLst/>
          </a:prstGeom>
        </p:spPr>
      </p:pic>
      <p:pic>
        <p:nvPicPr>
          <p:cNvPr id="11" name="Picture 10"/>
          <p:cNvPicPr>
            <a:picLocks noChangeAspect="1"/>
          </p:cNvPicPr>
          <p:nvPr/>
        </p:nvPicPr>
        <p:blipFill>
          <a:blip r:embed="rId4"/>
          <a:stretch>
            <a:fillRect/>
          </a:stretch>
        </p:blipFill>
        <p:spPr>
          <a:xfrm>
            <a:off x="5998717" y="1650136"/>
            <a:ext cx="4217829" cy="2687832"/>
          </a:xfrm>
          <a:prstGeom prst="rect">
            <a:avLst/>
          </a:prstGeom>
        </p:spPr>
      </p:pic>
      <p:pic>
        <p:nvPicPr>
          <p:cNvPr id="12" name="Picture 11"/>
          <p:cNvPicPr>
            <a:picLocks noChangeAspect="1"/>
          </p:cNvPicPr>
          <p:nvPr/>
        </p:nvPicPr>
        <p:blipFill>
          <a:blip r:embed="rId5"/>
          <a:stretch>
            <a:fillRect/>
          </a:stretch>
        </p:blipFill>
        <p:spPr>
          <a:xfrm>
            <a:off x="2212821" y="4227763"/>
            <a:ext cx="3900803" cy="2274319"/>
          </a:xfrm>
          <a:prstGeom prst="rect">
            <a:avLst/>
          </a:prstGeom>
        </p:spPr>
      </p:pic>
      <p:pic>
        <p:nvPicPr>
          <p:cNvPr id="13" name="Picture 12"/>
          <p:cNvPicPr>
            <a:picLocks noChangeAspect="1"/>
          </p:cNvPicPr>
          <p:nvPr/>
        </p:nvPicPr>
        <p:blipFill>
          <a:blip r:embed="rId6"/>
          <a:stretch>
            <a:fillRect/>
          </a:stretch>
        </p:blipFill>
        <p:spPr>
          <a:xfrm>
            <a:off x="6010474" y="4298066"/>
            <a:ext cx="4465938" cy="2329455"/>
          </a:xfrm>
          <a:prstGeom prst="rect">
            <a:avLst/>
          </a:prstGeom>
        </p:spPr>
      </p:pic>
      <p:sp>
        <p:nvSpPr>
          <p:cNvPr id="2" name="Rectangle 1"/>
          <p:cNvSpPr/>
          <p:nvPr/>
        </p:nvSpPr>
        <p:spPr>
          <a:xfrm>
            <a:off x="4448940" y="1234259"/>
            <a:ext cx="2876108" cy="461665"/>
          </a:xfrm>
          <a:prstGeom prst="rect">
            <a:avLst/>
          </a:prstGeom>
        </p:spPr>
        <p:txBody>
          <a:bodyPr wrap="none">
            <a:spAutoFit/>
          </a:bodyPr>
          <a:lstStyle/>
          <a:p>
            <a:pPr algn="ctr"/>
            <a:r>
              <a:rPr lang="vi-VN" sz="2400" b="1" dirty="0">
                <a:solidFill>
                  <a:srgbClr val="FF0000"/>
                </a:solidFill>
                <a:latin typeface="Nunito Black" pitchFamily="2" charset="0"/>
              </a:rPr>
              <a:t>Người làm đồ chơi</a:t>
            </a:r>
            <a:endParaRPr lang="en-US" sz="2400" dirty="0">
              <a:solidFill>
                <a:srgbClr val="002060"/>
              </a:solidFill>
              <a:latin typeface="Nunito Black" pitchFamily="2" charset="0"/>
            </a:endParaRPr>
          </a:p>
        </p:txBody>
      </p:sp>
    </p:spTree>
    <p:extLst>
      <p:ext uri="{BB962C8B-B14F-4D97-AF65-F5344CB8AC3E}">
        <p14:creationId xmlns:p14="http://schemas.microsoft.com/office/powerpoint/2010/main" val="25081217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7" name="Rectangle 6"/>
          <p:cNvSpPr/>
          <p:nvPr/>
        </p:nvSpPr>
        <p:spPr>
          <a:xfrm>
            <a:off x="4424082" y="438708"/>
            <a:ext cx="3323346" cy="523220"/>
          </a:xfrm>
          <a:prstGeom prst="rect">
            <a:avLst/>
          </a:prstGeom>
        </p:spPr>
        <p:txBody>
          <a:bodyPr wrap="none">
            <a:spAutoFit/>
          </a:bodyPr>
          <a:lstStyle/>
          <a:p>
            <a:r>
              <a:rPr lang="vi-VN" sz="2800" b="1" dirty="0">
                <a:solidFill>
                  <a:srgbClr val="FF0000"/>
                </a:solidFill>
                <a:latin typeface="Nunito Black" pitchFamily="2" charset="0"/>
              </a:rPr>
              <a:t>Người làm đồ chơi</a:t>
            </a:r>
            <a:endParaRPr lang="en-US" sz="2800" dirty="0">
              <a:solidFill>
                <a:srgbClr val="FF0000"/>
              </a:solidFill>
              <a:latin typeface="Nunito Black" pitchFamily="2" charset="0"/>
            </a:endParaRPr>
          </a:p>
        </p:txBody>
      </p:sp>
      <p:sp>
        <p:nvSpPr>
          <p:cNvPr id="9" name="Rounded Rectangle 8"/>
          <p:cNvSpPr/>
          <p:nvPr/>
        </p:nvSpPr>
        <p:spPr>
          <a:xfrm>
            <a:off x="1295399" y="2774073"/>
            <a:ext cx="10309413" cy="2107209"/>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70C0"/>
                </a:solidFill>
                <a:latin typeface="Nunito Black" pitchFamily="2" charset="0"/>
              </a:rPr>
              <a:t>Đoạn </a:t>
            </a:r>
            <a:r>
              <a:rPr lang="en-US" sz="2400" dirty="0" smtClean="0">
                <a:solidFill>
                  <a:srgbClr val="0070C0"/>
                </a:solidFill>
                <a:latin typeface="Nunito Black" pitchFamily="2" charset="0"/>
              </a:rPr>
              <a:t>2</a:t>
            </a:r>
            <a:r>
              <a:rPr lang="vi-VN" sz="2400" dirty="0" smtClean="0">
                <a:solidFill>
                  <a:srgbClr val="0070C0"/>
                </a:solidFill>
                <a:latin typeface="Nunito Black" pitchFamily="2" charset="0"/>
              </a:rPr>
              <a:t>:</a:t>
            </a:r>
            <a:endParaRPr lang="vi-VN" sz="2400" dirty="0">
              <a:solidFill>
                <a:srgbClr val="0070C0"/>
              </a:solidFill>
              <a:latin typeface="OpenSans"/>
            </a:endParaRPr>
          </a:p>
          <a:p>
            <a:pPr algn="just"/>
            <a:r>
              <a:rPr lang="en-US" sz="2400" dirty="0" smtClean="0">
                <a:solidFill>
                  <a:srgbClr val="000000"/>
                </a:solidFill>
                <a:latin typeface="Nunito Black" pitchFamily="2" charset="0"/>
              </a:rPr>
              <a:t>	</a:t>
            </a:r>
            <a:r>
              <a:rPr lang="vi-VN" sz="2400" dirty="0" smtClean="0">
                <a:solidFill>
                  <a:srgbClr val="002060"/>
                </a:solidFill>
                <a:latin typeface="Nunito Black" pitchFamily="2" charset="0"/>
              </a:rPr>
              <a:t>Vài </a:t>
            </a:r>
            <a:r>
              <a:rPr lang="vi-VN" sz="2400" dirty="0">
                <a:solidFill>
                  <a:srgbClr val="002060"/>
                </a:solidFill>
                <a:latin typeface="Nunito Black" pitchFamily="2" charset="0"/>
              </a:rPr>
              <a:t>năm gần đây, những món đồ chơi của bác không được đắt hàng như trước. Bởi vì ở cổng công viên có thêm mấy hàng đồ chơi bằng nhựa. Bác Nhân nói với bạn nhỏ rằng bác muốn về quê làm ruộng.</a:t>
            </a:r>
          </a:p>
        </p:txBody>
      </p:sp>
      <p:sp>
        <p:nvSpPr>
          <p:cNvPr id="10" name="Rounded Rectangle 9"/>
          <p:cNvSpPr/>
          <p:nvPr/>
        </p:nvSpPr>
        <p:spPr>
          <a:xfrm>
            <a:off x="1328036" y="1020971"/>
            <a:ext cx="10075838" cy="161465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400" dirty="0">
                <a:solidFill>
                  <a:srgbClr val="0070C0"/>
                </a:solidFill>
                <a:latin typeface="Nunito Black" pitchFamily="2" charset="0"/>
              </a:rPr>
              <a:t>Đoạn 1:</a:t>
            </a:r>
          </a:p>
          <a:p>
            <a:pPr algn="just"/>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Bác </a:t>
            </a:r>
            <a:r>
              <a:rPr lang="vi-VN" sz="2400" dirty="0">
                <a:solidFill>
                  <a:srgbClr val="002060"/>
                </a:solidFill>
                <a:latin typeface="Nunito Black" pitchFamily="2" charset="0"/>
              </a:rPr>
              <a:t>Nhân là người làm đồ chơi bằng bột màu. Bác rất yêu công việc của mình. Mỗi khi làm việc bác đều cảm thấy rất vui vẻ</a:t>
            </a:r>
            <a:r>
              <a:rPr lang="vi-VN"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3779707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7" name="Rectangle 6"/>
          <p:cNvSpPr/>
          <p:nvPr/>
        </p:nvSpPr>
        <p:spPr>
          <a:xfrm>
            <a:off x="4424082" y="438708"/>
            <a:ext cx="33233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Người làm đồ chơi</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Rounded Rectangle 8"/>
          <p:cNvSpPr/>
          <p:nvPr/>
        </p:nvSpPr>
        <p:spPr>
          <a:xfrm>
            <a:off x="1094461" y="3889171"/>
            <a:ext cx="10309413" cy="1596906"/>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Đoạn </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4</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70C0"/>
              </a:solidFill>
              <a:effectLst/>
              <a:uLnTx/>
              <a:uFillTx/>
              <a:latin typeface="OpenSans"/>
              <a:ea typeface="+mn-ea"/>
              <a:cs typeface="+mn-cs"/>
            </a:endParaRPr>
          </a:p>
          <a:p>
            <a:pPr algn="just"/>
            <a:r>
              <a:rPr kumimoji="0" lang="en-US" sz="2400" b="0" i="0" u="none" strike="noStrike" kern="1200" cap="none" spc="0" normalizeH="0" baseline="0" noProof="0" dirty="0" smtClean="0">
                <a:ln>
                  <a:noFill/>
                </a:ln>
                <a:solidFill>
                  <a:srgbClr val="000000"/>
                </a:solidFill>
                <a:effectLst/>
                <a:uLnTx/>
                <a:uFillTx/>
                <a:latin typeface="Nunito Black" pitchFamily="2" charset="0"/>
                <a:ea typeface="+mn-ea"/>
                <a:cs typeface="+mn-cs"/>
              </a:rPr>
              <a:t>	</a:t>
            </a:r>
            <a:r>
              <a:rPr lang="en-US" sz="2400" dirty="0" err="1">
                <a:solidFill>
                  <a:srgbClr val="002060"/>
                </a:solidFill>
                <a:latin typeface="Nunito Black" pitchFamily="2" charset="0"/>
              </a:rPr>
              <a:t>Buổi</a:t>
            </a:r>
            <a:r>
              <a:rPr lang="en-US" sz="2400" dirty="0">
                <a:solidFill>
                  <a:srgbClr val="002060"/>
                </a:solidFill>
                <a:latin typeface="Nunito Black" pitchFamily="2" charset="0"/>
              </a:rPr>
              <a:t> </a:t>
            </a:r>
            <a:r>
              <a:rPr lang="en-US" sz="2400" dirty="0" err="1">
                <a:solidFill>
                  <a:srgbClr val="002060"/>
                </a:solidFill>
                <a:latin typeface="Nunito Black" pitchFamily="2" charset="0"/>
              </a:rPr>
              <a:t>bán</a:t>
            </a:r>
            <a:r>
              <a:rPr lang="en-US" sz="2400" dirty="0">
                <a:solidFill>
                  <a:srgbClr val="002060"/>
                </a:solidFill>
                <a:latin typeface="Nunito Black" pitchFamily="2" charset="0"/>
              </a:rPr>
              <a:t> </a:t>
            </a:r>
            <a:r>
              <a:rPr lang="en-US" sz="2400" dirty="0" err="1">
                <a:solidFill>
                  <a:srgbClr val="002060"/>
                </a:solidFill>
                <a:latin typeface="Nunito Black" pitchFamily="2" charset="0"/>
              </a:rPr>
              <a:t>hàng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cuối</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của</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Nhân</a:t>
            </a:r>
            <a:r>
              <a:rPr lang="en-US" sz="2400" dirty="0">
                <a:solidFill>
                  <a:srgbClr val="002060"/>
                </a:solidFill>
                <a:latin typeface="Nunito Black" pitchFamily="2" charset="0"/>
              </a:rPr>
              <a:t> </a:t>
            </a:r>
            <a:r>
              <a:rPr lang="en-US" sz="2400" dirty="0" err="1">
                <a:solidFill>
                  <a:srgbClr val="002060"/>
                </a:solidFill>
                <a:latin typeface="Nunito Black" pitchFamily="2" charset="0"/>
              </a:rPr>
              <a:t>diễn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ra</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thuận</a:t>
            </a:r>
            <a:r>
              <a:rPr lang="en-US" sz="2400" dirty="0">
                <a:solidFill>
                  <a:srgbClr val="002060"/>
                </a:solidFill>
                <a:latin typeface="Nunito Black" pitchFamily="2" charset="0"/>
              </a:rPr>
              <a:t> </a:t>
            </a:r>
            <a:r>
              <a:rPr lang="en-US" sz="2400" dirty="0" err="1">
                <a:solidFill>
                  <a:srgbClr val="002060"/>
                </a:solidFill>
                <a:latin typeface="Nunito Black" pitchFamily="2" charset="0"/>
              </a:rPr>
              <a:t>lợi</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đã</a:t>
            </a:r>
            <a:r>
              <a:rPr lang="en-US" sz="2400" dirty="0">
                <a:solidFill>
                  <a:srgbClr val="002060"/>
                </a:solidFill>
                <a:latin typeface="Nunito Black" pitchFamily="2" charset="0"/>
              </a:rPr>
              <a:t> </a:t>
            </a:r>
            <a:r>
              <a:rPr lang="en-US" sz="2400" dirty="0" err="1">
                <a:solidFill>
                  <a:srgbClr val="002060"/>
                </a:solidFill>
                <a:latin typeface="Nunito Black" pitchFamily="2" charset="0"/>
              </a:rPr>
              <a:t>bán</a:t>
            </a:r>
            <a:r>
              <a:rPr lang="en-US" sz="2400" dirty="0">
                <a:solidFill>
                  <a:srgbClr val="002060"/>
                </a:solidFill>
                <a:latin typeface="Nunito Black" pitchFamily="2" charset="0"/>
              </a:rPr>
              <a:t> </a:t>
            </a:r>
            <a:r>
              <a:rPr lang="en-US" sz="2400" dirty="0" err="1">
                <a:solidFill>
                  <a:srgbClr val="002060"/>
                </a:solidFill>
                <a:latin typeface="Nunito Black" pitchFamily="2" charset="0"/>
              </a:rPr>
              <a:t>hết</a:t>
            </a:r>
            <a:r>
              <a:rPr lang="en-US" sz="2400" dirty="0">
                <a:solidFill>
                  <a:srgbClr val="002060"/>
                </a:solidFill>
                <a:latin typeface="Nunito Black" pitchFamily="2" charset="0"/>
              </a:rPr>
              <a:t> </a:t>
            </a:r>
            <a:r>
              <a:rPr lang="en-US" sz="2400" dirty="0" err="1">
                <a:solidFill>
                  <a:srgbClr val="002060"/>
                </a:solidFill>
                <a:latin typeface="Nunito Black" pitchFamily="2" charset="0"/>
              </a:rPr>
              <a:t>hàng</a:t>
            </a:r>
            <a:r>
              <a:rPr lang="en-US" sz="2400" dirty="0">
                <a:solidFill>
                  <a:srgbClr val="002060"/>
                </a:solidFill>
                <a:latin typeface="Nunito Black" pitchFamily="2" charset="0"/>
              </a:rPr>
              <a:t> </a:t>
            </a:r>
            <a:r>
              <a:rPr lang="en-US" sz="2400" dirty="0" err="1">
                <a:solidFill>
                  <a:srgbClr val="002060"/>
                </a:solidFill>
                <a:latin typeface="Nunito Black" pitchFamily="2" charset="0"/>
              </a:rPr>
              <a:t>ngày</a:t>
            </a:r>
            <a:r>
              <a:rPr lang="en-US" sz="2400" dirty="0">
                <a:solidFill>
                  <a:srgbClr val="002060"/>
                </a:solidFill>
                <a:latin typeface="Nunito Black" pitchFamily="2" charset="0"/>
              </a:rPr>
              <a:t> </a:t>
            </a:r>
            <a:r>
              <a:rPr lang="en-US" sz="2400" dirty="0" err="1">
                <a:solidFill>
                  <a:srgbClr val="002060"/>
                </a:solidFill>
                <a:latin typeface="Nunito Black" pitchFamily="2" charset="0"/>
              </a:rPr>
              <a:t>hôm</a:t>
            </a:r>
            <a:r>
              <a:rPr lang="en-US" sz="2400" dirty="0">
                <a:solidFill>
                  <a:srgbClr val="002060"/>
                </a:solidFill>
                <a:latin typeface="Nunito Black" pitchFamily="2" charset="0"/>
              </a:rPr>
              <a:t> </a:t>
            </a:r>
            <a:r>
              <a:rPr lang="en-US" sz="2400" dirty="0" err="1">
                <a:solidFill>
                  <a:srgbClr val="002060"/>
                </a:solidFill>
                <a:latin typeface="Nunito Black" pitchFamily="2" charset="0"/>
              </a:rPr>
              <a:t>đó</a:t>
            </a:r>
            <a:r>
              <a:rPr lang="en-US" sz="2400" dirty="0">
                <a:solidFill>
                  <a:srgbClr val="002060"/>
                </a:solidFill>
                <a:latin typeface="Nunito Black" pitchFamily="2" charset="0"/>
              </a:rPr>
              <a:t>. </a:t>
            </a:r>
            <a:r>
              <a:rPr lang="en-US" sz="2400" dirty="0" err="1">
                <a:solidFill>
                  <a:srgbClr val="002060"/>
                </a:solidFill>
                <a:latin typeface="Nunito Black" pitchFamily="2" charset="0"/>
              </a:rPr>
              <a:t>Bác</a:t>
            </a:r>
            <a:r>
              <a:rPr lang="en-US" sz="2400" dirty="0">
                <a:solidFill>
                  <a:srgbClr val="002060"/>
                </a:solidFill>
                <a:latin typeface="Nunito Black" pitchFamily="2" charset="0"/>
              </a:rPr>
              <a:t> </a:t>
            </a:r>
            <a:r>
              <a:rPr lang="en-US" sz="2400" dirty="0" err="1">
                <a:solidFill>
                  <a:srgbClr val="002060"/>
                </a:solidFill>
                <a:latin typeface="Nunito Black" pitchFamily="2" charset="0"/>
              </a:rPr>
              <a:t>Nhân</a:t>
            </a:r>
            <a:r>
              <a:rPr lang="en-US" sz="2400" dirty="0">
                <a:solidFill>
                  <a:srgbClr val="002060"/>
                </a:solidFill>
                <a:latin typeface="Nunito Black" pitchFamily="2" charset="0"/>
              </a:rPr>
              <a:t> </a:t>
            </a:r>
            <a:r>
              <a:rPr lang="en-US" sz="2400" dirty="0" err="1">
                <a:solidFill>
                  <a:srgbClr val="002060"/>
                </a:solidFill>
                <a:latin typeface="Nunito Black" pitchFamily="2" charset="0"/>
              </a:rPr>
              <a:t>cảm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thấy</a:t>
            </a:r>
            <a:r>
              <a:rPr lang="en-US" sz="2400" dirty="0">
                <a:solidFill>
                  <a:srgbClr val="002060"/>
                </a:solidFill>
                <a:latin typeface="Nunito Black" pitchFamily="2" charset="0"/>
              </a:rPr>
              <a:t> </a:t>
            </a:r>
            <a:r>
              <a:rPr lang="en-US" sz="2400" dirty="0" err="1">
                <a:solidFill>
                  <a:srgbClr val="002060"/>
                </a:solidFill>
                <a:latin typeface="Nunito Black" pitchFamily="2" charset="0"/>
              </a:rPr>
              <a:t>rất</a:t>
            </a:r>
            <a:r>
              <a:rPr lang="en-US" sz="2400" dirty="0">
                <a:solidFill>
                  <a:srgbClr val="002060"/>
                </a:solidFill>
                <a:latin typeface="Nunito Black" pitchFamily="2" charset="0"/>
              </a:rPr>
              <a:t> </a:t>
            </a:r>
            <a:r>
              <a:rPr lang="en-US" sz="2400" dirty="0" err="1">
                <a:solidFill>
                  <a:srgbClr val="002060"/>
                </a:solidFill>
                <a:latin typeface="Nunito Black" pitchFamily="2" charset="0"/>
              </a:rPr>
              <a:t>vui</a:t>
            </a:r>
            <a:r>
              <a:rPr lang="en-US" sz="2400" dirty="0">
                <a:solidFill>
                  <a:srgbClr val="002060"/>
                </a:solidFill>
                <a:latin typeface="Nunito Black" pitchFamily="2" charset="0"/>
              </a:rPr>
              <a:t>.</a:t>
            </a:r>
          </a:p>
        </p:txBody>
      </p:sp>
      <p:sp>
        <p:nvSpPr>
          <p:cNvPr id="10" name="Rounded Rectangle 9"/>
          <p:cNvSpPr/>
          <p:nvPr/>
        </p:nvSpPr>
        <p:spPr>
          <a:xfrm>
            <a:off x="1048871" y="1020971"/>
            <a:ext cx="10355003" cy="2560429"/>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Đoạn </a:t>
            </a:r>
            <a:r>
              <a:rPr kumimoji="0" lang="en-US"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3</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lang="vi-VN" sz="2400" dirty="0">
              <a:solidFill>
                <a:srgbClr val="000000"/>
              </a:solidFill>
              <a:latin typeface="OpenSans"/>
            </a:endParaRPr>
          </a:p>
          <a:p>
            <a:pPr algn="just"/>
            <a:r>
              <a:rPr lang="en-US" sz="2400" dirty="0" smtClean="0">
                <a:solidFill>
                  <a:srgbClr val="000000"/>
                </a:solidFill>
                <a:latin typeface="OpenSans"/>
              </a:rPr>
              <a:t>	</a:t>
            </a:r>
            <a:r>
              <a:rPr lang="vi-VN" sz="2400" dirty="0" smtClean="0">
                <a:solidFill>
                  <a:srgbClr val="002060"/>
                </a:solidFill>
                <a:latin typeface="Nunito Black" pitchFamily="2" charset="0"/>
              </a:rPr>
              <a:t>Khi </a:t>
            </a:r>
            <a:r>
              <a:rPr lang="vi-VN" sz="2400" dirty="0">
                <a:solidFill>
                  <a:srgbClr val="002060"/>
                </a:solidFill>
                <a:latin typeface="Nunito Black" pitchFamily="2" charset="0"/>
              </a:rPr>
              <a:t>nghe bác Nhân nói về việc bán hàng của mình dạo gần đây và mong muốn về quê của bác, bạn nhỏ cảm thấy rất buồn. Đêm trước buổi bán hàng cuối cùng của bác Nhân, bạn nhỏ đập con lợn đất, dùng số tiền của mình chia thành các món nhỏ và nhờ mấy bạn trong lớp mua giúp đồ chơi của bác.</a:t>
            </a:r>
          </a:p>
        </p:txBody>
      </p:sp>
    </p:spTree>
    <p:extLst>
      <p:ext uri="{BB962C8B-B14F-4D97-AF65-F5344CB8AC3E}">
        <p14:creationId xmlns:p14="http://schemas.microsoft.com/office/powerpoint/2010/main" val="1561158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h thiếu nhi: Cuốn sách tuổi thần tiên vector 2024 ~ MrPixelVn - Chia sẻ  Đồ họa vector pixel miễn phí">
            <a:extLst>
              <a:ext uri="{FF2B5EF4-FFF2-40B4-BE49-F238E27FC236}">
                <a16:creationId xmlns:a16="http://schemas.microsoft.com/office/drawing/2014/main" id="{B82BE2AA-9DC7-508F-7DFC-AE399A43B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26" r="-1" b="14722"/>
          <a:stretch/>
        </p:blipFill>
        <p:spPr bwMode="auto">
          <a:xfrm>
            <a:off x="-152400" y="2042"/>
            <a:ext cx="12542525" cy="6855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7480800" y="1750638"/>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
        <p:nvSpPr>
          <p:cNvPr id="2" name="Cloud 1"/>
          <p:cNvSpPr/>
          <p:nvPr/>
        </p:nvSpPr>
        <p:spPr>
          <a:xfrm>
            <a:off x="1905000" y="1981200"/>
            <a:ext cx="5387475" cy="2438400"/>
          </a:xfrm>
          <a:prstGeom prst="cloud">
            <a:avLst/>
          </a:prstGeom>
          <a:solidFill>
            <a:srgbClr val="ADE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775BEB2-DD79-A8F3-CE64-9ECC2ECDD691}"/>
              </a:ext>
            </a:extLst>
          </p:cNvPr>
          <p:cNvSpPr txBox="1"/>
          <p:nvPr/>
        </p:nvSpPr>
        <p:spPr>
          <a:xfrm>
            <a:off x="1680891" y="2276566"/>
            <a:ext cx="6060619" cy="20668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Tiết</a:t>
            </a:r>
            <a:r>
              <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smtClean="0">
                <a:ln>
                  <a:noFill/>
                </a:ln>
                <a:solidFill>
                  <a:srgbClr val="FF0000"/>
                </a:solidFill>
                <a:effectLst/>
                <a:uLnTx/>
                <a:uFillTx/>
                <a:latin typeface="Sigmar One" panose="00000500000000000000" pitchFamily="2" charset="0"/>
                <a:ea typeface="+mn-ea"/>
                <a:cs typeface="+mn-cs"/>
              </a:rPr>
              <a:t>3</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Sigmar One" panose="00000500000000000000" pitchFamily="2" charset="0"/>
                <a:ea typeface="+mn-ea"/>
                <a:cs typeface="+mn-cs"/>
              </a:rPr>
              <a:t>Viết</a:t>
            </a:r>
            <a:endParaRPr kumimoji="0" lang="en-US" sz="66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40109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sp>
        <p:nvSpPr>
          <p:cNvPr id="10" name="Rounded Rectangle 9"/>
          <p:cNvSpPr/>
          <p:nvPr/>
        </p:nvSpPr>
        <p:spPr>
          <a:xfrm>
            <a:off x="1328036" y="1020971"/>
            <a:ext cx="10075838" cy="334202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lang="vi-VN" sz="2800" b="1" dirty="0">
                <a:solidFill>
                  <a:srgbClr val="FF0000"/>
                </a:solidFill>
                <a:latin typeface="Nunito Black" pitchFamily="2" charset="0"/>
              </a:rPr>
              <a:t>Người làm đồ chơi</a:t>
            </a:r>
            <a:endParaRPr lang="vi-VN" sz="2800" dirty="0">
              <a:solidFill>
                <a:srgbClr val="FF0000"/>
              </a:solidFill>
              <a:latin typeface="Nunito Black" pitchFamily="2" charset="0"/>
            </a:endParaRPr>
          </a:p>
          <a:p>
            <a:pPr algn="just"/>
            <a:r>
              <a:rPr lang="en-US" sz="2400" dirty="0" smtClean="0">
                <a:solidFill>
                  <a:srgbClr val="000000"/>
                </a:solidFill>
                <a:latin typeface="Nunito Black" pitchFamily="2" charset="0"/>
              </a:rPr>
              <a:t>	</a:t>
            </a:r>
            <a:r>
              <a:rPr lang="vi-VN" sz="2400" dirty="0" smtClean="0">
                <a:solidFill>
                  <a:srgbClr val="002060"/>
                </a:solidFill>
                <a:latin typeface="Nunito Black" pitchFamily="2" charset="0"/>
              </a:rPr>
              <a:t>Bác </a:t>
            </a:r>
            <a:r>
              <a:rPr lang="vi-VN" sz="24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a:t>
            </a:r>
          </a:p>
        </p:txBody>
      </p:sp>
      <p:sp>
        <p:nvSpPr>
          <p:cNvPr id="8" name="Rectangle 7"/>
          <p:cNvSpPr/>
          <p:nvPr/>
        </p:nvSpPr>
        <p:spPr>
          <a:xfrm>
            <a:off x="1166029" y="250547"/>
            <a:ext cx="29357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Nunito Black" pitchFamily="2" charset="0"/>
                <a:ea typeface="+mn-ea"/>
                <a:cs typeface="Baloo 2 SemiBold" pitchFamily="2" charset="0"/>
              </a:rPr>
              <a:t>1.</a:t>
            </a:r>
            <a:r>
              <a:rPr kumimoji="0" lang="en-US" sz="32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3200" b="1" i="0" u="none" strike="noStrike" kern="1200" cap="none" spc="0" normalizeH="0" baseline="0" noProof="0" dirty="0" err="1" smtClean="0">
                <a:ln>
                  <a:noFill/>
                </a:ln>
                <a:solidFill>
                  <a:srgbClr val="002060"/>
                </a:solidFill>
                <a:effectLst/>
                <a:uLnTx/>
                <a:uFillTx/>
                <a:latin typeface="Nunito Black" pitchFamily="2" charset="0"/>
                <a:ea typeface="+mn-ea"/>
                <a:cs typeface="Baloo 2 SemiBold" pitchFamily="2" charset="0"/>
              </a:rPr>
              <a:t>Nghe-viết</a:t>
            </a:r>
            <a:endParaRPr kumimoji="0" lang="en-US" sz="3200" b="1" i="0" u="none" strike="noStrike" kern="1200" cap="none" spc="0" normalizeH="0" baseline="0" noProof="0" dirty="0">
              <a:ln>
                <a:noFill/>
              </a:ln>
              <a:solidFill>
                <a:srgbClr val="002060"/>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3842168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2" descr="Khi viết, các... - Sách và Thiết bị Giáo dục cho bé vào Lớp 1 | Facebook">
            <a:extLst>
              <a:ext uri="{FF2B5EF4-FFF2-40B4-BE49-F238E27FC236}">
                <a16:creationId xmlns:a16="http://schemas.microsoft.com/office/drawing/2014/main" id="{00DEC078-0670-0909-259E-60C6FF480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693" y="1722928"/>
            <a:ext cx="3325190" cy="3523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328036" y="1020971"/>
            <a:ext cx="9814581" cy="3067703"/>
          </a:xfrm>
          <a:prstGeom prst="roundRect">
            <a:avLst/>
          </a:prstGeom>
          <a:solidFill>
            <a:srgbClr val="FFFFFF">
              <a:alpha val="80000"/>
            </a:srgbClr>
          </a:solid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vi-VN" sz="2800" dirty="0">
                <a:solidFill>
                  <a:srgbClr val="0070C0"/>
                </a:solidFill>
                <a:latin typeface="Nunito Black" pitchFamily="2" charset="0"/>
                <a:ea typeface="Open Sans" panose="020B0606030504020204" pitchFamily="34" charset="0"/>
                <a:cs typeface="Open Sans" panose="020B0606030504020204" pitchFamily="34" charset="0"/>
              </a:rPr>
              <a:t>Viết đúng chính tả</a:t>
            </a: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Viết hoa các chữ cái đầu dòng</a:t>
            </a:r>
          </a:p>
          <a:p>
            <a:r>
              <a:rPr lang="vi-VN" sz="2800" dirty="0">
                <a:solidFill>
                  <a:srgbClr val="0070C0"/>
                </a:solidFill>
                <a:latin typeface="Nunito Black" pitchFamily="2" charset="0"/>
                <a:ea typeface="Open Sans" panose="020B0606030504020204" pitchFamily="34" charset="0"/>
                <a:cs typeface="Open Sans" panose="020B0606030504020204" pitchFamily="34" charset="0"/>
              </a:rPr>
              <a:t>- Sau mỗi khổ thơ, cách ra một dòng</a:t>
            </a:r>
            <a:endParaRPr lang="en-US" sz="2800" dirty="0">
              <a:solidFill>
                <a:srgbClr val="0070C0"/>
              </a:solidFill>
              <a:latin typeface="Nunito Black" pitchFamily="2" charset="0"/>
              <a:ea typeface="Open Sans" panose="020B0606030504020204" pitchFamily="34" charset="0"/>
              <a:cs typeface="Open Sans" panose="020B0606030504020204" pitchFamily="34" charset="0"/>
            </a:endParaRPr>
          </a:p>
          <a:p>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Chữ</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dễ</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sai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chính</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tả</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trời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kì</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lạ</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dậy</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sớm</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bất</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tận</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rong</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chơi</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lặn</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70C0"/>
                </a:solidFill>
                <a:latin typeface="Nunito Black" pitchFamily="2" charset="0"/>
                <a:ea typeface="Open Sans" panose="020B0606030504020204" pitchFamily="34" charset="0"/>
                <a:cs typeface="Open Sans" panose="020B0606030504020204" pitchFamily="34" charset="0"/>
              </a:rPr>
              <a:t>xuống</a:t>
            </a:r>
            <a:r>
              <a:rPr lang="en-US" sz="2800" dirty="0">
                <a:solidFill>
                  <a:srgbClr val="0070C0"/>
                </a:solidFill>
                <a:latin typeface="Nunito Black" pitchFamily="2" charset="0"/>
                <a:ea typeface="Open Sans" panose="020B0606030504020204" pitchFamily="34" charset="0"/>
                <a:cs typeface="Open Sans" panose="020B0606030504020204" pitchFamily="34" charset="0"/>
              </a:rPr>
              <a:t>,…</a:t>
            </a:r>
            <a:endParaRPr lang="vi-VN" sz="2800" dirty="0">
              <a:solidFill>
                <a:srgbClr val="0070C0"/>
              </a:solidFill>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166029" y="250547"/>
            <a:ext cx="1916805"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Lưu</a:t>
            </a:r>
            <a:r>
              <a:rPr kumimoji="0" lang="en-US" sz="32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Ý:</a:t>
            </a:r>
            <a:endParaRPr kumimoji="0" lang="en-US" sz="32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3534888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166029" y="2096734"/>
            <a:ext cx="9603156" cy="2959359"/>
          </a:xfrm>
          <a:prstGeom prst="roundRect">
            <a:avLst/>
          </a:prstGeom>
          <a:solidFill>
            <a:srgbClr val="FFFFFF">
              <a:alpha val="80000"/>
            </a:srgbClr>
          </a:solidFill>
          <a:ln w="38100">
            <a:solidFill>
              <a:srgbClr val="CA10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PHIẾU</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MƯỢN SÁCH</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Họ</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người</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mượn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Địa</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chỉ</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err="1" smtClean="0">
                <a:solidFill>
                  <a:srgbClr val="00B050"/>
                </a:solidFill>
                <a:latin typeface="Nunito Black" pitchFamily="2" charset="0"/>
                <a:ea typeface="Open Sans" panose="020B0606030504020204" pitchFamily="34" charset="0"/>
                <a:cs typeface="Open Sans" panose="020B0606030504020204" pitchFamily="34" charset="0"/>
              </a:rPr>
              <a:t>Tác</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r>
              <a:rPr lang="en-US" sz="2800" dirty="0" err="1" smtClean="0">
                <a:solidFill>
                  <a:srgbClr val="00B050"/>
                </a:solidFill>
                <a:latin typeface="Nunito Black" pitchFamily="2" charset="0"/>
                <a:ea typeface="Open Sans" panose="020B0606030504020204" pitchFamily="34" charset="0"/>
                <a:cs typeface="Open Sans" panose="020B0606030504020204" pitchFamily="34" charset="0"/>
              </a:rPr>
              <a:t>giả</a:t>
            </a:r>
            <a:r>
              <a:rPr lang="en-US" sz="2800" dirty="0" smtClean="0">
                <a:solidFill>
                  <a:srgbClr val="00B050"/>
                </a:solidFill>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058452" y="479146"/>
            <a:ext cx="10142947" cy="954107"/>
          </a:xfrm>
          <a:prstGeom prst="rect">
            <a:avLst/>
          </a:prstGeom>
        </p:spPr>
        <p:txBody>
          <a:bodyPr wrap="square">
            <a:spAutoFit/>
          </a:bodyPr>
          <a:lstStyle/>
          <a:p>
            <a:r>
              <a:rPr lang="vi-VN" sz="2800" b="1" dirty="0" smtClean="0">
                <a:solidFill>
                  <a:srgbClr val="2888E1"/>
                </a:solidFill>
                <a:latin typeface="Nunito Black" pitchFamily="2" charset="0"/>
              </a:rPr>
              <a:t>2</a:t>
            </a:r>
            <a:r>
              <a:rPr lang="en-US" sz="2800" b="1" dirty="0" smtClean="0">
                <a:solidFill>
                  <a:srgbClr val="2888E1"/>
                </a:solidFill>
                <a:latin typeface="Nunito Black" pitchFamily="2" charset="0"/>
              </a:rPr>
              <a:t>. </a:t>
            </a:r>
            <a:r>
              <a:rPr lang="vi-VN" sz="2800" b="1" dirty="0" smtClean="0">
                <a:solidFill>
                  <a:srgbClr val="002060"/>
                </a:solidFill>
                <a:latin typeface="Nunito Black" pitchFamily="2" charset="0"/>
              </a:rPr>
              <a:t>Em </a:t>
            </a:r>
            <a:r>
              <a:rPr lang="vi-VN" sz="2800" b="1" dirty="0">
                <a:solidFill>
                  <a:srgbClr val="002060"/>
                </a:solidFill>
                <a:latin typeface="Nunito Black" pitchFamily="2" charset="0"/>
              </a:rPr>
              <a:t>muốn mượn sách ở thư viện của khu phố. Hãy viết thông tin vào phiếu mượn sách theo mẫu.</a:t>
            </a:r>
            <a:endParaRPr lang="vi-VN" sz="2800" dirty="0">
              <a:solidFill>
                <a:srgbClr val="002060"/>
              </a:solidFill>
              <a:latin typeface="Nunito Black" pitchFamily="2" charset="0"/>
            </a:endParaRPr>
          </a:p>
        </p:txBody>
      </p:sp>
      <p:sp>
        <p:nvSpPr>
          <p:cNvPr id="9" name="Cloud 8">
            <a:extLst>
              <a:ext uri="{FF2B5EF4-FFF2-40B4-BE49-F238E27FC236}">
                <a16:creationId xmlns:a16="http://schemas.microsoft.com/office/drawing/2014/main" id="{9983C60C-E901-DAA5-AC1C-ABD9B76BCFAC}"/>
              </a:ext>
            </a:extLst>
          </p:cNvPr>
          <p:cNvSpPr/>
          <p:nvPr/>
        </p:nvSpPr>
        <p:spPr>
          <a:xfrm>
            <a:off x="6355079" y="3865377"/>
            <a:ext cx="484632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vi-VN" sz="2000" dirty="0">
                <a:solidFill>
                  <a:srgbClr val="000000"/>
                </a:solidFill>
                <a:latin typeface="Nunito Black" pitchFamily="2" charset="0"/>
              </a:rPr>
              <a:t>Em lựa chọn cuốn sách mà mình muốn mượn và điền thông tin vào phiếu mượn sách</a:t>
            </a:r>
            <a:r>
              <a:rPr lang="vi-VN" sz="2000" dirty="0" smtClean="0">
                <a:solidFill>
                  <a:srgbClr val="000000"/>
                </a:solidFill>
                <a:latin typeface="Nunito Black" pitchFamily="2" charset="0"/>
              </a:rPr>
              <a:t>.</a:t>
            </a:r>
            <a:endParaRPr lang="en-US" sz="2000" dirty="0">
              <a:latin typeface="Nunito Black" pitchFamily="2" charset="0"/>
            </a:endParaRPr>
          </a:p>
        </p:txBody>
      </p:sp>
    </p:spTree>
    <p:extLst>
      <p:ext uri="{BB962C8B-B14F-4D97-AF65-F5344CB8AC3E}">
        <p14:creationId xmlns:p14="http://schemas.microsoft.com/office/powerpoint/2010/main" val="23538710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3108960" y="3470397"/>
            <a:ext cx="686503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noProof="0" dirty="0" smtClean="0">
                <a:solidFill>
                  <a:srgbClr val="71D400"/>
                </a:solidFill>
                <a:latin typeface="Sigmar One" panose="00000500000000000000" pitchFamily="2" charset="0"/>
              </a:rPr>
              <a:t>KHỞI ĐỘNG</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74118820"/>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1166029" y="2096734"/>
            <a:ext cx="9603156" cy="2959359"/>
          </a:xfrm>
          <a:prstGeom prst="roundRect">
            <a:avLst/>
          </a:prstGeom>
          <a:solidFill>
            <a:srgbClr val="FFFFFF">
              <a:alpha val="80000"/>
            </a:srgbClr>
          </a:solidFill>
          <a:ln w="38100">
            <a:solidFill>
              <a:srgbClr val="CA10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PHIẾU MƯỢN SÁCH</a:t>
            </a:r>
            <a:endParaRPr kumimoji="0" lang="vi-VN"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Họ</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người</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mượn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Địa</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chỉ</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Tên</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sách</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Tác</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0" i="0" u="none" strike="noStrike" kern="1200" cap="none" spc="0" normalizeH="0" baseline="0" noProof="0" dirty="0" err="1"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giả</a:t>
            </a:r>
            <a:r>
              <a:rPr kumimoji="0" lang="en-US" sz="2800" b="0" i="0" u="none" strike="noStrike" kern="1200" cap="none" spc="0" normalizeH="0" baseline="0" noProof="0" dirty="0" smtClean="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rPr>
              <a:t>: </a:t>
            </a:r>
            <a:endParaRPr kumimoji="0" lang="vi-VN" sz="2800" b="0" i="0" u="none" strike="noStrike" kern="1200" cap="none" spc="0" normalizeH="0" baseline="0" noProof="0" dirty="0">
              <a:ln>
                <a:noFill/>
              </a:ln>
              <a:solidFill>
                <a:srgbClr val="00B050"/>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8" name="Rectangle 7"/>
          <p:cNvSpPr/>
          <p:nvPr/>
        </p:nvSpPr>
        <p:spPr>
          <a:xfrm>
            <a:off x="1058452" y="479146"/>
            <a:ext cx="1014294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2</a:t>
            </a:r>
            <a:r>
              <a:rPr kumimoji="0" lang="en-US" sz="2800" b="1" i="0" u="none" strike="noStrike" kern="1200" cap="none" spc="0" normalizeH="0" baseline="0" noProof="0" dirty="0" smtClean="0">
                <a:ln>
                  <a:noFill/>
                </a:ln>
                <a:solidFill>
                  <a:srgbClr val="2888E1"/>
                </a:solidFill>
                <a:effectLst/>
                <a:uLnTx/>
                <a:uFillTx/>
                <a:latin typeface="Nunito Black" pitchFamily="2" charset="0"/>
                <a:ea typeface="+mn-ea"/>
                <a:cs typeface="+mn-cs"/>
              </a:rPr>
              <a:t>. </a:t>
            </a:r>
            <a:r>
              <a:rPr kumimoji="0" lang="vi-VN" sz="2800" b="1" i="0" u="none" strike="noStrike" kern="1200" cap="none" spc="0" normalizeH="0" baseline="0" noProof="0" dirty="0" smtClean="0">
                <a:ln>
                  <a:noFill/>
                </a:ln>
                <a:solidFill>
                  <a:srgbClr val="002060"/>
                </a:solidFill>
                <a:effectLst/>
                <a:uLnTx/>
                <a:uFillTx/>
                <a:latin typeface="Nunito Black" pitchFamily="2" charset="0"/>
                <a:ea typeface="+mn-ea"/>
                <a:cs typeface="+mn-cs"/>
              </a:rPr>
              <a:t>Em </a:t>
            </a:r>
            <a:r>
              <a:rPr kumimoji="0" lang="vi-VN" sz="2800" b="1" i="0" u="none" strike="noStrike" kern="1200" cap="none" spc="0" normalizeH="0" baseline="0" noProof="0" dirty="0">
                <a:ln>
                  <a:noFill/>
                </a:ln>
                <a:solidFill>
                  <a:srgbClr val="002060"/>
                </a:solidFill>
                <a:effectLst/>
                <a:uLnTx/>
                <a:uFillTx/>
                <a:latin typeface="Nunito Black" pitchFamily="2" charset="0"/>
                <a:ea typeface="+mn-ea"/>
                <a:cs typeface="+mn-cs"/>
              </a:rPr>
              <a:t>muốn mượn sách ở thư viện của khu phố. Hãy viết thông tin vào phiếu mượn sách theo mẫu.</a:t>
            </a: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2" name="Rectangle 1"/>
          <p:cNvSpPr/>
          <p:nvPr/>
        </p:nvSpPr>
        <p:spPr>
          <a:xfrm>
            <a:off x="5694753" y="2917919"/>
            <a:ext cx="3541354" cy="523220"/>
          </a:xfrm>
          <a:prstGeom prst="rect">
            <a:avLst/>
          </a:prstGeom>
        </p:spPr>
        <p:txBody>
          <a:bodyPr wrap="none">
            <a:spAutoFit/>
          </a:bodyPr>
          <a:lstStyle/>
          <a:p>
            <a:r>
              <a:rPr lang="vi-VN" sz="2800" dirty="0">
                <a:solidFill>
                  <a:srgbClr val="FF0000"/>
                </a:solidFill>
                <a:latin typeface="Nunito Black" pitchFamily="2" charset="0"/>
              </a:rPr>
              <a:t>Lê Nguyễn Tuấn Tú</a:t>
            </a:r>
          </a:p>
        </p:txBody>
      </p:sp>
      <p:sp>
        <p:nvSpPr>
          <p:cNvPr id="4" name="Rectangle 3"/>
          <p:cNvSpPr/>
          <p:nvPr/>
        </p:nvSpPr>
        <p:spPr>
          <a:xfrm>
            <a:off x="2772507" y="3368282"/>
            <a:ext cx="6285695" cy="523220"/>
          </a:xfrm>
          <a:prstGeom prst="rect">
            <a:avLst/>
          </a:prstGeom>
        </p:spPr>
        <p:txBody>
          <a:bodyPr wrap="none">
            <a:spAutoFit/>
          </a:bodyPr>
          <a:lstStyle/>
          <a:p>
            <a:r>
              <a:rPr lang="en-US" sz="2800" dirty="0" smtClean="0">
                <a:solidFill>
                  <a:srgbClr val="FF0000"/>
                </a:solidFill>
                <a:latin typeface="Nunito Black" pitchFamily="2" charset="0"/>
              </a:rPr>
              <a:t>S</a:t>
            </a:r>
            <a:r>
              <a:rPr lang="vi-VN" sz="2800" dirty="0" smtClean="0">
                <a:solidFill>
                  <a:srgbClr val="FF0000"/>
                </a:solidFill>
                <a:latin typeface="Nunito Black" pitchFamily="2" charset="0"/>
              </a:rPr>
              <a:t>ố </a:t>
            </a:r>
            <a:r>
              <a:rPr lang="vi-VN" sz="2800" dirty="0">
                <a:solidFill>
                  <a:srgbClr val="FF0000"/>
                </a:solidFill>
                <a:latin typeface="Nunito Black" pitchFamily="2" charset="0"/>
              </a:rPr>
              <a:t>nhà B2, khu tập thể Thành Công</a:t>
            </a:r>
          </a:p>
        </p:txBody>
      </p:sp>
      <p:sp>
        <p:nvSpPr>
          <p:cNvPr id="5" name="Rectangle 4"/>
          <p:cNvSpPr/>
          <p:nvPr/>
        </p:nvSpPr>
        <p:spPr>
          <a:xfrm>
            <a:off x="3063543" y="3769277"/>
            <a:ext cx="4162210" cy="523220"/>
          </a:xfrm>
          <a:prstGeom prst="rect">
            <a:avLst/>
          </a:prstGeom>
        </p:spPr>
        <p:txBody>
          <a:bodyPr wrap="square">
            <a:spAutoFit/>
          </a:bodyPr>
          <a:lstStyle/>
          <a:p>
            <a:r>
              <a:rPr lang="vi-VN" sz="2800" dirty="0">
                <a:solidFill>
                  <a:srgbClr val="FF0000"/>
                </a:solidFill>
                <a:latin typeface="Nunito Black" pitchFamily="2" charset="0"/>
              </a:rPr>
              <a:t>Dế Mèn phiêu lưu kí</a:t>
            </a:r>
          </a:p>
        </p:txBody>
      </p:sp>
      <p:sp>
        <p:nvSpPr>
          <p:cNvPr id="6" name="Rectangle 5"/>
          <p:cNvSpPr/>
          <p:nvPr/>
        </p:nvSpPr>
        <p:spPr>
          <a:xfrm>
            <a:off x="2772507" y="4213522"/>
            <a:ext cx="1537600" cy="523220"/>
          </a:xfrm>
          <a:prstGeom prst="rect">
            <a:avLst/>
          </a:prstGeom>
        </p:spPr>
        <p:txBody>
          <a:bodyPr wrap="none">
            <a:spAutoFit/>
          </a:bodyPr>
          <a:lstStyle/>
          <a:p>
            <a:r>
              <a:rPr lang="vi-VN" sz="2800" dirty="0">
                <a:solidFill>
                  <a:srgbClr val="FF0000"/>
                </a:solidFill>
                <a:latin typeface="Nunito Black" pitchFamily="2" charset="0"/>
              </a:rPr>
              <a:t>Tô Hoài</a:t>
            </a:r>
          </a:p>
        </p:txBody>
      </p:sp>
      <p:sp>
        <p:nvSpPr>
          <p:cNvPr id="11" name="Rectangle 10"/>
          <p:cNvSpPr/>
          <p:nvPr/>
        </p:nvSpPr>
        <p:spPr>
          <a:xfrm>
            <a:off x="1166029" y="1503383"/>
            <a:ext cx="767274" cy="523220"/>
          </a:xfrm>
          <a:prstGeom prst="rect">
            <a:avLst/>
          </a:prstGeom>
        </p:spPr>
        <p:txBody>
          <a:bodyPr wrap="square">
            <a:spAutoFit/>
          </a:bodyPr>
          <a:lstStyle/>
          <a:p>
            <a:r>
              <a:rPr lang="en-US" sz="2800" dirty="0" smtClean="0">
                <a:solidFill>
                  <a:srgbClr val="FF0000"/>
                </a:solidFill>
                <a:latin typeface="Nunito Black" pitchFamily="2" charset="0"/>
              </a:rPr>
              <a:t>M:</a:t>
            </a:r>
            <a:endParaRPr lang="vi-VN" sz="2800" dirty="0">
              <a:solidFill>
                <a:srgbClr val="FF0000"/>
              </a:solidFill>
              <a:latin typeface="Nunito Black" pitchFamily="2" charset="0"/>
            </a:endParaRPr>
          </a:p>
        </p:txBody>
      </p:sp>
    </p:spTree>
    <p:extLst>
      <p:ext uri="{BB962C8B-B14F-4D97-AF65-F5344CB8AC3E}">
        <p14:creationId xmlns:p14="http://schemas.microsoft.com/office/powerpoint/2010/main" val="2129988065"/>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P spid="5" grpId="0"/>
      <p:bldP spid="6"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3025F6-03E4-F7FE-A115-15A451327F80}"/>
              </a:ext>
            </a:extLst>
          </p:cNvPr>
          <p:cNvSpPr txBox="1"/>
          <p:nvPr/>
        </p:nvSpPr>
        <p:spPr>
          <a:xfrm>
            <a:off x="3328851" y="3605349"/>
            <a:ext cx="4953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Vận</a:t>
            </a: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smtClean="0">
                <a:ln>
                  <a:noFill/>
                </a:ln>
                <a:solidFill>
                  <a:srgbClr val="71D400"/>
                </a:solidFill>
                <a:effectLst/>
                <a:uLnTx/>
                <a:uFillTx/>
                <a:latin typeface="Sigmar One" panose="00000500000000000000" pitchFamily="2" charset="0"/>
                <a:ea typeface="+mn-ea"/>
                <a:cs typeface="+mn-cs"/>
              </a:rPr>
              <a:t>dụng</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54210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58452" y="438037"/>
            <a:ext cx="10142947" cy="892552"/>
          </a:xfrm>
          <a:prstGeom prst="rect">
            <a:avLst/>
          </a:prstGeom>
        </p:spPr>
        <p:txBody>
          <a:bodyPr wrap="square">
            <a:spAutoFit/>
          </a:bodyPr>
          <a:lstStyle/>
          <a:p>
            <a:pPr lvl="0"/>
            <a:r>
              <a:rPr lang="en-US" sz="2800" dirty="0" smtClean="0">
                <a:solidFill>
                  <a:srgbClr val="002060"/>
                </a:solidFill>
                <a:latin typeface="Nunito Black" pitchFamily="2" charset="0"/>
              </a:rPr>
              <a:t>	</a:t>
            </a:r>
            <a:r>
              <a:rPr lang="vi-VN" sz="2400" dirty="0" smtClean="0">
                <a:solidFill>
                  <a:srgbClr val="002060"/>
                </a:solidFill>
                <a:latin typeface="Nunito Black" pitchFamily="2" charset="0"/>
              </a:rPr>
              <a:t>Làm </a:t>
            </a:r>
            <a:r>
              <a:rPr lang="vi-VN" sz="2400" dirty="0">
                <a:solidFill>
                  <a:srgbClr val="002060"/>
                </a:solidFill>
                <a:latin typeface="Nunito Black" pitchFamily="2" charset="0"/>
              </a:rPr>
              <a:t>một đồ chơi mà em thích (gấp, cắt, dán, nặn,…) và giới thiệu đồ chơi đó với người thân.</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pic>
        <p:nvPicPr>
          <p:cNvPr id="9"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5192" y="454483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https://img.loigiaihay.com/picture/2022/0316/1.jpg"/>
          <p:cNvPicPr>
            <a:picLocks noChangeAspect="1" noChangeArrowheads="1"/>
          </p:cNvPicPr>
          <p:nvPr/>
        </p:nvPicPr>
        <p:blipFill rotWithShape="1">
          <a:blip r:embed="rId5">
            <a:extLst>
              <a:ext uri="{28A0092B-C50C-407E-A947-70E740481C1C}">
                <a14:useLocalDpi xmlns:a14="http://schemas.microsoft.com/office/drawing/2010/main" val="0"/>
              </a:ext>
            </a:extLst>
          </a:blip>
          <a:srcRect b="16830"/>
          <a:stretch/>
        </p:blipFill>
        <p:spPr bwMode="auto">
          <a:xfrm>
            <a:off x="3534484" y="1330589"/>
            <a:ext cx="5692782" cy="5062445"/>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9983C60C-E901-DAA5-AC1C-ABD9B76BCFAC}"/>
              </a:ext>
            </a:extLst>
          </p:cNvPr>
          <p:cNvSpPr/>
          <p:nvPr/>
        </p:nvSpPr>
        <p:spPr>
          <a:xfrm>
            <a:off x="40341" y="1643084"/>
            <a:ext cx="3716384"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eaLnBrk="0" fontAlgn="base" hangingPunct="0">
              <a:spcBef>
                <a:spcPct val="0"/>
              </a:spcBef>
              <a:spcAft>
                <a:spcPct val="0"/>
              </a:spcAft>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altLang="en-US" sz="2000" dirty="0" err="1">
                <a:solidFill>
                  <a:srgbClr val="000000"/>
                </a:solidFill>
                <a:latin typeface="Nunito Black" pitchFamily="2" charset="0"/>
              </a:rPr>
              <a:t>Em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tham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khảo</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một</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số</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cách</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làm</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đồ</a:t>
            </a:r>
            <a:r>
              <a:rPr lang="en-US" altLang="en-US" sz="2000" dirty="0">
                <a:solidFill>
                  <a:srgbClr val="000000"/>
                </a:solidFill>
                <a:latin typeface="Nunito Black" pitchFamily="2" charset="0"/>
              </a:rPr>
              <a:t> </a:t>
            </a:r>
            <a:r>
              <a:rPr lang="en-US" altLang="en-US" sz="2000" dirty="0" err="1">
                <a:solidFill>
                  <a:srgbClr val="000000"/>
                </a:solidFill>
                <a:latin typeface="Nunito Black" pitchFamily="2" charset="0"/>
              </a:rPr>
              <a:t>chơi</a:t>
            </a:r>
            <a:r>
              <a:rPr lang="en-US" altLang="en-US" sz="2000" dirty="0">
                <a:solidFill>
                  <a:srgbClr val="000000"/>
                </a:solidFill>
                <a:latin typeface="Nunito Black" pitchFamily="2" charset="0"/>
              </a:rPr>
              <a:t> </a:t>
            </a:r>
            <a:r>
              <a:rPr lang="en-US" altLang="en-US" sz="2000" dirty="0" err="1" smtClean="0">
                <a:solidFill>
                  <a:srgbClr val="000000"/>
                </a:solidFill>
                <a:latin typeface="Nunito Black" pitchFamily="2" charset="0"/>
              </a:rPr>
              <a:t>sau</a:t>
            </a:r>
            <a:r>
              <a:rPr lang="en-US" altLang="en-US" sz="2000" dirty="0" smtClean="0">
                <a:solidFill>
                  <a:srgbClr val="000000"/>
                </a:solidFill>
                <a:latin typeface="Nunito Black" pitchFamily="2" charset="0"/>
              </a:rPr>
              <a:t>:</a:t>
            </a:r>
            <a:endParaRPr lang="en-US" altLang="en-US" sz="2000" dirty="0">
              <a:solidFill>
                <a:srgbClr val="000000"/>
              </a:solidFill>
              <a:latin typeface="Nunito Black" pitchFamily="2" charset="0"/>
            </a:endParaRPr>
          </a:p>
        </p:txBody>
      </p:sp>
    </p:spTree>
    <p:extLst>
      <p:ext uri="{BB962C8B-B14F-4D97-AF65-F5344CB8AC3E}">
        <p14:creationId xmlns:p14="http://schemas.microsoft.com/office/powerpoint/2010/main" val="315734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58452" y="343908"/>
            <a:ext cx="101429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Làm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một đồ chơi mà em thích (gấp, cắt, dán, nặn,…) và giới thiệu đồ chơi đó với người thân.</a:t>
            </a:r>
          </a:p>
        </p:txBody>
      </p:sp>
      <p:pic>
        <p:nvPicPr>
          <p:cNvPr id="9"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5192" y="4544837"/>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9983C60C-E901-DAA5-AC1C-ABD9B76BCFAC}"/>
              </a:ext>
            </a:extLst>
          </p:cNvPr>
          <p:cNvSpPr/>
          <p:nvPr/>
        </p:nvSpPr>
        <p:spPr>
          <a:xfrm>
            <a:off x="134470" y="1643084"/>
            <a:ext cx="3716384"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F0000"/>
                </a:solidFill>
                <a:effectLst/>
                <a:uLnTx/>
                <a:uFillTx/>
                <a:latin typeface="Nunito Black" pitchFamily="2" charset="0"/>
                <a:ea typeface="+mn-ea"/>
                <a:cs typeface="+mn-cs"/>
              </a:rPr>
              <a:t> ý:</a:t>
            </a:r>
            <a:r>
              <a:rPr kumimoji="0" lang="en-US" sz="20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Em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tham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khảo</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một</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số</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cách</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làm</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đồ</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a:ln>
                  <a:noFill/>
                </a:ln>
                <a:solidFill>
                  <a:srgbClr val="000000"/>
                </a:solidFill>
                <a:effectLst/>
                <a:uLnTx/>
                <a:uFillTx/>
                <a:latin typeface="Nunito Black" pitchFamily="2" charset="0"/>
                <a:ea typeface="+mn-ea"/>
                <a:cs typeface="+mn-cs"/>
              </a:rPr>
              <a:t>chơi</a:t>
            </a:r>
            <a:r>
              <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altLang="en-US" sz="2000" b="0" i="0" u="none" strike="noStrike" kern="1200" cap="none" spc="0" normalizeH="0" baseline="0" noProof="0" dirty="0" err="1" smtClean="0">
                <a:ln>
                  <a:noFill/>
                </a:ln>
                <a:solidFill>
                  <a:srgbClr val="000000"/>
                </a:solidFill>
                <a:effectLst/>
                <a:uLnTx/>
                <a:uFillTx/>
                <a:latin typeface="Nunito Black" pitchFamily="2" charset="0"/>
                <a:ea typeface="+mn-ea"/>
                <a:cs typeface="+mn-cs"/>
              </a:rPr>
              <a:t>sau</a:t>
            </a:r>
            <a:r>
              <a:rPr kumimoji="0" lang="en-US" altLang="en-US" sz="2000" b="0" i="0" u="none" strike="noStrike" kern="1200" cap="none" spc="0" normalizeH="0" baseline="0" noProof="0" dirty="0" smtClean="0">
                <a:ln>
                  <a:noFill/>
                </a:ln>
                <a:solidFill>
                  <a:srgbClr val="000000"/>
                </a:solidFill>
                <a:effectLst/>
                <a:uLnTx/>
                <a:uFillTx/>
                <a:latin typeface="Nunito Black" pitchFamily="2" charset="0"/>
                <a:ea typeface="+mn-ea"/>
                <a:cs typeface="+mn-cs"/>
              </a:rPr>
              <a:t>:</a:t>
            </a:r>
            <a:endParaRPr kumimoji="0" lang="en-US" altLang="en-US" sz="20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pic>
        <p:nvPicPr>
          <p:cNvPr id="7" name="Picture 6" descr="https://img.loigiaihay.com/picture/2022/0316/2.jpg"/>
          <p:cNvPicPr>
            <a:picLocks noChangeAspect="1" noChangeArrowheads="1"/>
          </p:cNvPicPr>
          <p:nvPr/>
        </p:nvPicPr>
        <p:blipFill rotWithShape="1">
          <a:blip r:embed="rId5">
            <a:extLst>
              <a:ext uri="{28A0092B-C50C-407E-A947-70E740481C1C}">
                <a14:useLocalDpi xmlns:a14="http://schemas.microsoft.com/office/drawing/2010/main" val="0"/>
              </a:ext>
            </a:extLst>
          </a:blip>
          <a:srcRect b="5123"/>
          <a:stretch/>
        </p:blipFill>
        <p:spPr bwMode="auto">
          <a:xfrm>
            <a:off x="3815508" y="1177738"/>
            <a:ext cx="5341939" cy="527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12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515164" y="3605349"/>
            <a:ext cx="3676836" cy="3252651"/>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3025F6-03E4-F7FE-A115-15A451327F80}"/>
              </a:ext>
            </a:extLst>
          </p:cNvPr>
          <p:cNvSpPr txBox="1"/>
          <p:nvPr/>
        </p:nvSpPr>
        <p:spPr>
          <a:xfrm>
            <a:off x="2147455" y="3329649"/>
            <a:ext cx="82711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Củng</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cố - Dặn dò</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7434546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401044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51560" y="493931"/>
            <a:ext cx="1143000" cy="914400"/>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7"/>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smtClean="0">
                <a:solidFill>
                  <a:srgbClr val="FF0000"/>
                </a:solidFill>
                <a:effectLst/>
                <a:latin typeface="Nunito Black" pitchFamily="2" charset="0"/>
              </a:rPr>
              <a:t>M: </a:t>
            </a:r>
            <a:endParaRPr lang="en-US" sz="2800" dirty="0">
              <a:solidFill>
                <a:srgbClr val="FF0000"/>
              </a:solidFill>
            </a:endParaRPr>
          </a:p>
        </p:txBody>
      </p:sp>
      <p:sp>
        <p:nvSpPr>
          <p:cNvPr id="11" name="Horizontal Scroll 10"/>
          <p:cNvSpPr/>
          <p:nvPr/>
        </p:nvSpPr>
        <p:spPr>
          <a:xfrm>
            <a:off x="822961" y="1536818"/>
            <a:ext cx="10006148" cy="4048899"/>
          </a:xfrm>
          <a:prstGeom prst="horizontalScroll">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i="0" dirty="0" smtClean="0">
                <a:solidFill>
                  <a:srgbClr val="FF0000"/>
                </a:solidFill>
                <a:effectLst/>
                <a:latin typeface="Nunito Black" pitchFamily="2" charset="0"/>
              </a:rPr>
              <a:t>Bài tham khảo 1:</a:t>
            </a:r>
            <a:endParaRPr lang="vi-VN" sz="2400" b="0" i="0" dirty="0" smtClean="0">
              <a:solidFill>
                <a:srgbClr val="FF0000"/>
              </a:solidFill>
              <a:effectLst/>
              <a:latin typeface="Nunito Black" pitchFamily="2" charset="0"/>
            </a:endParaRPr>
          </a:p>
          <a:p>
            <a:pPr algn="just"/>
            <a:r>
              <a:rPr lang="en-US" sz="2400" b="0" i="0" dirty="0" smtClean="0">
                <a:solidFill>
                  <a:srgbClr val="000000"/>
                </a:solidFill>
                <a:effectLst/>
                <a:latin typeface="Nunito Black" pitchFamily="2" charset="0"/>
              </a:rPr>
              <a:t>	</a:t>
            </a:r>
            <a:r>
              <a:rPr lang="vi-VN" sz="2400" b="0" i="0" dirty="0" smtClean="0">
                <a:solidFill>
                  <a:srgbClr val="002060"/>
                </a:solidFill>
                <a:effectLst/>
                <a:latin typeface="Nunito Black" pitchFamily="2" charset="0"/>
              </a:rPr>
              <a:t>Lisa là cô búp bê mà mẹ tặng em vào sinh nhật 7 tuổi. Cô búp bê cao khoảng 30cm và được làm bằng nhựa dẻo. Lisa có mái tóc màu vàng được tết thành hai bím tóc dài xinh xắn. Môi đỏ chúm</a:t>
            </a:r>
            <a:r>
              <a:rPr lang="en-US" sz="2400" b="0" i="0" dirty="0" smtClean="0">
                <a:solidFill>
                  <a:srgbClr val="002060"/>
                </a:solidFill>
                <a:effectLst/>
                <a:latin typeface="Nunito Black" pitchFamily="2" charset="0"/>
              </a:rPr>
              <a:t> </a:t>
            </a:r>
            <a:r>
              <a:rPr lang="en-US" sz="2400" b="0" i="0" dirty="0" err="1" smtClean="0">
                <a:solidFill>
                  <a:srgbClr val="002060"/>
                </a:solidFill>
                <a:effectLst/>
                <a:latin typeface="Nunito Black" pitchFamily="2" charset="0"/>
              </a:rPr>
              <a:t>chím</a:t>
            </a:r>
            <a:r>
              <a:rPr lang="vi-VN" sz="2400" b="0" i="0" dirty="0" smtClean="0">
                <a:solidFill>
                  <a:srgbClr val="002060"/>
                </a:solidFill>
                <a:effectLst/>
                <a:latin typeface="Nunito Black" pitchFamily="2" charset="0"/>
              </a:rPr>
              <a:t> trông rất đáng yêu. Khuôn mặt của Lisa tròn trịa bầu bĩnh, hai má đỏ hồng rất dễ thương. Cô mặc một chiếc váy xòe màu cam, có chiếc nơ đỏ ở thắt lưng rất đẹp. Chân cô đi đôi giày búp bê màu đỏ.</a:t>
            </a:r>
            <a:endParaRPr lang="en-US" sz="2400" dirty="0">
              <a:solidFill>
                <a:srgbClr val="002060"/>
              </a:solidFill>
            </a:endParaRPr>
          </a:p>
        </p:txBody>
      </p:sp>
      <p:sp>
        <p:nvSpPr>
          <p:cNvPr id="6" name="Rounded Rectangle 5"/>
          <p:cNvSpPr/>
          <p:nvPr/>
        </p:nvSpPr>
        <p:spPr>
          <a:xfrm>
            <a:off x="2492419" y="920649"/>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smtClean="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Tree>
    <p:extLst>
      <p:ext uri="{BB962C8B-B14F-4D97-AF65-F5344CB8AC3E}">
        <p14:creationId xmlns:p14="http://schemas.microsoft.com/office/powerpoint/2010/main" val="176991728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51560" y="493931"/>
            <a:ext cx="1143000" cy="914400"/>
          </a:xfrm>
          <a:prstGeom prst="rect">
            <a:avLst/>
          </a:prstGeom>
        </p:spPr>
      </p:pic>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Horizontal Scroll 10"/>
          <p:cNvSpPr/>
          <p:nvPr/>
        </p:nvSpPr>
        <p:spPr>
          <a:xfrm>
            <a:off x="783772" y="1551503"/>
            <a:ext cx="10763793" cy="3558123"/>
          </a:xfrm>
          <a:prstGeom prst="horizontalScroll">
            <a:avLst/>
          </a:prstGeom>
          <a:solidFill>
            <a:schemeClr val="accent5">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smtClean="0">
                <a:solidFill>
                  <a:srgbClr val="000000"/>
                </a:solidFill>
                <a:latin typeface="Nunito Black" pitchFamily="2" charset="0"/>
              </a:rPr>
              <a:t>	</a:t>
            </a:r>
            <a:r>
              <a:rPr lang="vi-VN" sz="2400" dirty="0" smtClean="0">
                <a:solidFill>
                  <a:schemeClr val="accent4">
                    <a:lumMod val="50000"/>
                  </a:schemeClr>
                </a:solidFill>
                <a:latin typeface="Nunito Black" pitchFamily="2" charset="0"/>
              </a:rPr>
              <a:t>Chiếc </a:t>
            </a:r>
            <a:r>
              <a:rPr lang="vi-VN" sz="2400" dirty="0">
                <a:solidFill>
                  <a:schemeClr val="accent4">
                    <a:lumMod val="50000"/>
                  </a:schemeClr>
                </a:solidFill>
                <a:latin typeface="Nunito Black" pitchFamily="2" charset="0"/>
              </a:rPr>
              <a:t>ô tô điều khiển từ xa là món quà của dì gửi về cho em. Lúc mới về, chiếc ô tô được đặt trong một cái hộp lớn, phía trước là giấy bóng kính. Chiếc ô tô là dạng xe đua. Nó có màu xanh dương. Tay cầm điều khiển xe màu đen có hai nút để khởi động và điều chỉnh hướng đi. Chỉ cần ấn nhẹ nút điều khiển, chiếc xe lao như bay về phía trước.</a:t>
            </a:r>
          </a:p>
        </p:txBody>
      </p:sp>
      <p:sp>
        <p:nvSpPr>
          <p:cNvPr id="6" name="Rounded Rectangle 5"/>
          <p:cNvSpPr/>
          <p:nvPr/>
        </p:nvSpPr>
        <p:spPr>
          <a:xfrm>
            <a:off x="1535770" y="1508234"/>
            <a:ext cx="865209"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en-US" sz="2800" b="0" i="0" dirty="0" smtClean="0">
                <a:solidFill>
                  <a:srgbClr val="FF0000"/>
                </a:solidFill>
                <a:effectLst/>
                <a:latin typeface="Nunito Black" pitchFamily="2" charset="0"/>
              </a:rPr>
              <a:t>M: </a:t>
            </a:r>
            <a:endParaRPr lang="en-US" sz="2800" dirty="0">
              <a:solidFill>
                <a:srgbClr val="FF0000"/>
              </a:solidFill>
            </a:endParaRPr>
          </a:p>
        </p:txBody>
      </p:sp>
      <p:sp>
        <p:nvSpPr>
          <p:cNvPr id="7" name="Rounded Rectangle 6"/>
          <p:cNvSpPr/>
          <p:nvPr/>
        </p:nvSpPr>
        <p:spPr>
          <a:xfrm>
            <a:off x="2492419" y="920649"/>
            <a:ext cx="8580530" cy="578882"/>
          </a:xfrm>
          <a:prstGeom prst="roundRect">
            <a:avLst/>
          </a:prstGeom>
          <a:noFill/>
          <a:ln w="38100">
            <a:noFill/>
            <a:prstDash val="sysDot"/>
          </a:ln>
        </p:spPr>
        <p:style>
          <a:lnRef idx="0">
            <a:scrgbClr r="0" g="0" b="0"/>
          </a:lnRef>
          <a:fillRef idx="0">
            <a:scrgbClr r="0" g="0" b="0"/>
          </a:fillRef>
          <a:effectRef idx="0">
            <a:scrgbClr r="0" g="0" b="0"/>
          </a:effectRef>
          <a:fontRef idx="minor">
            <a:schemeClr val="dk1"/>
          </a:fontRef>
        </p:style>
        <p:txBody>
          <a:bodyPr wrap="square">
            <a:spAutoFit/>
          </a:bodyPr>
          <a:lstStyle/>
          <a:p>
            <a:r>
              <a:rPr lang="vi-VN" sz="2800" b="0" i="0" dirty="0" smtClean="0">
                <a:solidFill>
                  <a:srgbClr val="00B050"/>
                </a:solidFill>
                <a:effectLst/>
                <a:latin typeface="Nunito Black" pitchFamily="2" charset="0"/>
              </a:rPr>
              <a:t>Kể với các bạn về món đồ chơi em thích nhất.</a:t>
            </a:r>
            <a:endParaRPr lang="en-US" sz="2800" dirty="0">
              <a:solidFill>
                <a:srgbClr val="00B050"/>
              </a:solidFill>
            </a:endParaRPr>
          </a:p>
        </p:txBody>
      </p:sp>
    </p:spTree>
    <p:extLst>
      <p:ext uri="{BB962C8B-B14F-4D97-AF65-F5344CB8AC3E}">
        <p14:creationId xmlns:p14="http://schemas.microsoft.com/office/powerpoint/2010/main" val="1912249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Oval 2"/>
          <p:cNvSpPr/>
          <p:nvPr/>
        </p:nvSpPr>
        <p:spPr>
          <a:xfrm>
            <a:off x="697146" y="2782389"/>
            <a:ext cx="10994306" cy="1743047"/>
          </a:xfrm>
          <a:prstGeom prst="ellipse">
            <a:avLst/>
          </a:prstGeom>
          <a:solidFill>
            <a:srgbClr val="FFFFFF">
              <a:alpha val="8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Tuần</a:t>
            </a:r>
            <a:r>
              <a:rPr kumimoji="0" lang="en-US" sz="5400" b="1" i="0" u="none" strike="noStrike" kern="1200" cap="none" spc="0" normalizeH="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 17</a:t>
            </a:r>
            <a:r>
              <a:rPr kumimoji="0" lang="en-US" sz="54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 LÀM ĐỒ CHƠI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20482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2299447" y="3680011"/>
            <a:ext cx="8153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71D400"/>
                </a:solidFill>
                <a:effectLst/>
                <a:uLnTx/>
                <a:uFillTx/>
                <a:latin typeface="Sigmar One" panose="00000500000000000000" pitchFamily="2" charset="0"/>
                <a:ea typeface="+mn-ea"/>
                <a:cs typeface="+mn-cs"/>
              </a:rPr>
              <a:t>ĐỌC VĂN</a:t>
            </a:r>
            <a:r>
              <a:rPr kumimoji="0" lang="en-US" sz="6600" b="0" i="0" u="none" strike="noStrike" kern="1200" cap="none" spc="0" normalizeH="0" noProof="0" dirty="0" smtClean="0">
                <a:ln>
                  <a:noFill/>
                </a:ln>
                <a:solidFill>
                  <a:srgbClr val="71D400"/>
                </a:solidFill>
                <a:effectLst/>
                <a:uLnTx/>
                <a:uFillTx/>
                <a:latin typeface="Sigmar One" panose="00000500000000000000" pitchFamily="2" charset="0"/>
                <a:ea typeface="+mn-ea"/>
                <a:cs typeface="+mn-cs"/>
              </a:rPr>
              <a:t> BẢN</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4093235034"/>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5400" y="3581400"/>
            <a:ext cx="8451257"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r>
              <a:rPr kumimoji="0" lang="vi-VN" sz="1200" b="0" i="0" u="none" strike="noStrike" kern="1200" cap="none" spc="0" normalizeH="0" baseline="0" noProof="0" dirty="0">
                <a:ln>
                  <a:noFill/>
                </a:ln>
                <a:solidFill>
                  <a:srgbClr val="000000"/>
                </a:solidFill>
                <a:effectLst/>
                <a:uLnTx/>
                <a:uFillTx/>
                <a:latin typeface="OpenSans"/>
                <a:ea typeface="+mn-ea"/>
                <a:cs typeface="+mn-cs"/>
              </a:rPr>
              <a:t/>
            </a:r>
            <a:br>
              <a:rPr kumimoji="0" lang="vi-VN" sz="1200" b="0" i="0" u="none" strike="noStrike" kern="1200" cap="none" spc="0" normalizeH="0" baseline="0" noProof="0" dirty="0">
                <a:ln>
                  <a:noFill/>
                </a:ln>
                <a:solidFill>
                  <a:srgbClr val="000000"/>
                </a:solidFill>
                <a:effectLst/>
                <a:uLnTx/>
                <a:uFillTx/>
                <a:latin typeface="OpenSans"/>
                <a:ea typeface="+mn-ea"/>
                <a:cs typeface="+mn-cs"/>
              </a:rPr>
            </a:b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1328036" y="835322"/>
            <a:ext cx="9814581" cy="5500168"/>
          </a:xfrm>
          <a:prstGeom prst="rect">
            <a:avLst/>
          </a:prstGeom>
          <a:ln>
            <a:noFill/>
          </a:ln>
          <a:effectLst>
            <a:softEdge rad="112500"/>
          </a:effectLst>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13446"/>
            <a:ext cx="1025530" cy="938348"/>
          </a:xfrm>
          <a:prstGeom prst="ellipse">
            <a:avLst/>
          </a:prstGeom>
        </p:spPr>
      </p:pic>
      <p:sp>
        <p:nvSpPr>
          <p:cNvPr id="9" name="Rectangle 8"/>
          <p:cNvSpPr/>
          <p:nvPr/>
        </p:nvSpPr>
        <p:spPr>
          <a:xfrm>
            <a:off x="4393736" y="251788"/>
            <a:ext cx="3768980" cy="584775"/>
          </a:xfrm>
          <a:prstGeom prst="rect">
            <a:avLst/>
          </a:prstGeom>
        </p:spPr>
        <p:txBody>
          <a:bodyPr wrap="none">
            <a:spAutoFit/>
          </a:bodyPr>
          <a:lstStyle/>
          <a:p>
            <a:r>
              <a:rPr lang="vi-VN" sz="3200" b="1" dirty="0">
                <a:solidFill>
                  <a:srgbClr val="FF0000"/>
                </a:solidFill>
                <a:latin typeface="Nunito Black" pitchFamily="2" charset="0"/>
              </a:rPr>
              <a:t>Người làm đồ chơi</a:t>
            </a:r>
            <a:endParaRPr lang="en-US" sz="3200" dirty="0">
              <a:solidFill>
                <a:srgbClr val="FF0000"/>
              </a:solidFill>
              <a:latin typeface="Nunito Black" pitchFamily="2" charset="0"/>
            </a:endParaRPr>
          </a:p>
        </p:txBody>
      </p:sp>
      <p:sp>
        <p:nvSpPr>
          <p:cNvPr id="12" name="Rounded Rectangle 11"/>
          <p:cNvSpPr/>
          <p:nvPr/>
        </p:nvSpPr>
        <p:spPr>
          <a:xfrm>
            <a:off x="602443" y="902261"/>
            <a:ext cx="11206380" cy="4861883"/>
          </a:xfrm>
          <a:prstGeom prst="roundRect">
            <a:avLst/>
          </a:prstGeom>
          <a:solidFill>
            <a:srgbClr val="FFFFFF">
              <a:alpha val="80000"/>
            </a:srgb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smtClean="0">
                <a:solidFill>
                  <a:srgbClr val="002060"/>
                </a:solidFill>
                <a:latin typeface="Nunito Black" pitchFamily="2" charset="0"/>
              </a:rPr>
              <a:t>	</a:t>
            </a:r>
          </a:p>
          <a:p>
            <a:pPr algn="just"/>
            <a:r>
              <a:rPr lang="en-US" sz="2200" dirty="0">
                <a:solidFill>
                  <a:srgbClr val="002060"/>
                </a:solidFill>
                <a:latin typeface="Nunito Black" pitchFamily="2" charset="0"/>
              </a:rPr>
              <a:t>	</a:t>
            </a:r>
            <a:r>
              <a:rPr lang="vi-VN" sz="2200" dirty="0" smtClean="0">
                <a:solidFill>
                  <a:srgbClr val="002060"/>
                </a:solidFill>
                <a:latin typeface="Nunito Black" pitchFamily="2" charset="0"/>
              </a:rPr>
              <a:t>Bác </a:t>
            </a:r>
            <a:r>
              <a:rPr lang="vi-VN" sz="2200" dirty="0">
                <a:solidFill>
                  <a:srgbClr val="002060"/>
                </a:solidFill>
                <a:latin typeface="Nunito Black" pitchFamily="2" charset="0"/>
              </a:rPr>
              <a:t>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 Bác Nhân rất vui với công việc của mình.</a:t>
            </a:r>
          </a:p>
          <a:p>
            <a:pPr algn="just"/>
            <a:r>
              <a:rPr lang="en-US" sz="2200" dirty="0">
                <a:solidFill>
                  <a:srgbClr val="002060"/>
                </a:solidFill>
                <a:latin typeface="Nunito Black" pitchFamily="2" charset="0"/>
              </a:rPr>
              <a:t>	</a:t>
            </a:r>
            <a:r>
              <a:rPr lang="vi-VN" sz="2200" dirty="0" smtClean="0">
                <a:solidFill>
                  <a:srgbClr val="002060"/>
                </a:solidFill>
                <a:latin typeface="Nunito Black" pitchFamily="2" charset="0"/>
              </a:rPr>
              <a:t>Mấy năm gần đây, những đồ chơi của bác không được đắt hàng như trước. Ở cổng công viên, có thêm mấy hàng đồ chơi bằng nhựa.</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Một hôm, bác Nhân bảo:</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Bác sắp về quê đây, về quê làm ruộng.</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Tôi suýt khóc:</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Đừng, bác đừng về. Bác ở đây làm đồ chơi bán cho chúng cháu.</a:t>
            </a:r>
          </a:p>
          <a:p>
            <a:pPr algn="just"/>
            <a:r>
              <a:rPr lang="en-US" sz="2200" dirty="0" smtClean="0">
                <a:solidFill>
                  <a:srgbClr val="002060"/>
                </a:solidFill>
                <a:latin typeface="Nunito Black" pitchFamily="2" charset="0"/>
              </a:rPr>
              <a:t>	</a:t>
            </a:r>
            <a:r>
              <a:rPr lang="vi-VN" sz="2200" dirty="0" smtClean="0">
                <a:solidFill>
                  <a:srgbClr val="002060"/>
                </a:solidFill>
                <a:latin typeface="Nunito Black" pitchFamily="2" charset="0"/>
              </a:rPr>
              <a:t>- Nhưng độ này chả mấy ai mua đồ chơi của bác nữa. Còn một ít bột và màu, bác sẽ nặn và bán nốt trong ngày mai.</a:t>
            </a:r>
          </a:p>
          <a:p>
            <a:pPr algn="just"/>
            <a:r>
              <a:rPr lang="en-US" sz="2400" dirty="0">
                <a:solidFill>
                  <a:srgbClr val="00206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35581561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1602</TotalTime>
  <Words>684</Words>
  <Application>Microsoft Office PowerPoint</Application>
  <PresentationFormat>Widescreen</PresentationFormat>
  <Paragraphs>220</Paragraphs>
  <Slides>45</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45</vt:i4>
      </vt:variant>
    </vt:vector>
  </HeadingPairs>
  <TitlesOfParts>
    <vt:vector size="63" baseType="lpstr">
      <vt:lpstr>Great Vibes</vt:lpstr>
      <vt:lpstr>Nunito Black</vt:lpstr>
      <vt:lpstr>OpenSans</vt:lpstr>
      <vt:lpstr>Calibri Light</vt:lpstr>
      <vt:lpstr>Open Sans</vt:lpstr>
      <vt:lpstr>Times New Roman</vt:lpstr>
      <vt:lpstr>Sigmar One</vt:lpstr>
      <vt:lpstr>Baloo 2 Medium</vt:lpstr>
      <vt:lpstr>Baloo 2 SemiBold</vt:lpstr>
      <vt:lpstr>Tahoma</vt:lpstr>
      <vt:lpstr>Calibri</vt:lpstr>
      <vt:lpstr>Alibaba PuHuiTi</vt:lpstr>
      <vt:lpstr>Arial</vt:lpstr>
      <vt:lpstr>KaiTi</vt:lpstr>
      <vt:lpstr>宋体</vt:lpstr>
      <vt:lpstr>Office Theme</vt:lpstr>
      <vt:lpstr>Theme1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17</dc:title>
  <dc:creator>Admin</dc:creator>
  <cp:lastModifiedBy>nttchung</cp:lastModifiedBy>
  <cp:revision>41</cp:revision>
  <dcterms:created xsi:type="dcterms:W3CDTF">2022-09-17T22:38:19Z</dcterms:created>
  <dcterms:modified xsi:type="dcterms:W3CDTF">2023-01-12T01:30:54Z</dcterms:modified>
</cp:coreProperties>
</file>